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mp4" ContentType="video/mp4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fonts/font1.fntdata" ContentType="application/x-fontdata"/>
  <Override PartName="/ppt/fonts/font10.fntdata" ContentType="application/x-fontdata"/>
  <Override PartName="/ppt/fonts/font11.fntdata" ContentType="application/x-fontdata"/>
  <Override PartName="/ppt/fonts/font12.fntdata" ContentType="application/x-fontdata"/>
  <Override PartName="/ppt/fonts/font13.fntdata" ContentType="application/x-fontdata"/>
  <Override PartName="/ppt/fonts/font14.fntdata" ContentType="application/x-fontdata"/>
  <Override PartName="/ppt/fonts/font15.fntdata" ContentType="application/x-fontdata"/>
  <Override PartName="/ppt/fonts/font16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fonts/font8.fntdata" ContentType="application/x-fontdata"/>
  <Override PartName="/ppt/fonts/font9.fntdata" ContentType="application/x-fontdata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5"/>
  </p:notesMasterIdLst>
  <p:sldIdLst>
    <p:sldId id="521" r:id="rId3"/>
    <p:sldId id="479" r:id="rId4"/>
    <p:sldId id="439" r:id="rId5"/>
    <p:sldId id="424" r:id="rId6"/>
    <p:sldId id="453" r:id="rId7"/>
    <p:sldId id="435" r:id="rId8"/>
    <p:sldId id="440" r:id="rId9"/>
    <p:sldId id="437" r:id="rId10"/>
    <p:sldId id="448" r:id="rId11"/>
    <p:sldId id="452" r:id="rId12"/>
    <p:sldId id="505" r:id="rId13"/>
    <p:sldId id="506" r:id="rId14"/>
    <p:sldId id="468" r:id="rId16"/>
    <p:sldId id="504" r:id="rId17"/>
    <p:sldId id="500" r:id="rId18"/>
    <p:sldId id="501" r:id="rId19"/>
    <p:sldId id="502" r:id="rId20"/>
    <p:sldId id="503" r:id="rId21"/>
    <p:sldId id="441" r:id="rId22"/>
    <p:sldId id="469" r:id="rId23"/>
    <p:sldId id="451" r:id="rId24"/>
    <p:sldId id="454" r:id="rId25"/>
    <p:sldId id="455" r:id="rId26"/>
    <p:sldId id="456" r:id="rId27"/>
    <p:sldId id="457" r:id="rId28"/>
    <p:sldId id="458" r:id="rId29"/>
  </p:sldIdLst>
  <p:sldSz cx="12192000" cy="6858000"/>
  <p:notesSz cx="6858000" cy="9144000"/>
  <p:embeddedFontLst>
    <p:embeddedFont>
      <p:font typeface="微软雅黑" panose="020B0503020204020204" pitchFamily="34" charset="-122"/>
      <p:regular r:id="rId34"/>
    </p:embeddedFont>
    <p:embeddedFont>
      <p:font typeface="黑体" panose="02010609060101010101" pitchFamily="2" charset="-122"/>
      <p:regular r:id="rId35"/>
    </p:embeddedFont>
    <p:embeddedFont>
      <p:font typeface="楷体" panose="02010609060101010101" pitchFamily="49" charset="-122"/>
      <p:regular r:id="rId36"/>
    </p:embeddedFont>
    <p:embeddedFont>
      <p:font typeface="字魂24号-镇魂手书" panose="00000500000000000000" pitchFamily="2" charset="-122"/>
      <p:regular r:id="rId37"/>
    </p:embeddedFont>
    <p:embeddedFont>
      <p:font typeface="字魂35号-经典雅黑" panose="00000500000000000000" charset="-122"/>
      <p:regular r:id="rId38"/>
    </p:embeddedFont>
    <p:embeddedFont>
      <p:font typeface="张海山锐线体简" panose="02000000000000000000" pitchFamily="2" charset="-122"/>
      <p:regular r:id="rId39"/>
    </p:embeddedFont>
    <p:embeddedFont>
      <p:font typeface="仿宋" panose="02010609060101010101" pitchFamily="49" charset="-122"/>
      <p:regular r:id="rId40"/>
    </p:embeddedFont>
    <p:embeddedFont>
      <p:font typeface="华文行楷" panose="02010800040101010101" pitchFamily="2" charset="-122"/>
      <p:regular r:id="rId41"/>
    </p:embeddedFont>
    <p:embeddedFont>
      <p:font typeface="华文隶书" panose="02010800040101010101" pitchFamily="2" charset="-122"/>
      <p:regular r:id="rId42"/>
    </p:embeddedFont>
    <p:embeddedFont>
      <p:font typeface="Calibri" panose="020F0502020204030204" charset="0"/>
      <p:regular r:id="rId43"/>
      <p:bold r:id="rId44"/>
      <p:italic r:id="rId45"/>
      <p:boldItalic r:id="rId46"/>
    </p:embeddedFont>
    <p:embeddedFont>
      <p:font typeface="Calibri Light" panose="020F0302020204030204" charset="0"/>
      <p:regular r:id="rId47"/>
      <p:italic r:id="rId48"/>
    </p:embeddedFont>
    <p:embeddedFont>
      <p:font typeface="等线" panose="02010600030101010101" charset="-122"/>
      <p:regular r:id="rId49"/>
    </p:embeddedFont>
  </p:embeddedFontLst>
  <p:custDataLst>
    <p:tags r:id="rId5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ia Vida Villanueva" initials="MVV" lastIdx="0" clrIdx="0"/>
  <p:cmAuthor id="7" name="1206988966@qq.com" initials="1" lastIdx="0" clrIdx="2"/>
  <p:cmAuthor id="1" name="DELL-30" initials="D" lastIdx="0" clrIdx="0"/>
  <p:cmAuthor id="8" name="姜伟光" initials="姜" lastIdx="0" clrIdx="0"/>
  <p:cmAuthor id="2" name="Pueschner, Franziska {FA~Shanghai}" initials="P" lastIdx="0" clrIdx="0"/>
  <p:cmAuthor id="9" name="lenovo" initials="l" lastIdx="0" clrIdx="0"/>
  <p:cmAuthor id="3" name="Author" initials="A" lastIdx="0" clrIdx="2"/>
  <p:cmAuthor id="10" name="Administrator" initials="A" lastIdx="0" clrIdx="9"/>
  <p:cmAuthor id="4" name="作者" initials="A" lastIdx="0" clrIdx="3"/>
  <p:cmAuthor id="5" name="宋洁然" initials="宋" lastIdx="0" clrIdx="1"/>
  <p:cmAuthor id="6" name="ming qiu" initials="m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0099"/>
    <a:srgbClr val="09090C"/>
    <a:srgbClr val="D1AA73"/>
    <a:srgbClr val="FF0066"/>
    <a:srgbClr val="BF8B3F"/>
    <a:srgbClr val="009900"/>
    <a:srgbClr val="FF3300"/>
    <a:srgbClr val="EBD79A"/>
    <a:srgbClr val="534C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69" d="100"/>
          <a:sy n="69" d="100"/>
        </p:scale>
        <p:origin x="564" y="40"/>
      </p:cViewPr>
      <p:guideLst>
        <p:guide pos="3840"/>
        <p:guide orient="horz" pos="2178"/>
        <p:guide pos="4747"/>
        <p:guide pos="2931"/>
        <p:guide pos="1804"/>
        <p:guide pos="710"/>
        <p:guide pos="6962"/>
        <p:guide orient="horz" pos="3867"/>
        <p:guide orient="horz" pos="482"/>
        <p:guide pos="5913"/>
        <p:guide orient="horz" pos="2283"/>
        <p:guide orient="horz" pos="2050"/>
        <p:guide orient="horz" pos="2364"/>
        <p:guide orient="horz" pos="1956"/>
        <p:guide pos="121"/>
        <p:guide pos="755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45000" cy="45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0" Type="http://schemas.openxmlformats.org/officeDocument/2006/relationships/tags" Target="tags/tag95.xml"/><Relationship Id="rId5" Type="http://schemas.openxmlformats.org/officeDocument/2006/relationships/slide" Target="slides/slide3.xml"/><Relationship Id="rId49" Type="http://schemas.openxmlformats.org/officeDocument/2006/relationships/font" Target="fonts/font16.fntdata"/><Relationship Id="rId48" Type="http://schemas.openxmlformats.org/officeDocument/2006/relationships/font" Target="fonts/font15.fntdata"/><Relationship Id="rId47" Type="http://schemas.openxmlformats.org/officeDocument/2006/relationships/font" Target="fonts/font14.fntdata"/><Relationship Id="rId46" Type="http://schemas.openxmlformats.org/officeDocument/2006/relationships/font" Target="fonts/font13.fntdata"/><Relationship Id="rId45" Type="http://schemas.openxmlformats.org/officeDocument/2006/relationships/font" Target="fonts/font12.fntdata"/><Relationship Id="rId44" Type="http://schemas.openxmlformats.org/officeDocument/2006/relationships/font" Target="fonts/font11.fntdata"/><Relationship Id="rId43" Type="http://schemas.openxmlformats.org/officeDocument/2006/relationships/font" Target="fonts/font10.fntdata"/><Relationship Id="rId42" Type="http://schemas.openxmlformats.org/officeDocument/2006/relationships/font" Target="fonts/font9.fntdata"/><Relationship Id="rId41" Type="http://schemas.openxmlformats.org/officeDocument/2006/relationships/font" Target="fonts/font8.fntdata"/><Relationship Id="rId40" Type="http://schemas.openxmlformats.org/officeDocument/2006/relationships/font" Target="fonts/font7.fntdata"/><Relationship Id="rId4" Type="http://schemas.openxmlformats.org/officeDocument/2006/relationships/slide" Target="slides/slide2.xml"/><Relationship Id="rId39" Type="http://schemas.openxmlformats.org/officeDocument/2006/relationships/font" Target="fonts/font6.fntdata"/><Relationship Id="rId38" Type="http://schemas.openxmlformats.org/officeDocument/2006/relationships/font" Target="fonts/font5.fntdata"/><Relationship Id="rId37" Type="http://schemas.openxmlformats.org/officeDocument/2006/relationships/font" Target="fonts/font4.fntdata"/><Relationship Id="rId36" Type="http://schemas.openxmlformats.org/officeDocument/2006/relationships/font" Target="fonts/font3.fntdata"/><Relationship Id="rId35" Type="http://schemas.openxmlformats.org/officeDocument/2006/relationships/font" Target="fonts/font2.fntdata"/><Relationship Id="rId34" Type="http://schemas.openxmlformats.org/officeDocument/2006/relationships/font" Target="fonts/font1.fntdata"/><Relationship Id="rId33" Type="http://schemas.openxmlformats.org/officeDocument/2006/relationships/commentAuthors" Target="commentAuthors.xml"/><Relationship Id="rId32" Type="http://schemas.openxmlformats.org/officeDocument/2006/relationships/tableStyles" Target="tableStyles.xml"/><Relationship Id="rId31" Type="http://schemas.openxmlformats.org/officeDocument/2006/relationships/viewProps" Target="viewProps.xml"/><Relationship Id="rId30" Type="http://schemas.openxmlformats.org/officeDocument/2006/relationships/presProps" Target="presProps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D1BBB5-5CF4-4D87-8B56-A36976ABC8F4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B21850-9F06-486E-B9DC-FD6A03C4F90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2.xml.rels><?xml version="1.0" encoding="UTF-8" standalone="yes"?>
<Relationships xmlns="http://schemas.openxmlformats.org/package/2006/relationships"><Relationship Id="rId5" Type="http://schemas.openxmlformats.org/officeDocument/2006/relationships/tags" Target="../tags/tag50.xml"/><Relationship Id="rId4" Type="http://schemas.openxmlformats.org/officeDocument/2006/relationships/tags" Target="../tags/tag49.xml"/><Relationship Id="rId3" Type="http://schemas.openxmlformats.org/officeDocument/2006/relationships/tags" Target="../tags/tag48.xml"/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3.xml.rels><?xml version="1.0" encoding="UTF-8" standalone="yes"?>
<Relationships xmlns="http://schemas.openxmlformats.org/package/2006/relationships"><Relationship Id="rId5" Type="http://schemas.openxmlformats.org/officeDocument/2006/relationships/tags" Target="../tags/tag74.xml"/><Relationship Id="rId4" Type="http://schemas.openxmlformats.org/officeDocument/2006/relationships/tags" Target="../tags/tag73.xml"/><Relationship Id="rId3" Type="http://schemas.openxmlformats.org/officeDocument/2006/relationships/tags" Target="../tags/tag72.xml"/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  <p:custDataLst>
              <p:tags r:id="rId3"/>
            </p:custDataLst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  <p:custDataLst>
              <p:tags r:id="rId5"/>
            </p:custDataLst>
          </p:nvPr>
        </p:nvSpPr>
        <p:spPr/>
        <p:txBody>
          <a:bodyPr/>
          <a:lstStyle/>
          <a:p>
            <a:fld id="{C7761216-2D9C-41B3-9D8F-70D00961BBC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  <p:custDataLst>
              <p:tags r:id="rId3"/>
            </p:custDataLst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  <p:custDataLst>
              <p:tags r:id="rId5"/>
            </p:custDataLst>
          </p:nvPr>
        </p:nvSpPr>
        <p:spPr/>
        <p:txBody>
          <a:bodyPr/>
          <a:lstStyle/>
          <a:p>
            <a:fld id="{E468F6A8-3BC0-46F2-8CFA-A8B06BC4CDA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  <p:custDataLst>
              <p:tags r:id="rId3"/>
            </p:custDataLst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  <p:custDataLst>
              <p:tags r:id="rId5"/>
            </p:custDataLst>
          </p:nvPr>
        </p:nvSpPr>
        <p:spPr/>
        <p:txBody>
          <a:bodyPr/>
          <a:lstStyle/>
          <a:p>
            <a:fld id="{E468F6A8-3BC0-46F2-8CFA-A8B06BC4CDA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0ABD9-1B29-4A83-B153-EDAAA498EEE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81E6E-10D6-4DBD-9B09-13EDC1C7D42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0ABD9-1B29-4A83-B153-EDAAA498EEE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81E6E-10D6-4DBD-9B09-13EDC1C7D42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0ABD9-1B29-4A83-B153-EDAAA498EEE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81E6E-10D6-4DBD-9B09-13EDC1C7D42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0ABD9-1B29-4A83-B153-EDAAA498EEE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81E6E-10D6-4DBD-9B09-13EDC1C7D42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0ABD9-1B29-4A83-B153-EDAAA498EEE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81E6E-10D6-4DBD-9B09-13EDC1C7D42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0ABD9-1B29-4A83-B153-EDAAA498EEE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81E6E-10D6-4DBD-9B09-13EDC1C7D42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0ABD9-1B29-4A83-B153-EDAAA498EEE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81E6E-10D6-4DBD-9B09-13EDC1C7D42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0ABD9-1B29-4A83-B153-EDAAA498EEE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81E6E-10D6-4DBD-9B09-13EDC1C7D42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0ABD9-1B29-4A83-B153-EDAAA498EEE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81E6E-10D6-4DBD-9B09-13EDC1C7D42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0ABD9-1B29-4A83-B153-EDAAA498EEE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81E6E-10D6-4DBD-9B09-13EDC1C7D42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0ABD9-1B29-4A83-B153-EDAAA498EEE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81E6E-10D6-4DBD-9B09-13EDC1C7D42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E0ABD9-1B29-4A83-B153-EDAAA498EEE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581E6E-10D6-4DBD-9B09-13EDC1C7D428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9.xml"/><Relationship Id="rId1" Type="http://schemas.openxmlformats.org/officeDocument/2006/relationships/tags" Target="../tags/tag8.xml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7.xml"/><Relationship Id="rId2" Type="http://schemas.openxmlformats.org/officeDocument/2006/relationships/tags" Target="../tags/tag11.xml"/><Relationship Id="rId1" Type="http://schemas.openxmlformats.org/officeDocument/2006/relationships/tags" Target="../tags/tag10.xml"/></Relationships>
</file>

<file path=ppt/slides/_rels/slide1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tags" Target="../tags/tag15.xml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image" Target="../media/image8.png"/><Relationship Id="rId8" Type="http://schemas.openxmlformats.org/officeDocument/2006/relationships/tags" Target="../tags/tag25.xml"/><Relationship Id="rId7" Type="http://schemas.openxmlformats.org/officeDocument/2006/relationships/tags" Target="../tags/tag24.xml"/><Relationship Id="rId6" Type="http://schemas.openxmlformats.org/officeDocument/2006/relationships/image" Target="../media/image7.png"/><Relationship Id="rId5" Type="http://schemas.openxmlformats.org/officeDocument/2006/relationships/tags" Target="../tags/tag23.xml"/><Relationship Id="rId4" Type="http://schemas.openxmlformats.org/officeDocument/2006/relationships/tags" Target="../tags/tag22.xml"/><Relationship Id="rId3" Type="http://schemas.openxmlformats.org/officeDocument/2006/relationships/tags" Target="../tags/tag21.xml"/><Relationship Id="rId2" Type="http://schemas.openxmlformats.org/officeDocument/2006/relationships/tags" Target="../tags/tag20.xml"/><Relationship Id="rId15" Type="http://schemas.openxmlformats.org/officeDocument/2006/relationships/slideLayout" Target="../slideLayouts/slideLayout7.xml"/><Relationship Id="rId14" Type="http://schemas.openxmlformats.org/officeDocument/2006/relationships/tags" Target="../tags/tag30.xml"/><Relationship Id="rId13" Type="http://schemas.openxmlformats.org/officeDocument/2006/relationships/tags" Target="../tags/tag29.xml"/><Relationship Id="rId12" Type="http://schemas.openxmlformats.org/officeDocument/2006/relationships/tags" Target="../tags/tag28.xml"/><Relationship Id="rId11" Type="http://schemas.openxmlformats.org/officeDocument/2006/relationships/tags" Target="../tags/tag27.xml"/><Relationship Id="rId10" Type="http://schemas.openxmlformats.org/officeDocument/2006/relationships/tags" Target="../tags/tag26.xml"/><Relationship Id="rId1" Type="http://schemas.openxmlformats.org/officeDocument/2006/relationships/tags" Target="../tags/tag19.xml"/></Relationships>
</file>

<file path=ppt/slides/_rels/slide15.xml.rels><?xml version="1.0" encoding="UTF-8" standalone="yes"?>
<Relationships xmlns="http://schemas.openxmlformats.org/package/2006/relationships"><Relationship Id="rId9" Type="http://schemas.openxmlformats.org/officeDocument/2006/relationships/tags" Target="../tags/tag38.xml"/><Relationship Id="rId8" Type="http://schemas.openxmlformats.org/officeDocument/2006/relationships/tags" Target="../tags/tag37.xml"/><Relationship Id="rId7" Type="http://schemas.openxmlformats.org/officeDocument/2006/relationships/tags" Target="../tags/tag36.xml"/><Relationship Id="rId6" Type="http://schemas.openxmlformats.org/officeDocument/2006/relationships/tags" Target="../tags/tag35.xml"/><Relationship Id="rId5" Type="http://schemas.openxmlformats.org/officeDocument/2006/relationships/image" Target="../media/image7.png"/><Relationship Id="rId4" Type="http://schemas.openxmlformats.org/officeDocument/2006/relationships/tags" Target="../tags/tag34.xml"/><Relationship Id="rId3" Type="http://schemas.openxmlformats.org/officeDocument/2006/relationships/tags" Target="../tags/tag33.xml"/><Relationship Id="rId21" Type="http://schemas.openxmlformats.org/officeDocument/2006/relationships/notesSlide" Target="../notesSlides/notesSlide2.xml"/><Relationship Id="rId20" Type="http://schemas.openxmlformats.org/officeDocument/2006/relationships/slideLayout" Target="../slideLayouts/slideLayout7.xml"/><Relationship Id="rId2" Type="http://schemas.openxmlformats.org/officeDocument/2006/relationships/tags" Target="../tags/tag32.xml"/><Relationship Id="rId19" Type="http://schemas.openxmlformats.org/officeDocument/2006/relationships/tags" Target="../tags/tag47.xml"/><Relationship Id="rId18" Type="http://schemas.openxmlformats.org/officeDocument/2006/relationships/image" Target="../media/image8.png"/><Relationship Id="rId17" Type="http://schemas.openxmlformats.org/officeDocument/2006/relationships/tags" Target="../tags/tag46.xml"/><Relationship Id="rId16" Type="http://schemas.openxmlformats.org/officeDocument/2006/relationships/tags" Target="../tags/tag45.xml"/><Relationship Id="rId15" Type="http://schemas.openxmlformats.org/officeDocument/2006/relationships/tags" Target="../tags/tag44.xml"/><Relationship Id="rId14" Type="http://schemas.openxmlformats.org/officeDocument/2006/relationships/tags" Target="../tags/tag43.xml"/><Relationship Id="rId13" Type="http://schemas.openxmlformats.org/officeDocument/2006/relationships/tags" Target="../tags/tag42.xml"/><Relationship Id="rId12" Type="http://schemas.openxmlformats.org/officeDocument/2006/relationships/tags" Target="../tags/tag41.xml"/><Relationship Id="rId11" Type="http://schemas.openxmlformats.org/officeDocument/2006/relationships/tags" Target="../tags/tag40.xml"/><Relationship Id="rId10" Type="http://schemas.openxmlformats.org/officeDocument/2006/relationships/tags" Target="../tags/tag39.xml"/><Relationship Id="rId1" Type="http://schemas.openxmlformats.org/officeDocument/2006/relationships/tags" Target="../tags/tag31.xml"/></Relationships>
</file>

<file path=ppt/slides/_rels/slide16.xml.rels><?xml version="1.0" encoding="UTF-8" standalone="yes"?>
<Relationships xmlns="http://schemas.openxmlformats.org/package/2006/relationships"><Relationship Id="rId9" Type="http://schemas.openxmlformats.org/officeDocument/2006/relationships/tags" Target="../tags/tag59.xml"/><Relationship Id="rId8" Type="http://schemas.openxmlformats.org/officeDocument/2006/relationships/tags" Target="../tags/tag58.xml"/><Relationship Id="rId7" Type="http://schemas.openxmlformats.org/officeDocument/2006/relationships/tags" Target="../tags/tag57.xml"/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4" Type="http://schemas.openxmlformats.org/officeDocument/2006/relationships/notesSlide" Target="../notesSlides/notesSlide3.xml"/><Relationship Id="rId23" Type="http://schemas.openxmlformats.org/officeDocument/2006/relationships/slideLayout" Target="../slideLayouts/slideLayout7.xml"/><Relationship Id="rId22" Type="http://schemas.openxmlformats.org/officeDocument/2006/relationships/tags" Target="../tags/tag71.xml"/><Relationship Id="rId21" Type="http://schemas.openxmlformats.org/officeDocument/2006/relationships/tags" Target="../tags/tag70.xml"/><Relationship Id="rId20" Type="http://schemas.openxmlformats.org/officeDocument/2006/relationships/tags" Target="../tags/tag69.xml"/><Relationship Id="rId2" Type="http://schemas.openxmlformats.org/officeDocument/2006/relationships/tags" Target="../tags/tag52.xml"/><Relationship Id="rId19" Type="http://schemas.openxmlformats.org/officeDocument/2006/relationships/tags" Target="../tags/tag68.xml"/><Relationship Id="rId18" Type="http://schemas.openxmlformats.org/officeDocument/2006/relationships/tags" Target="../tags/tag67.xml"/><Relationship Id="rId17" Type="http://schemas.openxmlformats.org/officeDocument/2006/relationships/tags" Target="../tags/tag66.xml"/><Relationship Id="rId16" Type="http://schemas.openxmlformats.org/officeDocument/2006/relationships/image" Target="../media/image7.png"/><Relationship Id="rId15" Type="http://schemas.openxmlformats.org/officeDocument/2006/relationships/tags" Target="../tags/tag65.xml"/><Relationship Id="rId14" Type="http://schemas.openxmlformats.org/officeDocument/2006/relationships/tags" Target="../tags/tag64.xml"/><Relationship Id="rId13" Type="http://schemas.openxmlformats.org/officeDocument/2006/relationships/tags" Target="../tags/tag63.xml"/><Relationship Id="rId12" Type="http://schemas.openxmlformats.org/officeDocument/2006/relationships/tags" Target="../tags/tag62.xml"/><Relationship Id="rId11" Type="http://schemas.openxmlformats.org/officeDocument/2006/relationships/tags" Target="../tags/tag61.xml"/><Relationship Id="rId10" Type="http://schemas.openxmlformats.org/officeDocument/2006/relationships/tags" Target="../tags/tag60.xml"/><Relationship Id="rId1" Type="http://schemas.openxmlformats.org/officeDocument/2006/relationships/tags" Target="../tags/tag51.xml"/></Relationships>
</file>

<file path=ppt/slides/_rels/slide17.xml.rels><?xml version="1.0" encoding="UTF-8" standalone="yes"?>
<Relationships xmlns="http://schemas.openxmlformats.org/package/2006/relationships"><Relationship Id="rId9" Type="http://schemas.openxmlformats.org/officeDocument/2006/relationships/tags" Target="../tags/tag82.xml"/><Relationship Id="rId8" Type="http://schemas.openxmlformats.org/officeDocument/2006/relationships/tags" Target="../tags/tag81.xml"/><Relationship Id="rId7" Type="http://schemas.openxmlformats.org/officeDocument/2006/relationships/tags" Target="../tags/tag80.xml"/><Relationship Id="rId6" Type="http://schemas.openxmlformats.org/officeDocument/2006/relationships/tags" Target="../tags/tag79.xml"/><Relationship Id="rId5" Type="http://schemas.openxmlformats.org/officeDocument/2006/relationships/tags" Target="../tags/tag78.xml"/><Relationship Id="rId4" Type="http://schemas.openxmlformats.org/officeDocument/2006/relationships/tags" Target="../tags/tag77.xml"/><Relationship Id="rId3" Type="http://schemas.openxmlformats.org/officeDocument/2006/relationships/tags" Target="../tags/tag76.xml"/><Relationship Id="rId2" Type="http://schemas.openxmlformats.org/officeDocument/2006/relationships/image" Target="../media/image7.png"/><Relationship Id="rId10" Type="http://schemas.openxmlformats.org/officeDocument/2006/relationships/slideLayout" Target="../slideLayouts/slideLayout2.xml"/><Relationship Id="rId1" Type="http://schemas.openxmlformats.org/officeDocument/2006/relationships/tags" Target="../tags/tag75.xml"/></Relationships>
</file>

<file path=ppt/slides/_rels/slide18.xml.rels><?xml version="1.0" encoding="UTF-8" standalone="yes"?>
<Relationships xmlns="http://schemas.openxmlformats.org/package/2006/relationships"><Relationship Id="rId9" Type="http://schemas.openxmlformats.org/officeDocument/2006/relationships/video" Target="../media/media1.mp4"/><Relationship Id="rId8" Type="http://schemas.openxmlformats.org/officeDocument/2006/relationships/tags" Target="../tags/tag89.xml"/><Relationship Id="rId7" Type="http://schemas.openxmlformats.org/officeDocument/2006/relationships/tags" Target="../tags/tag88.xml"/><Relationship Id="rId6" Type="http://schemas.openxmlformats.org/officeDocument/2006/relationships/tags" Target="../tags/tag87.xml"/><Relationship Id="rId5" Type="http://schemas.openxmlformats.org/officeDocument/2006/relationships/image" Target="../media/image7.png"/><Relationship Id="rId4" Type="http://schemas.openxmlformats.org/officeDocument/2006/relationships/tags" Target="../tags/tag86.xml"/><Relationship Id="rId3" Type="http://schemas.openxmlformats.org/officeDocument/2006/relationships/tags" Target="../tags/tag85.xml"/><Relationship Id="rId2" Type="http://schemas.openxmlformats.org/officeDocument/2006/relationships/tags" Target="../tags/tag84.xml"/><Relationship Id="rId13" Type="http://schemas.openxmlformats.org/officeDocument/2006/relationships/slideLayout" Target="../slideLayouts/slideLayout2.xml"/><Relationship Id="rId12" Type="http://schemas.openxmlformats.org/officeDocument/2006/relationships/tags" Target="../tags/tag90.xml"/><Relationship Id="rId11" Type="http://schemas.openxmlformats.org/officeDocument/2006/relationships/image" Target="../media/image9.png"/><Relationship Id="rId10" Type="http://schemas.microsoft.com/office/2007/relationships/media" Target="../media/media1.mp4"/><Relationship Id="rId1" Type="http://schemas.openxmlformats.org/officeDocument/2006/relationships/tags" Target="../tags/tag8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tags" Target="../tags/tag7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/Relationships>
</file>

<file path=ppt/slides/_rels/slide2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tags" Target="../tags/tag94.xml"/><Relationship Id="rId3" Type="http://schemas.openxmlformats.org/officeDocument/2006/relationships/tags" Target="../tags/tag93.xml"/><Relationship Id="rId2" Type="http://schemas.openxmlformats.org/officeDocument/2006/relationships/tags" Target="../tags/tag92.xml"/><Relationship Id="rId1" Type="http://schemas.openxmlformats.org/officeDocument/2006/relationships/tags" Target="../tags/tag9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1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325120" y="485775"/>
            <a:ext cx="11577955" cy="56927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600" b="1">
                <a:solidFill>
                  <a:schemeClr val="tx1"/>
                </a:solidFill>
                <a:uFillTx/>
              </a:rPr>
              <a:t>5月4日微语报，星期三，农历四月初四，假期愉快！</a:t>
            </a:r>
            <a:endParaRPr lang="zh-CN" altLang="en-US" sz="2600" b="1">
              <a:solidFill>
                <a:schemeClr val="tx1"/>
              </a:solidFill>
              <a:uFillTx/>
            </a:endParaRPr>
          </a:p>
          <a:p>
            <a:r>
              <a:rPr lang="zh-CN" altLang="en-US" sz="2600" b="1">
                <a:solidFill>
                  <a:schemeClr val="tx1"/>
                </a:solidFill>
                <a:uFillTx/>
              </a:rPr>
              <a:t>1</a:t>
            </a:r>
            <a:r>
              <a:rPr lang="en-US" altLang="zh-CN" sz="2600" b="1">
                <a:solidFill>
                  <a:schemeClr val="tx1"/>
                </a:solidFill>
                <a:uFillTx/>
              </a:rPr>
              <a:t>.</a:t>
            </a:r>
            <a:r>
              <a:rPr lang="zh-CN" altLang="en-US" sz="2600" b="1">
                <a:solidFill>
                  <a:schemeClr val="tx1"/>
                </a:solidFill>
                <a:uFillTx/>
              </a:rPr>
              <a:t>五一档电影票房破2亿，全国影院营业率恢复至近7成。</a:t>
            </a:r>
            <a:endParaRPr lang="zh-CN" altLang="en-US" sz="2600" b="1">
              <a:solidFill>
                <a:schemeClr val="tx1"/>
              </a:solidFill>
              <a:uFillTx/>
            </a:endParaRPr>
          </a:p>
          <a:p>
            <a:r>
              <a:rPr lang="zh-CN" altLang="en-US" sz="2600" b="1">
                <a:solidFill>
                  <a:schemeClr val="tx1"/>
                </a:solidFill>
                <a:uFillTx/>
              </a:rPr>
              <a:t>2</a:t>
            </a:r>
            <a:r>
              <a:rPr lang="en-US" altLang="zh-CN" sz="2600" b="1">
                <a:solidFill>
                  <a:schemeClr val="tx1"/>
                </a:solidFill>
                <a:uFillTx/>
              </a:rPr>
              <a:t>.</a:t>
            </a:r>
            <a:r>
              <a:rPr lang="zh-CN" altLang="en-US" sz="2600" b="1">
                <a:solidFill>
                  <a:schemeClr val="tx1"/>
                </a:solidFill>
                <a:uFillTx/>
              </a:rPr>
              <a:t>打击电信诈骗，河北电信将默认关闭用户国际及港澳台短信接收服务。</a:t>
            </a:r>
            <a:endParaRPr lang="zh-CN" altLang="en-US" sz="2600" b="1">
              <a:solidFill>
                <a:schemeClr val="tx1"/>
              </a:solidFill>
              <a:uFillTx/>
            </a:endParaRPr>
          </a:p>
          <a:p>
            <a:r>
              <a:rPr lang="zh-CN" altLang="en-US" sz="2600" b="1">
                <a:solidFill>
                  <a:schemeClr val="tx1"/>
                </a:solidFill>
                <a:uFillTx/>
              </a:rPr>
              <a:t>3</a:t>
            </a:r>
            <a:r>
              <a:rPr lang="en-US" altLang="zh-CN" sz="2600" b="1">
                <a:solidFill>
                  <a:schemeClr val="tx1"/>
                </a:solidFill>
                <a:uFillTx/>
              </a:rPr>
              <a:t>.</a:t>
            </a:r>
            <a:r>
              <a:rPr lang="zh-CN" altLang="en-US" sz="2600" b="1">
                <a:solidFill>
                  <a:schemeClr val="tx1"/>
                </a:solidFill>
                <a:uFillTx/>
              </a:rPr>
              <a:t>5月4日起山东核酸检测对所有人免费 ：进入各类场所和聚集性活动均需查验。</a:t>
            </a:r>
            <a:endParaRPr lang="zh-CN" altLang="en-US" sz="2600" b="1">
              <a:solidFill>
                <a:schemeClr val="tx1"/>
              </a:solidFill>
              <a:uFillTx/>
            </a:endParaRPr>
          </a:p>
          <a:p>
            <a:r>
              <a:rPr lang="zh-CN" altLang="en-US" sz="2600" b="1">
                <a:solidFill>
                  <a:schemeClr val="tx1"/>
                </a:solidFill>
                <a:uFillTx/>
              </a:rPr>
              <a:t>4</a:t>
            </a:r>
            <a:r>
              <a:rPr lang="en-US" altLang="zh-CN" sz="2600" b="1">
                <a:solidFill>
                  <a:schemeClr val="tx1"/>
                </a:solidFill>
                <a:uFillTx/>
              </a:rPr>
              <a:t>.</a:t>
            </a:r>
            <a:r>
              <a:rPr lang="zh-CN" altLang="en-US" sz="2600" b="1">
                <a:solidFill>
                  <a:schemeClr val="tx1"/>
                </a:solidFill>
                <a:uFillTx/>
              </a:rPr>
              <a:t>中科大：汽车锂电池新突破6分钟充电60%。</a:t>
            </a:r>
            <a:endParaRPr lang="zh-CN" altLang="en-US" sz="2600" b="1">
              <a:solidFill>
                <a:schemeClr val="tx1"/>
              </a:solidFill>
              <a:uFillTx/>
            </a:endParaRPr>
          </a:p>
          <a:p>
            <a:r>
              <a:rPr lang="zh-CN" altLang="en-US" sz="2600" b="1">
                <a:solidFill>
                  <a:schemeClr val="tx1"/>
                </a:solidFill>
                <a:uFillTx/>
              </a:rPr>
              <a:t>5</a:t>
            </a:r>
            <a:r>
              <a:rPr lang="en-US" altLang="zh-CN" sz="2600" b="1">
                <a:solidFill>
                  <a:schemeClr val="tx1"/>
                </a:solidFill>
                <a:uFillTx/>
              </a:rPr>
              <a:t>.</a:t>
            </a:r>
            <a:r>
              <a:rPr lang="zh-CN" altLang="en-US" sz="2600" b="1">
                <a:solidFill>
                  <a:schemeClr val="tx1"/>
                </a:solidFill>
                <a:uFillTx/>
              </a:rPr>
              <a:t>长春4日6时起恢复城市轨道交通运营，乘客须佩戴N95口罩。</a:t>
            </a:r>
            <a:endParaRPr lang="zh-CN" altLang="en-US" sz="2600" b="1">
              <a:solidFill>
                <a:schemeClr val="tx1"/>
              </a:solidFill>
              <a:uFillTx/>
            </a:endParaRPr>
          </a:p>
          <a:p>
            <a:r>
              <a:rPr lang="zh-CN" altLang="en-US" sz="2600" b="1">
                <a:solidFill>
                  <a:schemeClr val="tx1"/>
                </a:solidFill>
                <a:uFillTx/>
              </a:rPr>
              <a:t>6</a:t>
            </a:r>
            <a:r>
              <a:rPr lang="en-US" altLang="zh-CN" sz="2600" b="1">
                <a:solidFill>
                  <a:schemeClr val="tx1"/>
                </a:solidFill>
                <a:uFillTx/>
              </a:rPr>
              <a:t>.</a:t>
            </a:r>
            <a:r>
              <a:rPr lang="zh-CN" altLang="en-US" sz="2600" b="1">
                <a:solidFill>
                  <a:schemeClr val="tx1"/>
                </a:solidFill>
                <a:uFillTx/>
              </a:rPr>
              <a:t>郑州将在全市主城区范围内开展多轮全员核酸检测。</a:t>
            </a:r>
            <a:endParaRPr lang="zh-CN" altLang="en-US" sz="2600" b="1">
              <a:solidFill>
                <a:schemeClr val="tx1"/>
              </a:solidFill>
              <a:uFillTx/>
            </a:endParaRPr>
          </a:p>
          <a:p>
            <a:r>
              <a:rPr lang="zh-CN" altLang="en-US" sz="2600" b="1">
                <a:solidFill>
                  <a:schemeClr val="tx1"/>
                </a:solidFill>
                <a:uFillTx/>
              </a:rPr>
              <a:t>7</a:t>
            </a:r>
            <a:r>
              <a:rPr lang="en-US" altLang="zh-CN" sz="2600" b="1">
                <a:solidFill>
                  <a:schemeClr val="tx1"/>
                </a:solidFill>
                <a:uFillTx/>
              </a:rPr>
              <a:t>.</a:t>
            </a:r>
            <a:r>
              <a:rPr lang="zh-CN" altLang="en-US" sz="2600" b="1">
                <a:solidFill>
                  <a:schemeClr val="tx1"/>
                </a:solidFill>
                <a:uFillTx/>
              </a:rPr>
              <a:t>乌总统办公室主任：乌克兰将为收复全部领土而战。</a:t>
            </a:r>
            <a:endParaRPr lang="zh-CN" altLang="en-US" sz="2600" b="1">
              <a:solidFill>
                <a:schemeClr val="tx1"/>
              </a:solidFill>
              <a:uFillTx/>
            </a:endParaRPr>
          </a:p>
          <a:p>
            <a:r>
              <a:rPr lang="zh-CN" altLang="en-US" sz="2600" b="1">
                <a:solidFill>
                  <a:schemeClr val="tx1"/>
                </a:solidFill>
                <a:uFillTx/>
              </a:rPr>
              <a:t>8</a:t>
            </a:r>
            <a:r>
              <a:rPr lang="en-US" altLang="zh-CN" sz="2600" b="1">
                <a:solidFill>
                  <a:schemeClr val="tx1"/>
                </a:solidFill>
                <a:uFillTx/>
              </a:rPr>
              <a:t>.</a:t>
            </a:r>
            <a:r>
              <a:rPr lang="zh-CN" altLang="en-US" sz="2600" b="1">
                <a:solidFill>
                  <a:schemeClr val="tx1"/>
                </a:solidFill>
                <a:uFillTx/>
              </a:rPr>
              <a:t>法国超市出现大范围缺货，鸡蛋面粉供应最紧缺。</a:t>
            </a:r>
            <a:endParaRPr lang="zh-CN" altLang="en-US" sz="2600" b="1">
              <a:solidFill>
                <a:schemeClr val="tx1"/>
              </a:solidFill>
              <a:uFillTx/>
            </a:endParaRPr>
          </a:p>
          <a:p>
            <a:r>
              <a:rPr lang="zh-CN" altLang="en-US" sz="2600" b="1">
                <a:solidFill>
                  <a:schemeClr val="tx1"/>
                </a:solidFill>
                <a:uFillTx/>
              </a:rPr>
              <a:t>9</a:t>
            </a:r>
            <a:r>
              <a:rPr lang="en-US" altLang="zh-CN" sz="2600" b="1">
                <a:solidFill>
                  <a:schemeClr val="tx1"/>
                </a:solidFill>
                <a:uFillTx/>
              </a:rPr>
              <a:t>.</a:t>
            </a:r>
            <a:r>
              <a:rPr lang="zh-CN" altLang="en-US" sz="2600" b="1">
                <a:solidFill>
                  <a:schemeClr val="tx1"/>
                </a:solidFill>
                <a:uFillTx/>
              </a:rPr>
              <a:t>美国已将70多门M777榴弹炮运抵乌克兰。</a:t>
            </a:r>
            <a:endParaRPr lang="zh-CN" altLang="en-US" sz="2600" b="1">
              <a:solidFill>
                <a:schemeClr val="tx1"/>
              </a:solidFill>
              <a:uFillTx/>
            </a:endParaRPr>
          </a:p>
          <a:p>
            <a:r>
              <a:rPr lang="zh-CN" altLang="en-US" sz="2600" b="1">
                <a:solidFill>
                  <a:schemeClr val="tx1"/>
                </a:solidFill>
                <a:uFillTx/>
              </a:rPr>
              <a:t>10</a:t>
            </a:r>
            <a:r>
              <a:rPr lang="en-US" altLang="zh-CN" sz="2600" b="1">
                <a:solidFill>
                  <a:schemeClr val="tx1"/>
                </a:solidFill>
                <a:uFillTx/>
              </a:rPr>
              <a:t>.</a:t>
            </a:r>
            <a:r>
              <a:rPr lang="zh-CN" altLang="en-US" sz="2600" b="1">
                <a:solidFill>
                  <a:schemeClr val="tx1"/>
                </a:solidFill>
                <a:uFillTx/>
              </a:rPr>
              <a:t>美民调：越来越多美国人靠借钱维持生活开销，黑人占比最高。</a:t>
            </a:r>
            <a:endParaRPr lang="zh-CN" altLang="en-US" sz="2600" b="1">
              <a:solidFill>
                <a:schemeClr val="tx1"/>
              </a:solidFill>
              <a:uFillTx/>
            </a:endParaRPr>
          </a:p>
          <a:p>
            <a:r>
              <a:rPr lang="zh-CN" altLang="en-US" sz="2600" b="1">
                <a:solidFill>
                  <a:schemeClr val="tx1"/>
                </a:solidFill>
                <a:uFillTx/>
              </a:rPr>
              <a:t>11</a:t>
            </a:r>
            <a:r>
              <a:rPr lang="en-US" altLang="zh-CN" sz="2600" b="1">
                <a:solidFill>
                  <a:schemeClr val="tx1"/>
                </a:solidFill>
                <a:uFillTx/>
              </a:rPr>
              <a:t>.</a:t>
            </a:r>
            <a:r>
              <a:rPr lang="zh-CN" altLang="en-US" sz="2600" b="1">
                <a:solidFill>
                  <a:schemeClr val="tx1"/>
                </a:solidFill>
                <a:uFillTx/>
              </a:rPr>
              <a:t>微软敦促用户尽早停止使用IE浏览器，转向Win11/10 Edge浏览器。</a:t>
            </a:r>
            <a:endParaRPr lang="zh-CN" altLang="en-US" sz="2600" b="1">
              <a:solidFill>
                <a:schemeClr val="tx1"/>
              </a:solidFill>
              <a:uFillTx/>
            </a:endParaRPr>
          </a:p>
          <a:p>
            <a:r>
              <a:rPr lang="zh-CN" altLang="en-US" sz="2600" b="1">
                <a:solidFill>
                  <a:schemeClr val="tx1"/>
                </a:solidFill>
                <a:uFillTx/>
              </a:rPr>
              <a:t>12</a:t>
            </a:r>
            <a:r>
              <a:rPr lang="en-US" altLang="zh-CN" sz="2600" b="1">
                <a:solidFill>
                  <a:schemeClr val="tx1"/>
                </a:solidFill>
                <a:uFillTx/>
              </a:rPr>
              <a:t>.</a:t>
            </a:r>
            <a:r>
              <a:rPr lang="zh-CN" altLang="en-US" sz="2600" b="1">
                <a:solidFill>
                  <a:schemeClr val="tx1"/>
                </a:solidFill>
                <a:uFillTx/>
              </a:rPr>
              <a:t>英国石油一季度净亏损204亿美元，英国石油退出俄罗斯损失255亿美元。</a:t>
            </a:r>
            <a:endParaRPr lang="zh-CN" altLang="en-US" sz="2600" b="1">
              <a:solidFill>
                <a:schemeClr val="tx1"/>
              </a:solidFill>
              <a:uFillTx/>
            </a:endParaRPr>
          </a:p>
          <a:p>
            <a:r>
              <a:rPr lang="zh-CN" altLang="en-US" sz="2600" b="1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uFillTx/>
              </a:rPr>
              <a:t>【微语】再长的路，一步步也能走完，再短的路，不迈开双脚也无法到达。</a:t>
            </a:r>
            <a:r>
              <a:rPr lang="zh-CN" altLang="en-US" sz="2600" b="1">
                <a:solidFill>
                  <a:schemeClr val="tx1"/>
                </a:solidFill>
                <a:uFillTx/>
              </a:rPr>
              <a:t> </a:t>
            </a:r>
            <a:endParaRPr lang="zh-CN" altLang="en-US" sz="2600" b="1">
              <a:solidFill>
                <a:schemeClr val="tx1"/>
              </a:solidFill>
              <a:uFillTx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2186" y="994978"/>
            <a:ext cx="4069814" cy="2256897"/>
          </a:xfrm>
          <a:prstGeom prst="rect">
            <a:avLst/>
          </a:prstGeom>
          <a:effectLst>
            <a:softEdge rad="0"/>
          </a:effectLst>
        </p:spPr>
      </p:pic>
      <p:sp>
        <p:nvSpPr>
          <p:cNvPr id="3" name="文本框 2"/>
          <p:cNvSpPr txBox="1"/>
          <p:nvPr/>
        </p:nvSpPr>
        <p:spPr>
          <a:xfrm>
            <a:off x="3524728" y="267855"/>
            <a:ext cx="17235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新发展理念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765868" y="265455"/>
            <a:ext cx="5629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-636057" y="190713"/>
            <a:ext cx="8108342" cy="523220"/>
          </a:xfrm>
          <a:prstGeom prst="parallelogram">
            <a:avLst>
              <a:gd name="adj" fmla="val 184575"/>
            </a:avLst>
          </a:prstGeom>
          <a:solidFill>
            <a:srgbClr val="534C4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endParaRPr lang="zh-CN" altLang="en-US" sz="2000" dirty="0">
              <a:solidFill>
                <a:schemeClr val="bg1"/>
              </a:solidFill>
              <a:latin typeface="张海山锐线体简" panose="02000000000000000000" pitchFamily="2" charset="-122"/>
              <a:ea typeface="张海山锐线体简" panose="02000000000000000000" pitchFamily="2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3588413" y="181476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800" b="1" dirty="0" smtClean="0">
                <a:solidFill>
                  <a:schemeClr val="bg1"/>
                </a:solidFill>
                <a:latin typeface="思源宋体" panose="02020700000000000000" pitchFamily="18" charset="-122"/>
                <a:ea typeface="思源宋体" panose="02020700000000000000" pitchFamily="18" charset="-122"/>
              </a:rPr>
              <a:t>课堂练习</a:t>
            </a:r>
            <a:endParaRPr lang="zh-CN" altLang="en-US" sz="2800" b="1" dirty="0">
              <a:solidFill>
                <a:schemeClr val="bg1"/>
              </a:solidFill>
              <a:latin typeface="思源宋体" panose="02020700000000000000" pitchFamily="18" charset="-122"/>
              <a:ea typeface="思源宋体" panose="02020700000000000000" pitchFamily="18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485536" y="904325"/>
            <a:ext cx="8409082" cy="26930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600" b="1" dirty="0" smtClean="0">
                <a:latin typeface="+mn-ea"/>
              </a:rPr>
              <a:t>中国经济社会已经进入新时代，但我国仍处于社会主义初级阶段。这一论断属于（     ）    </a:t>
            </a:r>
            <a:endParaRPr lang="en-US" altLang="zh-CN" sz="2600" b="1" dirty="0" smtClean="0">
              <a:latin typeface="+mn-ea"/>
            </a:endParaRPr>
          </a:p>
          <a:p>
            <a:pPr>
              <a:lnSpc>
                <a:spcPct val="130000"/>
              </a:lnSpc>
            </a:pPr>
            <a:r>
              <a:rPr lang="zh-CN" altLang="zh-CN" sz="2600" b="1" dirty="0" smtClean="0">
                <a:latin typeface="+mn-ea"/>
              </a:rPr>
              <a:t>①</a:t>
            </a:r>
            <a:r>
              <a:rPr lang="zh-CN" altLang="en-US" sz="2600" b="1" dirty="0" smtClean="0">
                <a:latin typeface="+mn-ea"/>
              </a:rPr>
              <a:t>真判断         ②假判断</a:t>
            </a:r>
            <a:endParaRPr lang="en-US" altLang="zh-CN" sz="2600" b="1" dirty="0" smtClean="0">
              <a:latin typeface="+mn-ea"/>
            </a:endParaRPr>
          </a:p>
          <a:p>
            <a:pPr>
              <a:lnSpc>
                <a:spcPct val="130000"/>
              </a:lnSpc>
            </a:pPr>
            <a:r>
              <a:rPr lang="zh-CN" altLang="en-US" sz="2600" b="1" dirty="0" smtClean="0">
                <a:latin typeface="+mn-ea"/>
              </a:rPr>
              <a:t>③肯定判断       ④否定判断</a:t>
            </a:r>
            <a:endParaRPr lang="en-US" altLang="zh-CN" sz="2600" b="1" dirty="0" smtClean="0">
              <a:latin typeface="+mn-ea"/>
            </a:endParaRPr>
          </a:p>
          <a:p>
            <a:pPr>
              <a:lnSpc>
                <a:spcPct val="130000"/>
              </a:lnSpc>
            </a:pPr>
            <a:r>
              <a:rPr lang="en-US" altLang="zh-CN" sz="2600" b="1" dirty="0" smtClean="0">
                <a:latin typeface="+mn-ea"/>
              </a:rPr>
              <a:t>A.① ③     B</a:t>
            </a:r>
            <a:r>
              <a:rPr lang="en-US" altLang="zh-CN" sz="2600" b="1" dirty="0">
                <a:latin typeface="+mn-ea"/>
              </a:rPr>
              <a:t>. ③ </a:t>
            </a:r>
            <a:r>
              <a:rPr lang="en-US" altLang="zh-CN" sz="2600" b="1" dirty="0" smtClean="0">
                <a:latin typeface="+mn-ea"/>
              </a:rPr>
              <a:t>④     C</a:t>
            </a:r>
            <a:r>
              <a:rPr lang="en-US" altLang="zh-CN" sz="2600" b="1" dirty="0">
                <a:latin typeface="+mn-ea"/>
              </a:rPr>
              <a:t>. ① ② </a:t>
            </a:r>
            <a:r>
              <a:rPr lang="en-US" altLang="zh-CN" sz="2600" b="1" dirty="0" smtClean="0">
                <a:latin typeface="+mn-ea"/>
              </a:rPr>
              <a:t>   D.② ④</a:t>
            </a:r>
            <a:endParaRPr lang="zh-CN" altLang="en-US" sz="2600" b="1" dirty="0">
              <a:latin typeface="+mn-ea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4562623" y="1357945"/>
            <a:ext cx="85459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54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</a:t>
            </a:r>
            <a:endParaRPr lang="zh-CN" altLang="en-US" sz="5400" dirty="0">
              <a:solidFill>
                <a:srgbClr val="FF0000"/>
              </a:solidFill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671032" y="4341965"/>
            <a:ext cx="10634277" cy="1772793"/>
          </a:xfrm>
          <a:prstGeom prst="rect">
            <a:avLst/>
          </a:prstGeom>
          <a:ln>
            <a:solidFill>
              <a:srgbClr val="D1AA73"/>
            </a:solidFill>
          </a:ln>
        </p:spPr>
        <p:txBody>
          <a:bodyPr wrap="square">
            <a:spAutoFit/>
          </a:bodyPr>
          <a:lstStyle/>
          <a:p>
            <a:pPr marL="457200" indent="-457200">
              <a:lnSpc>
                <a:spcPct val="130000"/>
              </a:lnSpc>
              <a:buFont typeface="Wingdings" panose="05000000000000000000" pitchFamily="2" charset="2"/>
              <a:buChar char="l"/>
            </a:pPr>
            <a:r>
              <a:rPr lang="zh-CN" altLang="en-US" sz="2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对认识对象有所</a:t>
            </a:r>
            <a:r>
              <a:rPr lang="zh-CN" altLang="en-US" sz="28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断定</a:t>
            </a:r>
            <a:r>
              <a:rPr lang="en-US" altLang="zh-CN" sz="2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2800" b="1" dirty="0" smtClean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肯定</a:t>
            </a:r>
            <a:r>
              <a:rPr lang="zh-CN" altLang="en-US" sz="2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判断和</a:t>
            </a:r>
            <a:r>
              <a:rPr lang="zh-CN" altLang="en-US" sz="2800" b="1" dirty="0" smtClean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否定</a:t>
            </a:r>
            <a:r>
              <a:rPr lang="zh-CN" altLang="en-US" sz="2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判断</a:t>
            </a:r>
            <a:endParaRPr lang="en-US" altLang="zh-CN" sz="28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57200" indent="-457200">
              <a:lnSpc>
                <a:spcPct val="130000"/>
              </a:lnSpc>
              <a:buFont typeface="Wingdings" panose="05000000000000000000" pitchFamily="2" charset="2"/>
              <a:buChar char="l"/>
            </a:pPr>
            <a:r>
              <a:rPr lang="zh-CN" altLang="en-US" sz="2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有</a:t>
            </a:r>
            <a:r>
              <a:rPr lang="zh-CN" altLang="en-US" sz="28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真假</a:t>
            </a:r>
            <a:r>
              <a:rPr lang="zh-CN" altLang="en-US" sz="2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之分</a:t>
            </a:r>
            <a:r>
              <a:rPr lang="en-US" altLang="zh-CN" sz="2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2800" b="1" dirty="0" smtClean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真</a:t>
            </a:r>
            <a:r>
              <a:rPr lang="zh-CN" altLang="en-US" sz="2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判断和</a:t>
            </a:r>
            <a:r>
              <a:rPr lang="zh-CN" altLang="en-US" sz="2800" b="1" dirty="0" smtClean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假</a:t>
            </a:r>
            <a:r>
              <a:rPr lang="zh-CN" altLang="en-US" sz="2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判断</a:t>
            </a:r>
            <a:endParaRPr lang="en-US" altLang="zh-CN" sz="28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57200" indent="-457200">
              <a:lnSpc>
                <a:spcPct val="130000"/>
              </a:lnSpc>
              <a:buFont typeface="Wingdings" panose="05000000000000000000" pitchFamily="2" charset="2"/>
              <a:buChar char="l"/>
            </a:pP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有</a:t>
            </a:r>
            <a:r>
              <a:rPr lang="zh-CN" altLang="en-US" sz="28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断定</a:t>
            </a:r>
            <a:r>
              <a:rPr lang="zh-CN" altLang="en-US" sz="2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就会有</a:t>
            </a:r>
            <a:r>
              <a:rPr lang="zh-CN" altLang="en-US" sz="28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真假</a:t>
            </a:r>
            <a:r>
              <a:rPr lang="zh-CN" altLang="en-US" sz="2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，判断的这两个基本特征是</a:t>
            </a:r>
            <a:r>
              <a:rPr lang="zh-CN" altLang="en-US" sz="28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相互联系</a:t>
            </a:r>
            <a:r>
              <a:rPr lang="zh-CN" altLang="en-US" sz="2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的。</a:t>
            </a:r>
            <a:endParaRPr lang="en-US" altLang="zh-CN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8477280" y="3937442"/>
            <a:ext cx="2709396" cy="523220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zh-CN" altLang="en-US" sz="2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判断的基本特征</a:t>
            </a:r>
            <a:endParaRPr lang="zh-CN" altLang="en-US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14" grpId="0" animBg="1"/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矩形 2"/>
          <p:cNvSpPr/>
          <p:nvPr>
            <p:custDataLst>
              <p:tags r:id="rId1"/>
            </p:custDataLst>
          </p:nvPr>
        </p:nvSpPr>
        <p:spPr>
          <a:xfrm>
            <a:off x="856615" y="1132840"/>
            <a:ext cx="10731500" cy="401510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defTabSz="685800">
              <a:lnSpc>
                <a:spcPts val="3400"/>
              </a:lnSpc>
              <a:buClrTx/>
              <a:buSzTx/>
              <a:buFontTx/>
              <a:buNone/>
            </a:pPr>
            <a:r>
              <a:rPr sz="28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Wingdings" panose="05000000000000000000" charset="0"/>
              </a:rPr>
              <a:t>判断就是对认识对象有所断定的思维形式。以下</a:t>
            </a:r>
            <a:r>
              <a:rPr sz="28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Wingdings" panose="05000000000000000000" charset="0"/>
              </a:rPr>
              <a:t>不属于</a:t>
            </a:r>
            <a:r>
              <a:rPr sz="28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Wingdings" panose="05000000000000000000" charset="0"/>
              </a:rPr>
              <a:t>判断的是</a:t>
            </a:r>
            <a:endParaRPr sz="2800" b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Wingdings" panose="05000000000000000000" charset="0"/>
            </a:endParaRPr>
          </a:p>
          <a:p>
            <a:pPr defTabSz="685800">
              <a:lnSpc>
                <a:spcPts val="3400"/>
              </a:lnSpc>
              <a:buClrTx/>
              <a:buSzTx/>
              <a:buFontTx/>
              <a:buNone/>
            </a:pPr>
            <a:endParaRPr sz="2800" b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Wingdings" panose="05000000000000000000" charset="0"/>
            </a:endParaRPr>
          </a:p>
          <a:p>
            <a:pPr defTabSz="685800">
              <a:lnSpc>
                <a:spcPts val="3400"/>
              </a:lnSpc>
              <a:buClrTx/>
              <a:buSzTx/>
              <a:buFontTx/>
              <a:buNone/>
            </a:pPr>
            <a:r>
              <a:rPr sz="28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Wingdings" panose="05000000000000000000" charset="0"/>
              </a:rPr>
              <a:t>A.为什么人们对健康</a:t>
            </a:r>
            <a:r>
              <a:rPr lang="zh-CN" sz="28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Wingdings" panose="05000000000000000000" charset="0"/>
              </a:rPr>
              <a:t>日</a:t>
            </a:r>
            <a:r>
              <a:rPr sz="28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Wingdings" panose="05000000000000000000" charset="0"/>
              </a:rPr>
              <a:t>益关注</a:t>
            </a:r>
            <a:endParaRPr sz="2800" b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Wingdings" panose="05000000000000000000" charset="0"/>
            </a:endParaRPr>
          </a:p>
          <a:p>
            <a:pPr defTabSz="685800">
              <a:lnSpc>
                <a:spcPts val="3400"/>
              </a:lnSpc>
              <a:buClrTx/>
              <a:buSzTx/>
              <a:buFontTx/>
              <a:buNone/>
            </a:pPr>
            <a:endParaRPr sz="2800" b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Wingdings" panose="05000000000000000000" charset="0"/>
            </a:endParaRPr>
          </a:p>
          <a:p>
            <a:pPr defTabSz="685800">
              <a:lnSpc>
                <a:spcPts val="3400"/>
              </a:lnSpc>
              <a:buClrTx/>
              <a:buSzTx/>
              <a:buFontTx/>
              <a:buNone/>
            </a:pPr>
            <a:r>
              <a:rPr sz="28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Wingdings" panose="05000000000000000000" charset="0"/>
              </a:rPr>
              <a:t>B.新冠肺炎疫情</a:t>
            </a:r>
            <a:r>
              <a:rPr lang="zh-CN" sz="28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Wingdings" panose="05000000000000000000" charset="0"/>
              </a:rPr>
              <a:t>重创</a:t>
            </a:r>
            <a:r>
              <a:rPr sz="28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Wingdings" panose="05000000000000000000" charset="0"/>
              </a:rPr>
              <a:t>全球经济</a:t>
            </a:r>
            <a:endParaRPr sz="2800" b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Wingdings" panose="05000000000000000000" charset="0"/>
            </a:endParaRPr>
          </a:p>
          <a:p>
            <a:pPr defTabSz="685800">
              <a:lnSpc>
                <a:spcPts val="3400"/>
              </a:lnSpc>
              <a:buClrTx/>
              <a:buSzTx/>
              <a:buFontTx/>
              <a:buNone/>
            </a:pPr>
            <a:endParaRPr sz="2800" b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Wingdings" panose="05000000000000000000" charset="0"/>
            </a:endParaRPr>
          </a:p>
          <a:p>
            <a:pPr defTabSz="685800">
              <a:lnSpc>
                <a:spcPts val="3400"/>
              </a:lnSpc>
              <a:buClrTx/>
              <a:buSzTx/>
              <a:buFontTx/>
              <a:buNone/>
            </a:pPr>
            <a:r>
              <a:rPr sz="28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Wingdings" panose="05000000000000000000" charset="0"/>
              </a:rPr>
              <a:t>C.美国不择手段遏制中国发展</a:t>
            </a:r>
            <a:endParaRPr sz="2800" b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Wingdings" panose="05000000000000000000" charset="0"/>
            </a:endParaRPr>
          </a:p>
          <a:p>
            <a:pPr defTabSz="685800">
              <a:lnSpc>
                <a:spcPts val="3400"/>
              </a:lnSpc>
              <a:buClrTx/>
              <a:buSzTx/>
              <a:buFontTx/>
              <a:buNone/>
            </a:pPr>
            <a:endParaRPr sz="2800" b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Wingdings" panose="05000000000000000000" charset="0"/>
            </a:endParaRPr>
          </a:p>
          <a:p>
            <a:pPr defTabSz="685800">
              <a:lnSpc>
                <a:spcPts val="3400"/>
              </a:lnSpc>
              <a:buClrTx/>
              <a:buSzTx/>
              <a:buFontTx/>
              <a:buNone/>
            </a:pPr>
            <a:r>
              <a:rPr sz="28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Wingdings" panose="05000000000000000000" charset="0"/>
              </a:rPr>
              <a:t>D.房子是用来住的，不是用来炒的</a:t>
            </a:r>
            <a:endParaRPr sz="2800" b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Wingdings" panose="05000000000000000000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9136699" y="2635250"/>
            <a:ext cx="870585" cy="119888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en-US" altLang="zh-CN" sz="7200" b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Wingdings" panose="05000000000000000000" charset="0"/>
              </a:rPr>
              <a:t>A</a:t>
            </a:r>
            <a:endParaRPr lang="en-US" altLang="zh-CN" sz="7200" b="1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Wingdings" panose="05000000000000000000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9838055" y="3516630"/>
            <a:ext cx="843280" cy="119888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en-US" altLang="zh-CN" sz="7200" b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</a:t>
            </a:r>
            <a:endParaRPr lang="en-US" altLang="zh-CN" sz="7200" b="1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765175" y="964565"/>
            <a:ext cx="11426825" cy="3538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lnSpc>
                <a:spcPct val="150000"/>
              </a:lnSpc>
            </a:pPr>
            <a:r>
              <a:rPr lang="en-US" altLang="zh-CN" sz="3200" b="1"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 </a:t>
            </a:r>
            <a:r>
              <a:rPr lang="zh-CN" altLang="en-US" sz="3200" b="1"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下列语句中,属于肯定判断的是（</a:t>
            </a:r>
            <a:r>
              <a:rPr lang="en-US" altLang="zh-CN" sz="3200" b="1"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   </a:t>
            </a:r>
            <a:r>
              <a:rPr lang="zh-CN" altLang="en-US" sz="3200" b="1"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）</a:t>
            </a:r>
            <a:endParaRPr lang="zh-CN" altLang="en-US" sz="3200" b="1">
              <a:latin typeface="黑体" panose="02010609060101010101" pitchFamily="2" charset="-122"/>
              <a:ea typeface="黑体" panose="02010609060101010101" pitchFamily="2" charset="-122"/>
              <a:cs typeface="黑体" panose="02010609060101010101" pitchFamily="2" charset="-122"/>
            </a:endParaRPr>
          </a:p>
          <a:p>
            <a:pPr algn="l" fontAlgn="auto">
              <a:lnSpc>
                <a:spcPct val="150000"/>
              </a:lnSpc>
            </a:pPr>
            <a:r>
              <a:rPr lang="en-US" altLang="zh-CN" sz="3200" b="1"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  </a:t>
            </a:r>
            <a:r>
              <a:rPr lang="zh-CN" altLang="en-US" sz="3200" b="1"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①子非鱼,安知鱼之乐</a:t>
            </a:r>
            <a:r>
              <a:rPr lang="en-US" altLang="zh-CN" sz="3200" b="1"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    </a:t>
            </a:r>
            <a:r>
              <a:rPr lang="zh-CN" altLang="en-US" sz="3200" b="1"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②古之学者必有师</a:t>
            </a:r>
            <a:endParaRPr lang="zh-CN" altLang="en-US" sz="3200" b="1">
              <a:latin typeface="黑体" panose="02010609060101010101" pitchFamily="2" charset="-122"/>
              <a:ea typeface="黑体" panose="02010609060101010101" pitchFamily="2" charset="-122"/>
              <a:cs typeface="黑体" panose="02010609060101010101" pitchFamily="2" charset="-122"/>
            </a:endParaRPr>
          </a:p>
          <a:p>
            <a:pPr algn="l" fontAlgn="auto">
              <a:lnSpc>
                <a:spcPct val="150000"/>
              </a:lnSpc>
            </a:pPr>
            <a:r>
              <a:rPr lang="en-US" altLang="zh-CN" sz="3200" b="1"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  </a:t>
            </a:r>
            <a:r>
              <a:rPr lang="zh-CN" altLang="en-US" sz="3200" b="1"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③学不可以已</a:t>
            </a:r>
            <a:r>
              <a:rPr lang="en-US" altLang="zh-CN" sz="3200" b="1"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           </a:t>
            </a:r>
            <a:r>
              <a:rPr lang="zh-CN" altLang="en-US" sz="3200" b="1"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④人之初,性本善</a:t>
            </a:r>
            <a:endParaRPr lang="zh-CN" altLang="en-US" sz="3200" b="1">
              <a:latin typeface="黑体" panose="02010609060101010101" pitchFamily="2" charset="-122"/>
              <a:ea typeface="黑体" panose="02010609060101010101" pitchFamily="2" charset="-122"/>
              <a:cs typeface="黑体" panose="02010609060101010101" pitchFamily="2" charset="-122"/>
            </a:endParaRPr>
          </a:p>
          <a:p>
            <a:pPr algn="l" fontAlgn="auto">
              <a:lnSpc>
                <a:spcPct val="150000"/>
              </a:lnSpc>
            </a:pPr>
            <a:r>
              <a:rPr lang="en-US" altLang="zh-CN" sz="3200" b="1"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  </a:t>
            </a:r>
            <a:r>
              <a:rPr lang="zh-CN" altLang="en-US" sz="3200" b="1"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A.①③</a:t>
            </a:r>
            <a:r>
              <a:rPr lang="en-US" altLang="zh-CN" sz="3200" b="1"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    </a:t>
            </a:r>
            <a:r>
              <a:rPr lang="zh-CN" altLang="en-US" sz="3200" b="1"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B.①④</a:t>
            </a:r>
            <a:r>
              <a:rPr lang="en-US" altLang="zh-CN" sz="3200" b="1"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    </a:t>
            </a:r>
            <a:r>
              <a:rPr lang="zh-CN" altLang="en-US" sz="3200" b="1"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C.②③</a:t>
            </a:r>
            <a:r>
              <a:rPr lang="en-US" altLang="zh-CN" sz="3200" b="1"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     </a:t>
            </a:r>
            <a:r>
              <a:rPr lang="zh-CN" altLang="en-US" sz="3200" b="1"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D.②④</a:t>
            </a:r>
            <a:endParaRPr lang="zh-CN" altLang="en-US" sz="3200" b="1">
              <a:latin typeface="黑体" panose="02010609060101010101" pitchFamily="2" charset="-122"/>
              <a:ea typeface="黑体" panose="02010609060101010101" pitchFamily="2" charset="-122"/>
              <a:cs typeface="黑体" panose="02010609060101010101" pitchFamily="2" charset="-122"/>
            </a:endParaRPr>
          </a:p>
          <a:p>
            <a:pPr algn="l"/>
            <a:endParaRPr lang="zh-CN" altLang="en-US" sz="3200" b="1">
              <a:latin typeface="黑体" panose="02010609060101010101" pitchFamily="2" charset="-122"/>
              <a:ea typeface="黑体" panose="02010609060101010101" pitchFamily="2" charset="-122"/>
              <a:cs typeface="黑体" panose="0201060906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文本框 99"/>
          <p:cNvSpPr txBox="1"/>
          <p:nvPr>
            <p:custDataLst>
              <p:tags r:id="rId1"/>
            </p:custDataLst>
          </p:nvPr>
        </p:nvSpPr>
        <p:spPr>
          <a:xfrm>
            <a:off x="113665" y="-17145"/>
            <a:ext cx="12078970" cy="40767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304800">
              <a:lnSpc>
                <a:spcPct val="120000"/>
              </a:lnSpc>
            </a:pPr>
            <a:r>
              <a:rPr lang="en-US" sz="3600" b="1"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rPr>
              <a:t>某律师事务所共有12名工作人员。①有人会使用计算机；  </a:t>
            </a:r>
            <a:endParaRPr lang="en-US" sz="3600" b="1">
              <a:latin typeface="等线" panose="02010600030101010101" charset="-122"/>
              <a:ea typeface="等线" panose="02010600030101010101" charset="-122"/>
              <a:cs typeface="等线" panose="02010600030101010101" charset="-122"/>
            </a:endParaRPr>
          </a:p>
          <a:p>
            <a:pPr indent="304800">
              <a:lnSpc>
                <a:spcPct val="120000"/>
              </a:lnSpc>
            </a:pPr>
            <a:r>
              <a:rPr lang="en-US" sz="3600" b="1"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rPr>
              <a:t> ②有人不会使用计算机；③所长不会使用计算机。这三个 </a:t>
            </a:r>
            <a:endParaRPr lang="en-US" sz="3600" b="1">
              <a:latin typeface="等线" panose="02010600030101010101" charset="-122"/>
              <a:ea typeface="等线" panose="02010600030101010101" charset="-122"/>
              <a:cs typeface="等线" panose="02010600030101010101" charset="-122"/>
            </a:endParaRPr>
          </a:p>
          <a:p>
            <a:pPr indent="304800">
              <a:lnSpc>
                <a:spcPct val="120000"/>
              </a:lnSpc>
            </a:pPr>
            <a:r>
              <a:rPr lang="en-US" sz="3600" b="1"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rPr>
              <a:t>命题中只有一个是真的，以下哪项正确地表示了律师事务</a:t>
            </a:r>
            <a:endParaRPr lang="en-US" sz="3600" b="1">
              <a:latin typeface="等线" panose="02010600030101010101" charset="-122"/>
              <a:ea typeface="等线" panose="02010600030101010101" charset="-122"/>
              <a:cs typeface="等线" panose="02010600030101010101" charset="-122"/>
            </a:endParaRPr>
          </a:p>
          <a:p>
            <a:pPr indent="304800">
              <a:lnSpc>
                <a:spcPct val="120000"/>
              </a:lnSpc>
            </a:pPr>
            <a:r>
              <a:rPr lang="en-US" sz="3600" b="1"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rPr>
              <a:t>所会使用计算机的人数(　　)</a:t>
            </a:r>
            <a:endParaRPr lang="en-US" sz="3600" b="1">
              <a:latin typeface="等线" panose="02010600030101010101" charset="-122"/>
              <a:ea typeface="等线" panose="02010600030101010101" charset="-122"/>
              <a:cs typeface="等线" panose="02010600030101010101" charset="-122"/>
            </a:endParaRPr>
          </a:p>
          <a:p>
            <a:pPr indent="304800">
              <a:lnSpc>
                <a:spcPct val="120000"/>
              </a:lnSpc>
            </a:pPr>
            <a:r>
              <a:rPr lang="en-US" sz="3600" b="1"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rPr>
              <a:t>A．12人都会使用  	     B．12人没人会使用</a:t>
            </a:r>
            <a:endParaRPr lang="en-US" sz="3600" b="1">
              <a:latin typeface="等线" panose="02010600030101010101" charset="-122"/>
              <a:ea typeface="等线" panose="02010600030101010101" charset="-122"/>
              <a:cs typeface="等线" panose="02010600030101010101" charset="-122"/>
            </a:endParaRPr>
          </a:p>
          <a:p>
            <a:pPr indent="304800">
              <a:lnSpc>
                <a:spcPct val="120000"/>
              </a:lnSpc>
            </a:pPr>
            <a:r>
              <a:rPr lang="en-US" sz="3600" b="1"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rPr>
              <a:t>C．仅有一人会使用  	     D．不能确定</a:t>
            </a:r>
            <a:endParaRPr lang="en-US" sz="3600" b="1">
              <a:latin typeface="等线" panose="02010600030101010101" charset="-122"/>
              <a:ea typeface="等线" panose="02010600030101010101" charset="-122"/>
              <a:cs typeface="等线" panose="02010600030101010101" charset="-122"/>
            </a:endParaRPr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66725" y="4498340"/>
            <a:ext cx="11259185" cy="22453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indent="304800"/>
            <a:r>
              <a:rPr lang="zh-CN" altLang="en-US" sz="2800" b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楷体" panose="02010609060101010101" pitchFamily="49" charset="-122"/>
              </a:rPr>
              <a:t>解析  </a:t>
            </a:r>
            <a:r>
              <a:rPr lang="zh-CN" altLang="en-US" sz="2800" b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楷体" panose="02010609060101010101" pitchFamily="49" charset="-122"/>
              </a:rPr>
              <a:t>：这些人中，必然存在两种情况中的一种，即有人会使用计算机，有人不会使用计算机。所以①和②中必然有一个为真，一个为假。因为三个判断中只有一个为真，所以③一定是假。所以所长会使用计算机。则①为真，有人会使用计算机。②为假，即有人不会使用计算机为假。所以所有人都会使用计算机。故选A。</a:t>
            </a:r>
            <a:endParaRPr lang="zh-CN" altLang="en-US" sz="2800" b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ea typeface="楷体" panose="02010609060101010101" pitchFamily="49" charset="-122"/>
            </a:endParaRPr>
          </a:p>
        </p:txBody>
      </p:sp>
      <p:sp>
        <p:nvSpPr>
          <p:cNvPr id="4" name="矩形 3"/>
          <p:cNvSpPr/>
          <p:nvPr>
            <p:custDataLst>
              <p:tags r:id="rId3"/>
            </p:custDataLst>
          </p:nvPr>
        </p:nvSpPr>
        <p:spPr>
          <a:xfrm>
            <a:off x="11052810" y="2259330"/>
            <a:ext cx="843280" cy="119888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en-US" altLang="zh-CN" sz="72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A</a:t>
            </a:r>
            <a:endParaRPr lang="en-US" altLang="zh-CN" sz="7200" b="1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custDataLst>
      <p:tags r:id="rId4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组合 22"/>
          <p:cNvGrpSpPr/>
          <p:nvPr>
            <p:custDataLst>
              <p:tags r:id="rId1"/>
            </p:custDataLst>
          </p:nvPr>
        </p:nvGrpSpPr>
        <p:grpSpPr>
          <a:xfrm>
            <a:off x="283613" y="982874"/>
            <a:ext cx="1362525" cy="988578"/>
            <a:chOff x="6177683" y="1666134"/>
            <a:chExt cx="1362525" cy="988578"/>
          </a:xfrm>
          <a:solidFill>
            <a:srgbClr val="036369"/>
          </a:solidFill>
        </p:grpSpPr>
        <p:sp>
          <p:nvSpPr>
            <p:cNvPr id="22" name="矩形 21"/>
            <p:cNvSpPr/>
            <p:nvPr>
              <p:custDataLst>
                <p:tags r:id="rId2"/>
              </p:custDataLst>
            </p:nvPr>
          </p:nvSpPr>
          <p:spPr>
            <a:xfrm rot="5400000">
              <a:off x="5743333" y="2100484"/>
              <a:ext cx="988578" cy="1198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1" name="矩形 20"/>
            <p:cNvSpPr/>
            <p:nvPr>
              <p:custDataLst>
                <p:tags r:id="rId3"/>
              </p:custDataLst>
            </p:nvPr>
          </p:nvSpPr>
          <p:spPr>
            <a:xfrm>
              <a:off x="6297561" y="1666134"/>
              <a:ext cx="1242647" cy="10367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4" name="文本框 3"/>
          <p:cNvSpPr txBox="1"/>
          <p:nvPr>
            <p:custDataLst>
              <p:tags r:id="rId4"/>
            </p:custDataLst>
          </p:nvPr>
        </p:nvSpPr>
        <p:spPr>
          <a:xfrm>
            <a:off x="774700" y="243840"/>
            <a:ext cx="519938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2800" b="1" smtClean="0">
                <a:solidFill>
                  <a:schemeClr val="bg1"/>
                </a:solidFill>
                <a:highlight>
                  <a:srgbClr val="808080"/>
                </a:highlight>
                <a:latin typeface="微软雅黑" panose="020B0503020204020204" pitchFamily="34" charset="-122"/>
                <a:ea typeface="微软雅黑" panose="020B0503020204020204" pitchFamily="34" charset="-122"/>
              </a:rPr>
              <a:t>02       </a:t>
            </a:r>
            <a:r>
              <a:rPr lang="zh-CN" altLang="en-US" sz="2800" b="1" smtClean="0">
                <a:solidFill>
                  <a:schemeClr val="bg1"/>
                </a:solidFill>
                <a:highlight>
                  <a:srgbClr val="808080"/>
                </a:highlight>
                <a:latin typeface="微软雅黑" panose="020B0503020204020204" pitchFamily="34" charset="-122"/>
                <a:ea typeface="微软雅黑" panose="020B0503020204020204" pitchFamily="34" charset="-122"/>
              </a:rPr>
              <a:t>判断的表达与类型</a:t>
            </a:r>
            <a:endParaRPr lang="zh-CN" altLang="en-US" sz="2800" b="1" smtClean="0">
              <a:solidFill>
                <a:schemeClr val="bg1"/>
              </a:solidFill>
              <a:highlight>
                <a:srgbClr val="808080"/>
              </a:highligh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80645" y="157480"/>
            <a:ext cx="694055" cy="694055"/>
          </a:xfrm>
          <a:prstGeom prst="rect">
            <a:avLst/>
          </a:prstGeom>
        </p:spPr>
      </p:pic>
      <p:sp>
        <p:nvSpPr>
          <p:cNvPr id="5" name="文本框 4"/>
          <p:cNvSpPr txBox="1"/>
          <p:nvPr>
            <p:custDataLst>
              <p:tags r:id="rId7"/>
            </p:custDataLst>
          </p:nvPr>
        </p:nvSpPr>
        <p:spPr>
          <a:xfrm>
            <a:off x="1680845" y="774065"/>
            <a:ext cx="770699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探究活动：</a:t>
            </a:r>
            <a:endParaRPr lang="zh-CN" altLang="en-US" sz="2800" b="1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12" name="图形 11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6185" y="-635"/>
            <a:ext cx="1558925" cy="1558925"/>
          </a:xfrm>
          <a:prstGeom prst="rect">
            <a:avLst/>
          </a:prstGeom>
        </p:spPr>
      </p:pic>
      <p:sp>
        <p:nvSpPr>
          <p:cNvPr id="20483" name="TextBox 2"/>
          <p:cNvSpPr/>
          <p:nvPr>
            <p:custDataLst>
              <p:tags r:id="rId10"/>
            </p:custDataLst>
          </p:nvPr>
        </p:nvSpPr>
        <p:spPr>
          <a:xfrm>
            <a:off x="707390" y="1506855"/>
            <a:ext cx="10222230" cy="1835150"/>
          </a:xfrm>
          <a:prstGeom prst="rect">
            <a:avLst/>
          </a:prstGeom>
          <a:noFill/>
          <a:ln w="9525" cap="flat" cmpd="sng">
            <a:solidFill>
              <a:srgbClr val="3333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>
            <a:spAutoFit/>
          </a:bodyPr>
          <a:lstStyle/>
          <a:p>
            <a:pPr>
              <a:lnSpc>
                <a:spcPts val="3400"/>
              </a:lnSpc>
            </a:pPr>
            <a:r>
              <a:rPr lang="zh-CN" altLang="en-US" sz="3200">
                <a:latin typeface="楷体" panose="02010609060101010101" pitchFamily="49" charset="-122"/>
                <a:ea typeface="楷体" panose="02010609060101010101" pitchFamily="49" charset="-122"/>
              </a:rPr>
              <a:t>以下三个语句都试图表达判断。</a:t>
            </a:r>
            <a:endParaRPr lang="en-US" altLang="zh-CN" sz="320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ts val="3400"/>
              </a:lnSpc>
            </a:pPr>
            <a:r>
              <a:rPr lang="zh-CN" altLang="en-US" sz="3200">
                <a:latin typeface="楷体" panose="02010609060101010101" pitchFamily="49" charset="-122"/>
                <a:ea typeface="楷体" panose="02010609060101010101" pitchFamily="49" charset="-122"/>
              </a:rPr>
              <a:t>◆这是</a:t>
            </a:r>
            <a:r>
              <a:rPr lang="zh-CN" altLang="en-US" sz="32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新</a:t>
            </a:r>
            <a:r>
              <a:rPr lang="zh-CN" altLang="en-US" sz="3200">
                <a:latin typeface="楷体" panose="02010609060101010101" pitchFamily="49" charset="-122"/>
                <a:ea typeface="楷体" panose="02010609060101010101" pitchFamily="49" charset="-122"/>
              </a:rPr>
              <a:t>学生宿舍。</a:t>
            </a:r>
            <a:endParaRPr lang="en-US" altLang="zh-CN" sz="320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ts val="3400"/>
              </a:lnSpc>
            </a:pPr>
            <a:r>
              <a:rPr lang="zh-CN" altLang="en-US" sz="3200">
                <a:latin typeface="楷体" panose="02010609060101010101" pitchFamily="49" charset="-122"/>
                <a:ea typeface="楷体" panose="02010609060101010101" pitchFamily="49" charset="-122"/>
              </a:rPr>
              <a:t>◆来到海边，小张尽情地</a:t>
            </a:r>
            <a:r>
              <a:rPr lang="zh-CN" altLang="en-US" sz="32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呼吸</a:t>
            </a:r>
            <a:r>
              <a:rPr lang="zh-CN" altLang="en-US" sz="3200">
                <a:latin typeface="楷体" panose="02010609060101010101" pitchFamily="49" charset="-122"/>
                <a:ea typeface="楷体" panose="02010609060101010101" pitchFamily="49" charset="-122"/>
              </a:rPr>
              <a:t>着空气、</a:t>
            </a:r>
            <a:r>
              <a:rPr lang="zh-CN" altLang="en-US" sz="32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阳光和海水</a:t>
            </a:r>
            <a:r>
              <a:rPr lang="zh-CN" altLang="en-US" sz="320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en-US" altLang="zh-CN" sz="320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ts val="3400"/>
              </a:lnSpc>
            </a:pPr>
            <a:r>
              <a:rPr lang="zh-CN" altLang="en-US" sz="3200">
                <a:latin typeface="楷体" panose="02010609060101010101" pitchFamily="49" charset="-122"/>
                <a:ea typeface="楷体" panose="02010609060101010101" pitchFamily="49" charset="-122"/>
              </a:rPr>
              <a:t>◆一旦</a:t>
            </a:r>
            <a:r>
              <a:rPr lang="zh-CN" altLang="en-US" sz="32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吸烟</a:t>
            </a:r>
            <a:r>
              <a:rPr lang="zh-CN" altLang="en-US" sz="3200">
                <a:latin typeface="楷体" panose="02010609060101010101" pitchFamily="49" charset="-122"/>
                <a:ea typeface="楷体" panose="02010609060101010101" pitchFamily="49" charset="-122"/>
              </a:rPr>
              <a:t>，就会</a:t>
            </a:r>
            <a:r>
              <a:rPr lang="zh-CN" altLang="en-US" sz="32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患肺癌</a:t>
            </a:r>
            <a:r>
              <a:rPr lang="zh-CN" altLang="en-US" sz="320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zh-CN" altLang="en-US" sz="32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0484" name="矩形 8"/>
          <p:cNvSpPr/>
          <p:nvPr>
            <p:custDataLst>
              <p:tags r:id="rId11"/>
            </p:custDataLst>
          </p:nvPr>
        </p:nvSpPr>
        <p:spPr>
          <a:xfrm>
            <a:off x="707073" y="3624263"/>
            <a:ext cx="7891780" cy="64516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zh-CN" altLang="en-US" sz="3600" b="1">
                <a:solidFill>
                  <a:srgbClr val="3333FF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上述表达是否明确或准确，为什么？</a:t>
            </a:r>
            <a:endParaRPr lang="zh-CN" altLang="en-US" sz="3600" b="1">
              <a:solidFill>
                <a:srgbClr val="3333FF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6149" name="TextBox 4"/>
          <p:cNvSpPr/>
          <p:nvPr>
            <p:custDataLst>
              <p:tags r:id="rId12"/>
            </p:custDataLst>
          </p:nvPr>
        </p:nvSpPr>
        <p:spPr bwMode="auto">
          <a:xfrm>
            <a:off x="284480" y="4269740"/>
            <a:ext cx="11795125" cy="460375"/>
          </a:xfrm>
          <a:prstGeom prst="rect">
            <a:avLst/>
          </a:prstGeom>
          <a:solidFill>
            <a:srgbClr val="FFFF00"/>
          </a:solidFill>
          <a:ln>
            <a:solidFill>
              <a:srgbClr val="3333FF"/>
            </a:solidFill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indent="0" algn="l" defTabSz="6858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4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342900" indent="114300" algn="l" defTabSz="6858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4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685800" indent="228600" algn="l" defTabSz="6858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4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028700" indent="342900" algn="l" defTabSz="6858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4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371600" indent="457200" algn="l" defTabSz="6858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4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algn="just" fontAlgn="auto">
              <a:lnSpc>
                <a:spcPct val="100000"/>
              </a:lnSpc>
            </a:pPr>
            <a:r>
              <a:rPr lang="en-US" altLang="zh-CN" sz="2400" b="1" noProof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“</a:t>
            </a:r>
            <a:r>
              <a:rPr sz="2400" b="1" noProof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新</a:t>
            </a:r>
            <a:r>
              <a:rPr lang="en-US" altLang="zh-CN" sz="2400" b="1" noProof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”</a:t>
            </a:r>
            <a:r>
              <a:rPr sz="2400" b="1" noProof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的</a:t>
            </a:r>
            <a:r>
              <a:rPr sz="2400" b="1" noProof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含义表达不明确</a:t>
            </a:r>
            <a:r>
              <a:rPr sz="2400" b="1" noProof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。</a:t>
            </a:r>
            <a:r>
              <a:rPr lang="en-US" altLang="zh-CN" sz="2400" b="1" noProof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因为这句话既可以表达“新学生”</a:t>
            </a:r>
            <a:r>
              <a:rPr sz="2400" b="1" noProof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，</a:t>
            </a:r>
            <a:r>
              <a:rPr lang="en-US" altLang="zh-CN" sz="2400" b="1" noProof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也可以表达“新宿舍”</a:t>
            </a:r>
            <a:endParaRPr lang="en-US" altLang="zh-CN" sz="2400" b="1" noProof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3" name="TextBox 4"/>
          <p:cNvSpPr/>
          <p:nvPr>
            <p:custDataLst>
              <p:tags r:id="rId13"/>
            </p:custDataLst>
          </p:nvPr>
        </p:nvSpPr>
        <p:spPr bwMode="auto">
          <a:xfrm>
            <a:off x="283845" y="5098415"/>
            <a:ext cx="11800840" cy="570865"/>
          </a:xfrm>
          <a:prstGeom prst="rect">
            <a:avLst/>
          </a:prstGeom>
          <a:solidFill>
            <a:srgbClr val="FFFF00"/>
          </a:solidFill>
          <a:ln>
            <a:solidFill>
              <a:srgbClr val="3333FF"/>
            </a:solidFill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indent="0" algn="l" defTabSz="6858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4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342900" indent="114300" algn="l" defTabSz="6858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4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685800" indent="228600" algn="l" defTabSz="6858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4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028700" indent="342900" algn="l" defTabSz="6858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4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371600" indent="457200" algn="l" defTabSz="6858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4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algn="just" fontAlgn="auto">
              <a:lnSpc>
                <a:spcPct val="130000"/>
              </a:lnSpc>
            </a:pPr>
            <a:r>
              <a:rPr sz="2400" b="1" noProof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语句中</a:t>
            </a:r>
            <a:r>
              <a:rPr sz="2400" b="1" noProof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概念搭配不当</a:t>
            </a:r>
            <a:r>
              <a:rPr sz="2400" b="1" noProof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。</a:t>
            </a:r>
            <a:r>
              <a:rPr lang="en-US" altLang="zh-CN" sz="2400" b="1" noProof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因为能呼吸的只有空气,不应该包括阳光和海水。</a:t>
            </a:r>
            <a:endParaRPr lang="en-US" altLang="zh-CN" sz="2400" b="1" noProof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2" name="TextBox 4"/>
          <p:cNvSpPr/>
          <p:nvPr>
            <p:custDataLst>
              <p:tags r:id="rId14"/>
            </p:custDataLst>
          </p:nvPr>
        </p:nvSpPr>
        <p:spPr bwMode="auto">
          <a:xfrm>
            <a:off x="283845" y="5790565"/>
            <a:ext cx="11908155" cy="570865"/>
          </a:xfrm>
          <a:prstGeom prst="rect">
            <a:avLst/>
          </a:prstGeom>
          <a:solidFill>
            <a:srgbClr val="FFFF00"/>
          </a:solidFill>
          <a:ln>
            <a:solidFill>
              <a:srgbClr val="3333FF"/>
            </a:solidFill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indent="0" algn="l" defTabSz="6858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4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342900" indent="114300" algn="l" defTabSz="6858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4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685800" indent="228600" algn="l" defTabSz="6858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4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028700" indent="342900" algn="l" defTabSz="6858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4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371600" indent="457200" algn="l" defTabSz="6858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4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algn="just" fontAlgn="auto">
              <a:lnSpc>
                <a:spcPct val="130000"/>
              </a:lnSpc>
            </a:pPr>
            <a:r>
              <a:rPr sz="2400" b="1" noProof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语句</a:t>
            </a:r>
            <a:r>
              <a:rPr sz="2400" b="1" noProof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表达的条件判断是错误</a:t>
            </a:r>
            <a:r>
              <a:rPr sz="2400" b="1" noProof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的。</a:t>
            </a:r>
            <a:r>
              <a:rPr lang="en-US" altLang="zh-CN" sz="2400" b="1" noProof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因为吸烟只是患肺癌的可能条件</a:t>
            </a:r>
            <a:r>
              <a:rPr sz="2400" b="1" noProof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，</a:t>
            </a:r>
            <a:r>
              <a:rPr lang="en-US" altLang="zh-CN" sz="2400" b="1" noProof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不是必然条件。</a:t>
            </a:r>
            <a:endParaRPr lang="en-US" altLang="zh-CN" sz="2400" b="1" noProof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2" grpId="0" bldLvl="0" animBg="1"/>
      <p:bldP spid="6149" grpId="1" bldLvl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组合 22"/>
          <p:cNvGrpSpPr/>
          <p:nvPr>
            <p:custDataLst>
              <p:tags r:id="rId1"/>
            </p:custDataLst>
          </p:nvPr>
        </p:nvGrpSpPr>
        <p:grpSpPr>
          <a:xfrm>
            <a:off x="283613" y="982874"/>
            <a:ext cx="1362525" cy="988578"/>
            <a:chOff x="6177683" y="1666134"/>
            <a:chExt cx="1362525" cy="988578"/>
          </a:xfrm>
          <a:solidFill>
            <a:srgbClr val="036369"/>
          </a:solidFill>
        </p:grpSpPr>
        <p:sp>
          <p:nvSpPr>
            <p:cNvPr id="22" name="矩形 21"/>
            <p:cNvSpPr/>
            <p:nvPr>
              <p:custDataLst>
                <p:tags r:id="rId2"/>
              </p:custDataLst>
            </p:nvPr>
          </p:nvSpPr>
          <p:spPr>
            <a:xfrm rot="5400000">
              <a:off x="5743333" y="2100484"/>
              <a:ext cx="988578" cy="1198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1" name="矩形 20"/>
            <p:cNvSpPr/>
            <p:nvPr>
              <p:custDataLst>
                <p:tags r:id="rId3"/>
              </p:custDataLst>
            </p:nvPr>
          </p:nvSpPr>
          <p:spPr>
            <a:xfrm>
              <a:off x="6297561" y="1666134"/>
              <a:ext cx="1242647" cy="10367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6" name="图片 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80645" y="157480"/>
            <a:ext cx="694055" cy="694055"/>
          </a:xfrm>
          <a:prstGeom prst="rect">
            <a:avLst/>
          </a:prstGeom>
        </p:spPr>
      </p:pic>
      <p:sp>
        <p:nvSpPr>
          <p:cNvPr id="4" name="文本框 3"/>
          <p:cNvSpPr txBox="1"/>
          <p:nvPr>
            <p:custDataLst>
              <p:tags r:id="rId6"/>
            </p:custDataLst>
          </p:nvPr>
        </p:nvSpPr>
        <p:spPr>
          <a:xfrm>
            <a:off x="774700" y="243840"/>
            <a:ext cx="417957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800" b="1" smtClean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判断的表达与类型</a:t>
            </a:r>
            <a:endParaRPr lang="zh-CN" altLang="en-US" sz="2800" b="1" smtClean="0">
              <a:solidFill>
                <a:schemeClr val="accent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文本框 2"/>
          <p:cNvSpPr txBox="1"/>
          <p:nvPr>
            <p:custDataLst>
              <p:tags r:id="rId7"/>
            </p:custDataLst>
          </p:nvPr>
        </p:nvSpPr>
        <p:spPr>
          <a:xfrm>
            <a:off x="403191" y="2486626"/>
            <a:ext cx="12068684" cy="3199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sz="3200" b="1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(1)</a:t>
            </a:r>
            <a:r>
              <a:rPr lang="zh-CN" altLang="en-US" sz="3200" b="1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判断是通过语句表达的</a:t>
            </a:r>
            <a:r>
              <a:rPr lang="zh-CN" altLang="en-US" sz="2800" b="1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。</a:t>
            </a:r>
            <a:endParaRPr lang="zh-CN" altLang="en-US" sz="2800" b="1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l">
              <a:lnSpc>
                <a:spcPct val="150000"/>
              </a:lnSpc>
            </a:pPr>
            <a:r>
              <a:rPr lang="zh-CN" altLang="en-US" sz="2800" b="1">
                <a:latin typeface="+mn-ea"/>
              </a:rPr>
              <a:t>①</a:t>
            </a:r>
            <a:r>
              <a:rPr lang="zh-CN" altLang="en-US" sz="2800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判断是</a:t>
            </a:r>
            <a:r>
              <a:rPr lang="zh-CN" altLang="en-US" sz="28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语句的</a:t>
            </a:r>
            <a:r>
              <a:rPr lang="zh-CN" altLang="en-US" sz="2800" b="1">
                <a:solidFill>
                  <a:srgbClr val="C00000"/>
                </a:solidFill>
                <a:highlight>
                  <a:srgbClr val="FFFF00"/>
                </a:highligh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思想内容</a:t>
            </a:r>
            <a:r>
              <a:rPr lang="zh-CN" altLang="en-US" sz="28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,</a:t>
            </a:r>
            <a:r>
              <a:rPr lang="zh-CN" altLang="en-US" sz="2800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语句是</a:t>
            </a:r>
            <a:r>
              <a:rPr lang="zh-CN" altLang="en-US" sz="28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判断的</a:t>
            </a:r>
            <a:r>
              <a:rPr lang="zh-CN" altLang="en-US" sz="2800" b="1">
                <a:solidFill>
                  <a:srgbClr val="C00000"/>
                </a:solidFill>
                <a:highlight>
                  <a:srgbClr val="FFFF00"/>
                </a:highligh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语言形式</a:t>
            </a:r>
            <a:r>
              <a:rPr lang="zh-CN" altLang="en-US" sz="28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。</a:t>
            </a:r>
            <a:endParaRPr lang="zh-CN" altLang="en-US" sz="2800" b="1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sz="2800" b="1">
                <a:latin typeface="+mn-ea"/>
              </a:rPr>
              <a:t>②</a:t>
            </a:r>
            <a:r>
              <a:rPr lang="zh-CN" altLang="en-US" sz="2800" b="1">
                <a:solidFill>
                  <a:srgbClr val="C00000"/>
                </a:solidFill>
              </a:rPr>
              <a:t>判断与语句并非是一一对应的：</a:t>
            </a:r>
            <a:endParaRPr lang="zh-CN" altLang="en-US" sz="2800" b="1">
              <a:solidFill>
                <a:srgbClr val="C00000"/>
              </a:solidFill>
            </a:endParaRPr>
          </a:p>
          <a:p>
            <a:pPr>
              <a:lnSpc>
                <a:spcPct val="150000"/>
              </a:lnSpc>
            </a:pPr>
            <a:endParaRPr lang="en-US" altLang="zh-CN" sz="2800" b="1">
              <a:solidFill>
                <a:srgbClr val="C00000"/>
              </a:solidFill>
            </a:endParaRPr>
          </a:p>
          <a:p>
            <a:r>
              <a:rPr lang="en-US" altLang="zh-CN" sz="2800" b="1">
                <a:solidFill>
                  <a:srgbClr val="C00000"/>
                </a:solidFill>
                <a:latin typeface="+mn-ea"/>
              </a:rPr>
              <a:t>        </a:t>
            </a:r>
            <a:r>
              <a:rPr lang="en-US" altLang="zh-CN" sz="2800" b="1">
                <a:latin typeface="+mn-ea"/>
              </a:rPr>
              <a:t>       </a:t>
            </a:r>
            <a:endParaRPr lang="zh-CN" altLang="en-US"/>
          </a:p>
        </p:txBody>
      </p:sp>
      <p:grpSp>
        <p:nvGrpSpPr>
          <p:cNvPr id="12" name="组合 11"/>
          <p:cNvGrpSpPr/>
          <p:nvPr>
            <p:custDataLst>
              <p:tags r:id="rId8"/>
            </p:custDataLst>
          </p:nvPr>
        </p:nvGrpSpPr>
        <p:grpSpPr>
          <a:xfrm>
            <a:off x="7343152" y="1428999"/>
            <a:ext cx="3497056" cy="1120420"/>
            <a:chOff x="4617370" y="4299562"/>
            <a:chExt cx="3497056" cy="1120420"/>
          </a:xfrm>
        </p:grpSpPr>
        <p:sp>
          <p:nvSpPr>
            <p:cNvPr id="5" name="矩形 4"/>
            <p:cNvSpPr/>
            <p:nvPr>
              <p:custDataLst>
                <p:tags r:id="rId9"/>
              </p:custDataLst>
            </p:nvPr>
          </p:nvSpPr>
          <p:spPr>
            <a:xfrm>
              <a:off x="4617370" y="4299562"/>
              <a:ext cx="3497056" cy="112042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0" name="组合 9"/>
            <p:cNvGrpSpPr/>
            <p:nvPr>
              <p:custDataLst>
                <p:tags r:id="rId10"/>
              </p:custDataLst>
            </p:nvPr>
          </p:nvGrpSpPr>
          <p:grpSpPr>
            <a:xfrm>
              <a:off x="4704624" y="4357499"/>
              <a:ext cx="3406313" cy="1003708"/>
              <a:chOff x="2422114" y="3966610"/>
              <a:chExt cx="3406313" cy="1003708"/>
            </a:xfrm>
          </p:grpSpPr>
          <p:sp>
            <p:nvSpPr>
              <p:cNvPr id="8" name="文本框 7"/>
              <p:cNvSpPr txBox="1"/>
              <p:nvPr>
                <p:custDataLst>
                  <p:tags r:id="rId11"/>
                </p:custDataLst>
              </p:nvPr>
            </p:nvSpPr>
            <p:spPr>
              <a:xfrm>
                <a:off x="2422114" y="4229973"/>
                <a:ext cx="340631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800" b="1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判断                语句</a:t>
                </a:r>
                <a:endParaRPr lang="zh-CN" altLang="en-US" sz="2800" b="1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cxnSp>
            <p:nvCxnSpPr>
              <p:cNvPr id="20" name="直接箭头连接符 19"/>
              <p:cNvCxnSpPr/>
              <p:nvPr>
                <p:custDataLst>
                  <p:tags r:id="rId12"/>
                </p:custDataLst>
              </p:nvPr>
            </p:nvCxnSpPr>
            <p:spPr>
              <a:xfrm>
                <a:off x="3329533" y="4565020"/>
                <a:ext cx="1507713" cy="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直接箭头连接符 23"/>
              <p:cNvCxnSpPr/>
              <p:nvPr>
                <p:custDataLst>
                  <p:tags r:id="rId13"/>
                </p:custDataLst>
              </p:nvPr>
            </p:nvCxnSpPr>
            <p:spPr>
              <a:xfrm flipH="1">
                <a:off x="3329533" y="4376556"/>
                <a:ext cx="1444891" cy="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" name="文本框 24"/>
              <p:cNvSpPr txBox="1"/>
              <p:nvPr>
                <p:custDataLst>
                  <p:tags r:id="rId14"/>
                </p:custDataLst>
              </p:nvPr>
            </p:nvSpPr>
            <p:spPr>
              <a:xfrm>
                <a:off x="3360943" y="3966610"/>
                <a:ext cx="144489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400" b="1">
                    <a:solidFill>
                      <a:srgbClr val="0000FF"/>
                    </a:solidFill>
                  </a:rPr>
                  <a:t>语言形式</a:t>
                </a:r>
                <a:endParaRPr lang="zh-CN" altLang="en-US" sz="2400" b="1">
                  <a:solidFill>
                    <a:srgbClr val="0000FF"/>
                  </a:solidFill>
                </a:endParaRPr>
              </a:p>
            </p:txBody>
          </p:sp>
          <p:sp>
            <p:nvSpPr>
              <p:cNvPr id="26" name="文本框 25"/>
              <p:cNvSpPr txBox="1"/>
              <p:nvPr>
                <p:custDataLst>
                  <p:tags r:id="rId15"/>
                </p:custDataLst>
              </p:nvPr>
            </p:nvSpPr>
            <p:spPr>
              <a:xfrm>
                <a:off x="3360942" y="4508653"/>
                <a:ext cx="141348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400" b="1">
                    <a:solidFill>
                      <a:srgbClr val="0000FF"/>
                    </a:solidFill>
                  </a:rPr>
                  <a:t>思想内容</a:t>
                </a:r>
                <a:endParaRPr lang="zh-CN" altLang="en-US" sz="2400" b="1">
                  <a:solidFill>
                    <a:srgbClr val="0000FF"/>
                  </a:solidFill>
                </a:endParaRPr>
              </a:p>
            </p:txBody>
          </p:sp>
        </p:grpSp>
      </p:grpSp>
      <p:sp>
        <p:nvSpPr>
          <p:cNvPr id="27" name="文本框 26"/>
          <p:cNvSpPr txBox="1"/>
          <p:nvPr>
            <p:custDataLst>
              <p:tags r:id="rId16"/>
            </p:custDataLst>
          </p:nvPr>
        </p:nvSpPr>
        <p:spPr>
          <a:xfrm>
            <a:off x="532765" y="1303655"/>
            <a:ext cx="770699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1.</a:t>
            </a:r>
            <a:r>
              <a:rPr lang="zh-CN" altLang="en-US" sz="36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判断的表达</a:t>
            </a:r>
            <a:endParaRPr lang="zh-CN" altLang="en-US" sz="3600" b="1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2" name="图形 11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2410" y="3254375"/>
            <a:ext cx="3603625" cy="3603625"/>
          </a:xfrm>
          <a:prstGeom prst="rect">
            <a:avLst/>
          </a:prstGeom>
        </p:spPr>
      </p:pic>
    </p:spTree>
    <p:custDataLst>
      <p:tags r:id="rId19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>
            <p:custDataLst>
              <p:tags r:id="rId1"/>
            </p:custDataLst>
          </p:nvPr>
        </p:nvGrpSpPr>
        <p:grpSpPr>
          <a:xfrm>
            <a:off x="11032164" y="5582927"/>
            <a:ext cx="851136" cy="1210945"/>
            <a:chOff x="1289955" y="1628061"/>
            <a:chExt cx="3941631" cy="5174701"/>
          </a:xfrm>
        </p:grpSpPr>
        <p:sp>
          <p:nvSpPr>
            <p:cNvPr id="3" name="Shape 209"/>
            <p:cNvSpPr/>
            <p:nvPr>
              <p:custDataLst>
                <p:tags r:id="rId2"/>
              </p:custDataLst>
            </p:nvPr>
          </p:nvSpPr>
          <p:spPr>
            <a:xfrm rot="3758493">
              <a:off x="2721879" y="4293055"/>
              <a:ext cx="2954498" cy="20649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14" extrusionOk="0">
                  <a:moveTo>
                    <a:pt x="0" y="11730"/>
                  </a:moveTo>
                  <a:cubicBezTo>
                    <a:pt x="550" y="11385"/>
                    <a:pt x="818" y="11200"/>
                    <a:pt x="1446" y="10869"/>
                  </a:cubicBezTo>
                  <a:cubicBezTo>
                    <a:pt x="3278" y="9905"/>
                    <a:pt x="4075" y="10600"/>
                    <a:pt x="4893" y="12949"/>
                  </a:cubicBezTo>
                  <a:cubicBezTo>
                    <a:pt x="5476" y="14623"/>
                    <a:pt x="6411" y="21325"/>
                    <a:pt x="8440" y="21003"/>
                  </a:cubicBezTo>
                  <a:cubicBezTo>
                    <a:pt x="10807" y="20628"/>
                    <a:pt x="9528" y="13017"/>
                    <a:pt x="9431" y="11082"/>
                  </a:cubicBezTo>
                  <a:cubicBezTo>
                    <a:pt x="9316" y="8800"/>
                    <a:pt x="8806" y="3250"/>
                    <a:pt x="11582" y="4352"/>
                  </a:cubicBezTo>
                  <a:cubicBezTo>
                    <a:pt x="13589" y="5149"/>
                    <a:pt x="14535" y="10567"/>
                    <a:pt x="16445" y="10863"/>
                  </a:cubicBezTo>
                  <a:cubicBezTo>
                    <a:pt x="18644" y="11204"/>
                    <a:pt x="17737" y="6638"/>
                    <a:pt x="17704" y="4600"/>
                  </a:cubicBezTo>
                  <a:cubicBezTo>
                    <a:pt x="17639" y="584"/>
                    <a:pt x="18794" y="-275"/>
                    <a:pt x="21600" y="69"/>
                  </a:cubicBezTo>
                </a:path>
              </a:pathLst>
            </a:custGeom>
            <a:noFill/>
            <a:ln w="38100" cap="flat">
              <a:solidFill>
                <a:schemeClr val="dk1">
                  <a:lumMod val="65000"/>
                  <a:lumOff val="35000"/>
                </a:schemeClr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18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5" name="组 13"/>
            <p:cNvGrpSpPr/>
            <p:nvPr>
              <p:custDataLst>
                <p:tags r:id="rId3"/>
              </p:custDataLst>
            </p:nvPr>
          </p:nvGrpSpPr>
          <p:grpSpPr>
            <a:xfrm>
              <a:off x="1289955" y="1628061"/>
              <a:ext cx="2187025" cy="2569107"/>
              <a:chOff x="5943842" y="1013911"/>
              <a:chExt cx="2187025" cy="2569107"/>
            </a:xfrm>
          </p:grpSpPr>
          <p:sp>
            <p:nvSpPr>
              <p:cNvPr id="24" name="Shape 202"/>
              <p:cNvSpPr/>
              <p:nvPr>
                <p:custDataLst>
                  <p:tags r:id="rId4"/>
                </p:custDataLst>
              </p:nvPr>
            </p:nvSpPr>
            <p:spPr>
              <a:xfrm rot="3758493">
                <a:off x="6440283" y="1924630"/>
                <a:ext cx="1816414" cy="51044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0522" extrusionOk="0">
                    <a:moveTo>
                      <a:pt x="21600" y="743"/>
                    </a:moveTo>
                    <a:cubicBezTo>
                      <a:pt x="19799" y="-786"/>
                      <a:pt x="18140" y="461"/>
                      <a:pt x="16279" y="823"/>
                    </a:cubicBezTo>
                    <a:cubicBezTo>
                      <a:pt x="10853" y="1876"/>
                      <a:pt x="5372" y="1461"/>
                      <a:pt x="0" y="4698"/>
                    </a:cubicBezTo>
                    <a:lnTo>
                      <a:pt x="0" y="20521"/>
                    </a:lnTo>
                    <a:lnTo>
                      <a:pt x="1843" y="19747"/>
                    </a:lnTo>
                    <a:cubicBezTo>
                      <a:pt x="4727" y="19759"/>
                      <a:pt x="13025" y="19305"/>
                      <a:pt x="15903" y="19016"/>
                    </a:cubicBezTo>
                    <a:cubicBezTo>
                      <a:pt x="17715" y="18834"/>
                      <a:pt x="19629" y="20814"/>
                      <a:pt x="21376" y="20485"/>
                    </a:cubicBezTo>
                  </a:path>
                </a:pathLst>
              </a:custGeom>
              <a:solidFill>
                <a:schemeClr val="lt1"/>
              </a:solidFill>
              <a:ln w="38100" cap="flat">
                <a:solidFill>
                  <a:schemeClr val="dk1">
                    <a:lumMod val="65000"/>
                    <a:lumOff val="35000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18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5" name="Shape 203"/>
              <p:cNvSpPr/>
              <p:nvPr>
                <p:custDataLst>
                  <p:tags r:id="rId5"/>
                </p:custDataLst>
              </p:nvPr>
            </p:nvSpPr>
            <p:spPr>
              <a:xfrm rot="3758493">
                <a:off x="7743128" y="2715926"/>
                <a:ext cx="42879" cy="48862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274" h="21600" extrusionOk="0">
                    <a:moveTo>
                      <a:pt x="0" y="0"/>
                    </a:moveTo>
                    <a:cubicBezTo>
                      <a:pt x="21600" y="2677"/>
                      <a:pt x="19974" y="16418"/>
                      <a:pt x="11161" y="21600"/>
                    </a:cubicBezTo>
                  </a:path>
                </a:pathLst>
              </a:custGeom>
              <a:noFill/>
              <a:ln w="38100" cap="flat">
                <a:solidFill>
                  <a:schemeClr val="dk1">
                    <a:lumMod val="65000"/>
                    <a:lumOff val="35000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18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6" name="Shape 204"/>
              <p:cNvSpPr/>
              <p:nvPr>
                <p:custDataLst>
                  <p:tags r:id="rId6"/>
                </p:custDataLst>
              </p:nvPr>
            </p:nvSpPr>
            <p:spPr>
              <a:xfrm rot="3758493">
                <a:off x="6688919" y="1820269"/>
                <a:ext cx="124286" cy="3417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cubicBezTo>
                      <a:pt x="9761" y="15753"/>
                      <a:pt x="1840" y="7112"/>
                      <a:pt x="0" y="0"/>
                    </a:cubicBezTo>
                  </a:path>
                </a:pathLst>
              </a:custGeom>
              <a:noFill/>
              <a:ln w="38100" cap="flat">
                <a:solidFill>
                  <a:schemeClr val="dk1">
                    <a:lumMod val="65000"/>
                    <a:lumOff val="35000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18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7" name="Shape 205"/>
              <p:cNvSpPr/>
              <p:nvPr>
                <p:custDataLst>
                  <p:tags r:id="rId7"/>
                </p:custDataLst>
              </p:nvPr>
            </p:nvSpPr>
            <p:spPr>
              <a:xfrm rot="3758493">
                <a:off x="6847335" y="1900060"/>
                <a:ext cx="869668" cy="103159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469" h="16954" extrusionOk="0">
                    <a:moveTo>
                      <a:pt x="0" y="11121"/>
                    </a:moveTo>
                    <a:cubicBezTo>
                      <a:pt x="167" y="10786"/>
                      <a:pt x="-956" y="-4646"/>
                      <a:pt x="4852" y="2248"/>
                    </a:cubicBezTo>
                    <a:cubicBezTo>
                      <a:pt x="5261" y="461"/>
                      <a:pt x="6192" y="-121"/>
                      <a:pt x="7478" y="78"/>
                    </a:cubicBezTo>
                    <a:cubicBezTo>
                      <a:pt x="8279" y="78"/>
                      <a:pt x="9110" y="711"/>
                      <a:pt x="9174" y="2178"/>
                    </a:cubicBezTo>
                    <a:cubicBezTo>
                      <a:pt x="10318" y="734"/>
                      <a:pt x="10808" y="-213"/>
                      <a:pt x="12478" y="41"/>
                    </a:cubicBezTo>
                    <a:cubicBezTo>
                      <a:pt x="13434" y="0"/>
                      <a:pt x="13608" y="1386"/>
                      <a:pt x="13442" y="1960"/>
                    </a:cubicBezTo>
                    <a:cubicBezTo>
                      <a:pt x="19959" y="-3583"/>
                      <a:pt x="20644" y="13929"/>
                      <a:pt x="18086" y="16954"/>
                    </a:cubicBezTo>
                  </a:path>
                </a:pathLst>
              </a:custGeom>
              <a:solidFill>
                <a:schemeClr val="lt1"/>
              </a:solidFill>
              <a:ln w="38100" cap="flat">
                <a:solidFill>
                  <a:schemeClr val="dk1">
                    <a:lumMod val="65000"/>
                    <a:lumOff val="35000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18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8" name="Shape 206"/>
              <p:cNvSpPr/>
              <p:nvPr>
                <p:custDataLst>
                  <p:tags r:id="rId8"/>
                </p:custDataLst>
              </p:nvPr>
            </p:nvSpPr>
            <p:spPr>
              <a:xfrm rot="3758493">
                <a:off x="6164716" y="2541971"/>
                <a:ext cx="1046419" cy="2818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574" extrusionOk="0">
                    <a:moveTo>
                      <a:pt x="1076" y="12061"/>
                    </a:moveTo>
                    <a:cubicBezTo>
                      <a:pt x="497" y="8498"/>
                      <a:pt x="228" y="3669"/>
                      <a:pt x="0" y="0"/>
                    </a:cubicBezTo>
                    <a:cubicBezTo>
                      <a:pt x="6860" y="545"/>
                      <a:pt x="13608" y="-26"/>
                      <a:pt x="20206" y="3388"/>
                    </a:cubicBezTo>
                    <a:cubicBezTo>
                      <a:pt x="20298" y="9884"/>
                      <a:pt x="21430" y="15807"/>
                      <a:pt x="21600" y="21574"/>
                    </a:cubicBezTo>
                  </a:path>
                </a:pathLst>
              </a:custGeom>
              <a:solidFill>
                <a:srgbClr val="E7E4EA"/>
              </a:solidFill>
              <a:ln w="38100" cap="flat">
                <a:solidFill>
                  <a:schemeClr val="dk1">
                    <a:lumMod val="65000"/>
                    <a:lumOff val="35000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18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9" name="Shape 207"/>
              <p:cNvSpPr/>
              <p:nvPr>
                <p:custDataLst>
                  <p:tags r:id="rId9"/>
                </p:custDataLst>
              </p:nvPr>
            </p:nvSpPr>
            <p:spPr>
              <a:xfrm rot="3758493">
                <a:off x="5742745" y="2584036"/>
                <a:ext cx="1200079" cy="79788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0676" extrusionOk="0">
                    <a:moveTo>
                      <a:pt x="1467" y="19871"/>
                    </a:moveTo>
                    <a:cubicBezTo>
                      <a:pt x="2596" y="15187"/>
                      <a:pt x="1342" y="5194"/>
                      <a:pt x="0" y="486"/>
                    </a:cubicBezTo>
                    <a:cubicBezTo>
                      <a:pt x="6032" y="-924"/>
                      <a:pt x="11979" y="1155"/>
                      <a:pt x="18133" y="1422"/>
                    </a:cubicBezTo>
                    <a:cubicBezTo>
                      <a:pt x="19277" y="7634"/>
                      <a:pt x="21219" y="14259"/>
                      <a:pt x="21600" y="20676"/>
                    </a:cubicBezTo>
                  </a:path>
                </a:pathLst>
              </a:custGeom>
              <a:noFill/>
              <a:ln w="38100" cap="flat">
                <a:solidFill>
                  <a:schemeClr val="dk1">
                    <a:lumMod val="65000"/>
                    <a:lumOff val="35000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18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0" name="Shape 208"/>
              <p:cNvSpPr/>
              <p:nvPr>
                <p:custDataLst>
                  <p:tags r:id="rId10"/>
                </p:custDataLst>
              </p:nvPr>
            </p:nvSpPr>
            <p:spPr>
              <a:xfrm rot="3758493">
                <a:off x="6601321" y="998391"/>
                <a:ext cx="383966" cy="4150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99" h="21600" extrusionOk="0">
                    <a:moveTo>
                      <a:pt x="21399" y="0"/>
                    </a:moveTo>
                    <a:cubicBezTo>
                      <a:pt x="14641" y="0"/>
                      <a:pt x="6540" y="886"/>
                      <a:pt x="325" y="1003"/>
                    </a:cubicBezTo>
                    <a:cubicBezTo>
                      <a:pt x="-42" y="7726"/>
                      <a:pt x="-201" y="14997"/>
                      <a:pt x="411" y="21600"/>
                    </a:cubicBezTo>
                    <a:cubicBezTo>
                      <a:pt x="6724" y="20829"/>
                      <a:pt x="13779" y="19988"/>
                      <a:pt x="20126" y="20284"/>
                    </a:cubicBezTo>
                  </a:path>
                </a:pathLst>
              </a:custGeom>
              <a:noFill/>
              <a:ln w="38100" cap="flat">
                <a:solidFill>
                  <a:schemeClr val="dk1">
                    <a:lumMod val="65000"/>
                    <a:lumOff val="35000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18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1" name="Shape 210"/>
              <p:cNvSpPr/>
              <p:nvPr>
                <p:custDataLst>
                  <p:tags r:id="rId11"/>
                </p:custDataLst>
              </p:nvPr>
            </p:nvSpPr>
            <p:spPr>
              <a:xfrm rot="3758493">
                <a:off x="7598750" y="2950768"/>
                <a:ext cx="573187" cy="49104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0"/>
                    </a:moveTo>
                    <a:cubicBezTo>
                      <a:pt x="7302" y="21128"/>
                      <a:pt x="15635" y="15045"/>
                      <a:pt x="21600" y="9996"/>
                    </a:cubicBezTo>
                    <a:cubicBezTo>
                      <a:pt x="14594" y="7013"/>
                      <a:pt x="7961" y="2130"/>
                      <a:pt x="709" y="0"/>
                    </a:cubicBezTo>
                  </a:path>
                </a:pathLst>
              </a:custGeom>
              <a:noFill/>
              <a:ln w="38100" cap="flat">
                <a:solidFill>
                  <a:schemeClr val="dk1">
                    <a:lumMod val="65000"/>
                    <a:lumOff val="35000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18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23" name="组合 22"/>
          <p:cNvGrpSpPr/>
          <p:nvPr>
            <p:custDataLst>
              <p:tags r:id="rId12"/>
            </p:custDataLst>
          </p:nvPr>
        </p:nvGrpSpPr>
        <p:grpSpPr>
          <a:xfrm>
            <a:off x="283613" y="982874"/>
            <a:ext cx="1362525" cy="988578"/>
            <a:chOff x="6177683" y="1666134"/>
            <a:chExt cx="1362525" cy="988578"/>
          </a:xfrm>
          <a:solidFill>
            <a:srgbClr val="036369"/>
          </a:solidFill>
        </p:grpSpPr>
        <p:sp>
          <p:nvSpPr>
            <p:cNvPr id="22" name="矩形 21"/>
            <p:cNvSpPr/>
            <p:nvPr>
              <p:custDataLst>
                <p:tags r:id="rId13"/>
              </p:custDataLst>
            </p:nvPr>
          </p:nvSpPr>
          <p:spPr>
            <a:xfrm rot="5400000">
              <a:off x="5743333" y="2100484"/>
              <a:ext cx="988578" cy="1198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1" name="矩形 20"/>
            <p:cNvSpPr/>
            <p:nvPr>
              <p:custDataLst>
                <p:tags r:id="rId14"/>
              </p:custDataLst>
            </p:nvPr>
          </p:nvSpPr>
          <p:spPr>
            <a:xfrm>
              <a:off x="6297561" y="1666134"/>
              <a:ext cx="1242647" cy="10367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6" name="图片 5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16"/>
          <a:stretch>
            <a:fillRect/>
          </a:stretch>
        </p:blipFill>
        <p:spPr>
          <a:xfrm>
            <a:off x="80645" y="157480"/>
            <a:ext cx="694055" cy="694055"/>
          </a:xfrm>
          <a:prstGeom prst="rect">
            <a:avLst/>
          </a:prstGeom>
        </p:spPr>
      </p:pic>
      <p:sp>
        <p:nvSpPr>
          <p:cNvPr id="8" name="文本框 7"/>
          <p:cNvSpPr txBox="1"/>
          <p:nvPr>
            <p:custDataLst>
              <p:tags r:id="rId17"/>
            </p:custDataLst>
          </p:nvPr>
        </p:nvSpPr>
        <p:spPr>
          <a:xfrm>
            <a:off x="774700" y="243840"/>
            <a:ext cx="417957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800" b="1" smtClean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判断的表达与类型</a:t>
            </a:r>
            <a:endParaRPr lang="zh-CN" altLang="en-US" sz="2800" b="1" smtClean="0">
              <a:solidFill>
                <a:schemeClr val="accent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文本框 9"/>
          <p:cNvSpPr txBox="1"/>
          <p:nvPr>
            <p:custDataLst>
              <p:tags r:id="rId18"/>
            </p:custDataLst>
          </p:nvPr>
        </p:nvSpPr>
        <p:spPr>
          <a:xfrm>
            <a:off x="532765" y="1303655"/>
            <a:ext cx="770699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1.</a:t>
            </a:r>
            <a:r>
              <a:rPr lang="zh-CN" altLang="en-US" sz="36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判断的表达</a:t>
            </a:r>
            <a:endParaRPr lang="zh-CN" altLang="en-US" sz="3600" b="1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6628" name="Rectangle 1"/>
          <p:cNvSpPr/>
          <p:nvPr>
            <p:custDataLst>
              <p:tags r:id="rId19"/>
            </p:custDataLst>
          </p:nvPr>
        </p:nvSpPr>
        <p:spPr>
          <a:xfrm>
            <a:off x="384810" y="2103120"/>
            <a:ext cx="11422380" cy="645160"/>
          </a:xfrm>
          <a:prstGeom prst="rect">
            <a:avLst/>
          </a:prstGeom>
          <a:noFill/>
          <a:ln w="9525">
            <a:noFill/>
          </a:ln>
        </p:spPr>
        <p:txBody>
          <a:bodyPr wrap="square" anchor="ctr" anchorCtr="0">
            <a:spAutoFit/>
          </a:bodyPr>
          <a:lstStyle/>
          <a:p>
            <a:pPr eaLnBrk="0" hangingPunct="0">
              <a:lnSpc>
                <a:spcPct val="150000"/>
              </a:lnSpc>
            </a:pPr>
            <a:r>
              <a:rPr lang="en-US" altLang="zh-CN" sz="2400">
                <a:latin typeface="楷体" panose="02010609060101010101" pitchFamily="49" charset="-122"/>
                <a:ea typeface="楷体" panose="02010609060101010101" pitchFamily="49" charset="-122"/>
              </a:rPr>
              <a:t>   </a:t>
            </a:r>
            <a:r>
              <a:rPr lang="en-US" altLang="zh-CN" sz="2400" b="1"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en-US" altLang="zh-CN" sz="2400" b="1"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(1)</a:t>
            </a:r>
            <a:r>
              <a:rPr lang="zh-CN" altLang="en-US" sz="2400" b="1"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判断都要用语句表达，但并非所有的语句都表达判断。</a:t>
            </a:r>
            <a:endParaRPr lang="zh-CN" altLang="en-US" sz="2400">
              <a:latin typeface="黑体" panose="02010609060101010101" pitchFamily="2" charset="-122"/>
              <a:ea typeface="黑体" panose="02010609060101010101" pitchFamily="2" charset="-122"/>
              <a:cs typeface="黑体" panose="02010609060101010101" pitchFamily="2" charset="-122"/>
            </a:endParaRPr>
          </a:p>
        </p:txBody>
      </p:sp>
      <p:sp>
        <p:nvSpPr>
          <p:cNvPr id="23558" name="矩形 5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644525" y="2879725"/>
            <a:ext cx="11272520" cy="175323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defTabSz="685800">
              <a:lnSpc>
                <a:spcPct val="150000"/>
              </a:lnSpc>
            </a:pPr>
            <a:r>
              <a:rPr lang="en-US" altLang="zh-CN" sz="2400" b="1">
                <a:solidFill>
                  <a:srgbClr val="FF0000"/>
                </a:solidFill>
                <a:latin typeface="宋体" panose="02010600030101010101" pitchFamily="2" charset="-122"/>
                <a:ea typeface="楷体" panose="02010609060101010101" pitchFamily="49" charset="-122"/>
                <a:cs typeface="楷体" panose="02010609060101010101" pitchFamily="49" charset="-122"/>
                <a:sym typeface="微软雅黑" panose="020B0503020204020204" pitchFamily="34" charset="-122"/>
              </a:rPr>
              <a:t>  </a:t>
            </a:r>
            <a:r>
              <a:rPr lang="zh-CN" altLang="en-US"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微软雅黑" panose="020B0503020204020204" pitchFamily="34" charset="-122"/>
              </a:rPr>
              <a:t>不作断定</a:t>
            </a:r>
            <a:r>
              <a:rPr lang="zh-CN" altLang="en-US" sz="24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微软雅黑" panose="020B0503020204020204" pitchFamily="34" charset="-122"/>
              </a:rPr>
              <a:t>、</a:t>
            </a:r>
            <a:r>
              <a:rPr lang="zh-CN" altLang="en-US"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微软雅黑" panose="020B0503020204020204" pitchFamily="34" charset="-122"/>
              </a:rPr>
              <a:t>没有真假的语句</a:t>
            </a: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微软雅黑" panose="020B0503020204020204" pitchFamily="34" charset="-122"/>
              </a:rPr>
              <a:t>并不表达判断。</a:t>
            </a:r>
            <a:endParaRPr lang="en-US" altLang="zh-CN" sz="240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微软雅黑" panose="020B0503020204020204" pitchFamily="34" charset="-122"/>
            </a:endParaRPr>
          </a:p>
          <a:p>
            <a:pPr defTabSz="685800">
              <a:lnSpc>
                <a:spcPct val="150000"/>
              </a:lnSpc>
            </a:pPr>
            <a:r>
              <a:rPr lang="en-US" altLang="zh-CN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微软雅黑" panose="020B0503020204020204" pitchFamily="34" charset="-122"/>
              </a:rPr>
              <a:t>  </a:t>
            </a: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微软雅黑" panose="020B0503020204020204" pitchFamily="34" charset="-122"/>
              </a:rPr>
              <a:t>一般来说</a:t>
            </a:r>
            <a:r>
              <a:rPr lang="zh-CN" altLang="en-US" sz="24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微软雅黑" panose="020B0503020204020204" pitchFamily="34" charset="-122"/>
              </a:rPr>
              <a:t>，陈述句、反问句表达判断。</a:t>
            </a:r>
            <a:r>
              <a:rPr lang="zh-CN" altLang="en-US"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微软雅黑" panose="020B0503020204020204" pitchFamily="34" charset="-122"/>
              </a:rPr>
              <a:t>疑问句（只是提出一种疑问）、祈使句（提出愿望和请求）、感叹句（抒发情感的语句）</a:t>
            </a: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微软雅黑" panose="020B0503020204020204" pitchFamily="34" charset="-122"/>
              </a:rPr>
              <a:t>不直接表达判断。</a:t>
            </a:r>
            <a:endParaRPr lang="zh-CN" altLang="en-US" sz="240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26629" name="矩形 5"/>
          <p:cNvSpPr/>
          <p:nvPr>
            <p:custDataLst>
              <p:tags r:id="rId21"/>
            </p:custDataLst>
          </p:nvPr>
        </p:nvSpPr>
        <p:spPr>
          <a:xfrm>
            <a:off x="826453" y="5081270"/>
            <a:ext cx="8743950" cy="119888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2400" b="1">
                <a:solidFill>
                  <a:srgbClr val="3333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例如： 沈阳的冬天真冷啊！</a:t>
            </a:r>
            <a:endParaRPr lang="zh-CN" altLang="en-US" sz="2400" b="1">
              <a:solidFill>
                <a:srgbClr val="7030A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2400" b="1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en-US" altLang="zh-CN" sz="2400" b="1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  </a:t>
            </a:r>
            <a:r>
              <a:rPr lang="zh-CN" altLang="en-US" sz="2400" b="1">
                <a:solidFill>
                  <a:srgbClr val="3333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年轻人，要多锻炼身体！ </a:t>
            </a:r>
            <a:endParaRPr lang="zh-CN" altLang="en-US" sz="2400" b="1">
              <a:solidFill>
                <a:srgbClr val="3333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2400" b="1">
                <a:solidFill>
                  <a:srgbClr val="3333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   你认为有永动机的存在吗？ </a:t>
            </a:r>
            <a:endParaRPr lang="zh-CN" altLang="en-US" sz="2400" b="1">
              <a:solidFill>
                <a:srgbClr val="3333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  <p:custDataLst>
      <p:tags r:id="rId2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8" grpId="0"/>
      <p:bldP spid="2662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783590" y="80645"/>
            <a:ext cx="694055" cy="694055"/>
          </a:xfrm>
          <a:prstGeom prst="rect">
            <a:avLst/>
          </a:prstGeom>
        </p:spPr>
      </p:pic>
      <p:grpSp>
        <p:nvGrpSpPr>
          <p:cNvPr id="23" name="组合 22"/>
          <p:cNvGrpSpPr/>
          <p:nvPr>
            <p:custDataLst>
              <p:tags r:id="rId3"/>
            </p:custDataLst>
          </p:nvPr>
        </p:nvGrpSpPr>
        <p:grpSpPr>
          <a:xfrm>
            <a:off x="389658" y="993034"/>
            <a:ext cx="1362525" cy="988578"/>
            <a:chOff x="6177683" y="1666134"/>
            <a:chExt cx="1362525" cy="988578"/>
          </a:xfrm>
          <a:solidFill>
            <a:srgbClr val="036369"/>
          </a:solidFill>
        </p:grpSpPr>
        <p:sp>
          <p:nvSpPr>
            <p:cNvPr id="22" name="矩形 21"/>
            <p:cNvSpPr/>
            <p:nvPr>
              <p:custDataLst>
                <p:tags r:id="rId4"/>
              </p:custDataLst>
            </p:nvPr>
          </p:nvSpPr>
          <p:spPr>
            <a:xfrm rot="5400000">
              <a:off x="5743333" y="2100484"/>
              <a:ext cx="988578" cy="1198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1" name="矩形 20"/>
            <p:cNvSpPr/>
            <p:nvPr>
              <p:custDataLst>
                <p:tags r:id="rId5"/>
              </p:custDataLst>
            </p:nvPr>
          </p:nvSpPr>
          <p:spPr>
            <a:xfrm>
              <a:off x="6297561" y="1666134"/>
              <a:ext cx="1242647" cy="10367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9" name="文本框 8"/>
          <p:cNvSpPr txBox="1"/>
          <p:nvPr>
            <p:custDataLst>
              <p:tags r:id="rId6"/>
            </p:custDataLst>
          </p:nvPr>
        </p:nvSpPr>
        <p:spPr>
          <a:xfrm>
            <a:off x="1656715" y="244475"/>
            <a:ext cx="417957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800" b="1" smtClean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判断的表达与类型</a:t>
            </a:r>
            <a:endParaRPr lang="zh-CN" altLang="en-US" sz="2800" b="1" smtClean="0">
              <a:solidFill>
                <a:schemeClr val="accent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文本框 10"/>
          <p:cNvSpPr txBox="1"/>
          <p:nvPr>
            <p:custDataLst>
              <p:tags r:id="rId7"/>
            </p:custDataLst>
          </p:nvPr>
        </p:nvSpPr>
        <p:spPr>
          <a:xfrm>
            <a:off x="641985" y="1424940"/>
            <a:ext cx="11439525" cy="9531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800"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  <a:sym typeface="+mn-ea"/>
              </a:rPr>
              <a:t>（</a:t>
            </a:r>
            <a:r>
              <a:rPr lang="en-US" altLang="zh-CN" sz="2800"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  <a:sym typeface="+mn-ea"/>
              </a:rPr>
              <a:t>2</a:t>
            </a:r>
            <a:r>
              <a:rPr lang="zh-CN" altLang="en-US" sz="2800"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  <a:sym typeface="+mn-ea"/>
              </a:rPr>
              <a:t>）</a:t>
            </a:r>
            <a:r>
              <a:rPr lang="zh-CN" altLang="en-US" sz="2800">
                <a:solidFill>
                  <a:srgbClr val="0000FF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  <a:sym typeface="+mn-ea"/>
              </a:rPr>
              <a:t>同一个判断可以用不同的语句表达</a:t>
            </a:r>
            <a:r>
              <a:rPr lang="zh-CN" altLang="en-US" sz="2800"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  <a:sym typeface="+mn-ea"/>
              </a:rPr>
              <a:t>。（表达同一个判断的句子，叫做</a:t>
            </a:r>
            <a:r>
              <a:rPr lang="zh-CN" altLang="en-US" sz="280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  <a:sym typeface="+mn-ea"/>
              </a:rPr>
              <a:t>同义句。</a:t>
            </a:r>
            <a:r>
              <a:rPr lang="zh-CN" altLang="en-US" sz="2800"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  <a:sym typeface="+mn-ea"/>
              </a:rPr>
              <a:t>）</a:t>
            </a:r>
            <a:endParaRPr lang="zh-CN" altLang="en-US" sz="280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27653" name="矩形 5"/>
          <p:cNvSpPr/>
          <p:nvPr>
            <p:custDataLst>
              <p:tags r:id="rId8"/>
            </p:custDataLst>
          </p:nvPr>
        </p:nvSpPr>
        <p:spPr>
          <a:xfrm>
            <a:off x="237490" y="2706370"/>
            <a:ext cx="11844020" cy="38766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zh-CN" altLang="en-US" sz="2400" b="1">
                <a:solidFill>
                  <a:srgbClr val="3333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例如：</a:t>
            </a:r>
            <a:r>
              <a:rPr lang="zh-CN" altLang="en-US" sz="2400" b="1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同一个判断，汉语表达为</a:t>
            </a:r>
            <a:r>
              <a:rPr lang="en-US" altLang="zh-CN" sz="2400" b="1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“</a:t>
            </a:r>
            <a:r>
              <a:rPr lang="zh-CN" altLang="en-US" sz="2400" b="1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天是蓝的</a:t>
            </a:r>
            <a:r>
              <a:rPr lang="zh-CN" altLang="en-US" sz="2400" b="1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</a:t>
            </a:r>
            <a:r>
              <a:rPr lang="en-US" altLang="zh-CN" sz="2400" b="1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”</a:t>
            </a:r>
            <a:r>
              <a:rPr lang="zh-CN" altLang="en-US" sz="2400" b="1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，英语为</a:t>
            </a:r>
            <a:r>
              <a:rPr lang="en-US" altLang="zh-CN" sz="2400" b="1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“The sky is blue”</a:t>
            </a:r>
            <a:r>
              <a:rPr lang="zh-CN" altLang="en-US" sz="2400" b="1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，这两个语句是不同的，但表达的判断却是相同的。在不同民族中，可以用不同的语句来表达相同的判断。</a:t>
            </a:r>
            <a:endParaRPr lang="zh-CN" altLang="en-US" sz="2400" b="1">
              <a:solidFill>
                <a:srgbClr val="7030A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fontAlgn="auto">
              <a:lnSpc>
                <a:spcPct val="150000"/>
              </a:lnSpc>
            </a:pPr>
            <a:r>
              <a:rPr lang="zh-CN" altLang="en-US" sz="2400" b="1">
                <a:solidFill>
                  <a:srgbClr val="3333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不仅如此，在同一个民族的语言中，也可以用不同的语句来表达同一个判断</a:t>
            </a:r>
            <a:r>
              <a:rPr lang="zh-CN" altLang="en-US" sz="2400" b="1">
                <a:latin typeface="楷体" panose="02010609060101010101" pitchFamily="49" charset="-122"/>
                <a:ea typeface="楷体" panose="02010609060101010101" pitchFamily="49" charset="-122"/>
              </a:rPr>
              <a:t>，</a:t>
            </a:r>
            <a:r>
              <a:rPr lang="zh-CN" altLang="en-US" sz="2400" b="1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“所有的结果都是有原因的”，“没有无因之果”，“难道会有无因之果吗？”</a:t>
            </a:r>
            <a:r>
              <a:rPr lang="zh-CN" altLang="en-US" sz="2400" b="1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这三个句子语法结构都不同，但都表示了同一个判断，即“所有结果都是有原因的”。</a:t>
            </a:r>
            <a:endParaRPr lang="zh-CN" altLang="en-US" sz="2400" b="1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fontAlgn="auto">
              <a:lnSpc>
                <a:spcPct val="150000"/>
              </a:lnSpc>
            </a:pPr>
            <a:r>
              <a:rPr lang="zh-CN" altLang="en-US" sz="2000" b="1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   </a:t>
            </a:r>
            <a:endParaRPr lang="zh-CN" altLang="en-US" sz="20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  <p:custDataLst>
      <p:tags r:id="rId9"/>
    </p:custData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组合 22"/>
          <p:cNvGrpSpPr/>
          <p:nvPr>
            <p:custDataLst>
              <p:tags r:id="rId1"/>
            </p:custDataLst>
          </p:nvPr>
        </p:nvGrpSpPr>
        <p:grpSpPr>
          <a:xfrm>
            <a:off x="832253" y="813329"/>
            <a:ext cx="1362525" cy="988578"/>
            <a:chOff x="6177683" y="1666134"/>
            <a:chExt cx="1362525" cy="988578"/>
          </a:xfrm>
          <a:solidFill>
            <a:srgbClr val="036369"/>
          </a:solidFill>
        </p:grpSpPr>
        <p:sp>
          <p:nvSpPr>
            <p:cNvPr id="22" name="矩形 21"/>
            <p:cNvSpPr/>
            <p:nvPr>
              <p:custDataLst>
                <p:tags r:id="rId2"/>
              </p:custDataLst>
            </p:nvPr>
          </p:nvSpPr>
          <p:spPr>
            <a:xfrm rot="5400000">
              <a:off x="5743333" y="2100484"/>
              <a:ext cx="988578" cy="1198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1" name="矩形 20"/>
            <p:cNvSpPr/>
            <p:nvPr>
              <p:custDataLst>
                <p:tags r:id="rId3"/>
              </p:custDataLst>
            </p:nvPr>
          </p:nvSpPr>
          <p:spPr>
            <a:xfrm>
              <a:off x="6297561" y="1666134"/>
              <a:ext cx="1242647" cy="10367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6" name="图片 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648970" y="119380"/>
            <a:ext cx="694055" cy="694055"/>
          </a:xfrm>
          <a:prstGeom prst="rect">
            <a:avLst/>
          </a:prstGeom>
        </p:spPr>
      </p:pic>
      <p:sp>
        <p:nvSpPr>
          <p:cNvPr id="2" name="文本框 1"/>
          <p:cNvSpPr txBox="1"/>
          <p:nvPr>
            <p:custDataLst>
              <p:tags r:id="rId6"/>
            </p:custDataLst>
          </p:nvPr>
        </p:nvSpPr>
        <p:spPr>
          <a:xfrm>
            <a:off x="1604645" y="95250"/>
            <a:ext cx="417957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800" b="1" smtClean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判断的表达与类型</a:t>
            </a:r>
            <a:endParaRPr lang="zh-CN" altLang="en-US" sz="2800" b="1" smtClean="0">
              <a:solidFill>
                <a:schemeClr val="accent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文本框 2"/>
          <p:cNvSpPr txBox="1"/>
          <p:nvPr>
            <p:custDataLst>
              <p:tags r:id="rId7"/>
            </p:custDataLst>
          </p:nvPr>
        </p:nvSpPr>
        <p:spPr>
          <a:xfrm>
            <a:off x="1067435" y="916940"/>
            <a:ext cx="10057130" cy="35382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800">
                <a:solidFill>
                  <a:srgbClr val="0000FF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  <a:sym typeface="+mn-ea"/>
              </a:rPr>
              <a:t>（</a:t>
            </a:r>
            <a:r>
              <a:rPr lang="en-US" altLang="zh-CN" sz="2800">
                <a:solidFill>
                  <a:srgbClr val="0000FF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  <a:sym typeface="+mn-ea"/>
              </a:rPr>
              <a:t>3</a:t>
            </a:r>
            <a:r>
              <a:rPr lang="zh-CN" altLang="en-US" sz="2800">
                <a:solidFill>
                  <a:srgbClr val="0000FF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  <a:sym typeface="+mn-ea"/>
              </a:rPr>
              <a:t>）同一个语句在</a:t>
            </a:r>
            <a:r>
              <a:rPr lang="zh-CN" altLang="en-US" sz="280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  <a:sym typeface="+mn-ea"/>
              </a:rPr>
              <a:t>不同语境中</a:t>
            </a:r>
            <a:r>
              <a:rPr lang="zh-CN" altLang="en-US" sz="2800">
                <a:solidFill>
                  <a:srgbClr val="0000FF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  <a:sym typeface="+mn-ea"/>
              </a:rPr>
              <a:t>可以表达不同的判断。语句可以分为两种，一种是无歧义语句，一种是歧义语句。歧义语句在不同的语境下可以表达不同的判断（</a:t>
            </a:r>
            <a:r>
              <a:rPr lang="zh-CN" altLang="en-US" sz="2800"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  <a:sym typeface="+mn-ea"/>
              </a:rPr>
              <a:t>可以表达不同判断的语句是</a:t>
            </a:r>
            <a:r>
              <a:rPr lang="zh-CN" altLang="en-US" sz="280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  <a:sym typeface="+mn-ea"/>
              </a:rPr>
              <a:t>多义句。</a:t>
            </a:r>
            <a:r>
              <a:rPr lang="zh-CN" altLang="en-US" sz="2800"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  <a:sym typeface="+mn-ea"/>
              </a:rPr>
              <a:t>）</a:t>
            </a:r>
            <a:r>
              <a:rPr lang="en-US" altLang="zh-CN" sz="2800" b="1">
                <a:latin typeface="+mn-ea"/>
                <a:sym typeface="+mn-ea"/>
              </a:rPr>
              <a:t> </a:t>
            </a:r>
            <a:endParaRPr lang="en-US" altLang="zh-CN" sz="2800" b="1">
              <a:latin typeface="+mn-ea"/>
              <a:sym typeface="+mn-ea"/>
            </a:endParaRPr>
          </a:p>
          <a:p>
            <a:r>
              <a:rPr lang="en-US" altLang="zh-CN" sz="2800" b="1">
                <a:solidFill>
                  <a:srgbClr val="FF0000"/>
                </a:solidFill>
                <a:latin typeface="+mn-ea"/>
                <a:sym typeface="+mn-ea"/>
              </a:rPr>
              <a:t>    </a:t>
            </a:r>
            <a:r>
              <a:rPr lang="zh-CN" altLang="en-US" sz="2800" b="1">
                <a:solidFill>
                  <a:srgbClr val="FF0000"/>
                </a:solidFill>
                <a:latin typeface="+mn-ea"/>
                <a:sym typeface="+mn-ea"/>
              </a:rPr>
              <a:t>对于含义不明确的语句,我们需要依据语言的具体情况排除歧义,才能准确把握这些语句与其所表达的判断之间的关系。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	</a:t>
            </a:r>
            <a:endParaRPr lang="en-US" altLang="zh-CN" sz="280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endParaRPr lang="zh-CN" altLang="en-US" sz="2800" b="1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  <p:sp>
        <p:nvSpPr>
          <p:cNvPr id="4" name="文本框 3"/>
          <p:cNvSpPr txBox="1"/>
          <p:nvPr>
            <p:custDataLst>
              <p:tags r:id="rId8"/>
            </p:custDataLst>
          </p:nvPr>
        </p:nvSpPr>
        <p:spPr>
          <a:xfrm>
            <a:off x="951865" y="4455160"/>
            <a:ext cx="10439400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这个语句表达两种不同的意思</a:t>
            </a:r>
            <a:r>
              <a:rPr lang="zh-CN" altLang="en-US" sz="240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：一是指他很能说笑话；二是指他做事荒唐，闹出了很多笑话。</a:t>
            </a: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多义句到了</a:t>
            </a:r>
            <a:r>
              <a:rPr lang="zh-CN" altLang="en-US" sz="240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具体的语境中</a:t>
            </a: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，意义可以得到确定。</a:t>
            </a:r>
            <a:endParaRPr lang="zh-CN" altLang="en-US" sz="240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r>
              <a:rPr lang="zh-CN" altLang="en-US" sz="240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“他很有口才，他的笑话说不完”</a:t>
            </a: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，在这个语境中“他做事荒唐”的语义就被排除了。</a:t>
            </a:r>
            <a:r>
              <a:rPr lang="zh-CN" altLang="en-US" sz="240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“他做事颠三倒四，他的笑话说不完”</a:t>
            </a: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，在这个语境中“他很能说笑话”的语义被排除了，而他有很多荒唐事的语义得到确定。</a:t>
            </a:r>
            <a:endParaRPr lang="zh-CN" altLang="en-US" sz="2400"/>
          </a:p>
        </p:txBody>
      </p:sp>
      <p:sp>
        <p:nvSpPr>
          <p:cNvPr id="5" name="文本框 4"/>
          <p:cNvSpPr txBox="1"/>
          <p:nvPr/>
        </p:nvSpPr>
        <p:spPr>
          <a:xfrm>
            <a:off x="1067435" y="3832225"/>
            <a:ext cx="447294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2800" b="1">
                <a:highlight>
                  <a:srgbClr val="C0C0C0"/>
                </a:highlight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例如，</a:t>
            </a:r>
            <a:r>
              <a:rPr lang="zh-CN" altLang="en-US" sz="2800" b="1">
                <a:solidFill>
                  <a:srgbClr val="FF0000"/>
                </a:solidFill>
                <a:highlight>
                  <a:srgbClr val="C0C0C0"/>
                </a:highlight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“他的笑话说不完”</a:t>
            </a:r>
            <a:endParaRPr lang="zh-CN" altLang="en-US" sz="2800" b="1">
              <a:solidFill>
                <a:srgbClr val="FF0000"/>
              </a:solidFill>
              <a:highlight>
                <a:srgbClr val="C0C0C0"/>
              </a:highlight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  <p:pic>
        <p:nvPicPr>
          <p:cNvPr id="9" name="看老外如何学习中文 我去 - 西瓜视频">
            <a:hlinkClick r:id="" action="ppaction://media"/>
          </p:cNvPr>
          <p:cNvPicPr>
            <a:picLocks noChangeAspect="1"/>
          </p:cNvPicPr>
          <p:nvPr>
            <a:videoFile r:link="rId9"/>
            <p:extLst>
              <p:ext uri="{DAA4B4D4-6D71-4841-9C94-3DE7FCFB9230}">
                <p14:media xmlns:p14="http://schemas.microsoft.com/office/powerpoint/2010/main" r:embed="rId10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7375525" y="-960120"/>
            <a:ext cx="4799965" cy="7752080"/>
          </a:xfrm>
          <a:prstGeom prst="rect">
            <a:avLst/>
          </a:prstGeom>
        </p:spPr>
      </p:pic>
    </p:spTree>
    <p:custDataLst>
      <p:tags r:id="rId12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8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</p:childTnLst>
        </p:cTn>
      </p:par>
    </p:tnLst>
    <p:bldLst>
      <p:bldP spid="4" grpId="0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-636057" y="190713"/>
            <a:ext cx="8108342" cy="523220"/>
          </a:xfrm>
          <a:prstGeom prst="parallelogram">
            <a:avLst>
              <a:gd name="adj" fmla="val 184575"/>
            </a:avLst>
          </a:prstGeom>
          <a:solidFill>
            <a:srgbClr val="534C4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endParaRPr lang="zh-CN" altLang="en-US" sz="2000" dirty="0">
              <a:solidFill>
                <a:schemeClr val="bg1"/>
              </a:solidFill>
              <a:latin typeface="张海山锐线体简" panose="02000000000000000000" pitchFamily="2" charset="-122"/>
              <a:ea typeface="张海山锐线体简" panose="02000000000000000000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333367" y="199602"/>
            <a:ext cx="30700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800" b="1" dirty="0" smtClean="0">
                <a:solidFill>
                  <a:schemeClr val="bg1"/>
                </a:solidFill>
                <a:latin typeface="思源宋体" panose="02020700000000000000" pitchFamily="18" charset="-122"/>
                <a:ea typeface="思源宋体" panose="02020700000000000000" pitchFamily="18" charset="-122"/>
              </a:rPr>
              <a:t>判断的表达与类型</a:t>
            </a:r>
            <a:endParaRPr lang="zh-CN" altLang="en-US" sz="2800" b="1" dirty="0">
              <a:solidFill>
                <a:schemeClr val="bg1"/>
              </a:solidFill>
              <a:latin typeface="思源宋体" panose="02020700000000000000" pitchFamily="18" charset="-122"/>
              <a:ea typeface="思源宋体" panose="02020700000000000000" pitchFamily="18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589219" y="181476"/>
            <a:ext cx="5661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800" b="1" dirty="0" smtClean="0">
                <a:solidFill>
                  <a:schemeClr val="bg1"/>
                </a:solidFill>
                <a:latin typeface="思源宋体" panose="02020700000000000000" pitchFamily="18" charset="-122"/>
                <a:ea typeface="思源宋体" panose="02020700000000000000" pitchFamily="18" charset="-122"/>
              </a:rPr>
              <a:t>02</a:t>
            </a:r>
            <a:endParaRPr lang="zh-CN" altLang="en-US" sz="2800" b="1" dirty="0">
              <a:solidFill>
                <a:schemeClr val="bg1"/>
              </a:solidFill>
              <a:latin typeface="思源宋体" panose="02020700000000000000" pitchFamily="18" charset="-122"/>
              <a:ea typeface="思源宋体" panose="02020700000000000000" pitchFamily="18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720436" y="5143072"/>
            <a:ext cx="397164" cy="2232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1"/>
          <p:cNvSpPr/>
          <p:nvPr/>
        </p:nvSpPr>
        <p:spPr>
          <a:xfrm>
            <a:off x="291079" y="1202666"/>
            <a:ext cx="7181206" cy="2619243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indent="0" algn="l" defTabSz="6858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4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342900" indent="114300" algn="l" defTabSz="6858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4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685800" indent="228600" algn="l" defTabSz="6858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4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028700" indent="342900" algn="l" defTabSz="6858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4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371600" indent="457200" algn="l" defTabSz="6858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4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marL="457200" indent="-457200" eaLnBrk="1" hangingPunct="1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sz="2600" b="1" dirty="0" smtClean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仿宋" panose="02010609060101010101" pitchFamily="49" charset="-122"/>
                <a:ea typeface="仿宋" panose="02010609060101010101" pitchFamily="49" charset="-122"/>
                <a:sym typeface="+mn-ea"/>
              </a:rPr>
              <a:t>他是中学校长</a:t>
            </a:r>
            <a:r>
              <a:rPr sz="2600" b="1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仿宋" panose="02010609060101010101" pitchFamily="49" charset="-122"/>
                <a:ea typeface="仿宋" panose="02010609060101010101" pitchFamily="49" charset="-122"/>
                <a:sym typeface="+mn-ea"/>
              </a:rPr>
              <a:t>。</a:t>
            </a:r>
            <a:endParaRPr lang="en-US" altLang="zh-CN" sz="2600" b="1" dirty="0"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solidFill>
                <a:srgbClr val="000000"/>
              </a:solidFill>
              <a:latin typeface="仿宋" panose="02010609060101010101" pitchFamily="49" charset="-122"/>
              <a:ea typeface="仿宋" panose="02010609060101010101" pitchFamily="49" charset="-122"/>
              <a:sym typeface="+mn-ea"/>
            </a:endParaRPr>
          </a:p>
          <a:p>
            <a:pPr marL="457200" indent="-457200" eaLnBrk="1" hangingPunct="1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sz="2600" b="1" dirty="0" smtClean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仿宋" panose="02010609060101010101" pitchFamily="49" charset="-122"/>
                <a:ea typeface="仿宋" panose="02010609060101010101" pitchFamily="49" charset="-122"/>
                <a:sym typeface="+mn-ea"/>
              </a:rPr>
              <a:t>张华认识雷锋</a:t>
            </a:r>
            <a:r>
              <a:rPr sz="2600" b="1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仿宋" panose="02010609060101010101" pitchFamily="49" charset="-122"/>
                <a:ea typeface="仿宋" panose="02010609060101010101" pitchFamily="49" charset="-122"/>
                <a:sym typeface="+mn-ea"/>
              </a:rPr>
              <a:t>。</a:t>
            </a:r>
            <a:endParaRPr sz="2600" b="1" dirty="0"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solidFill>
                <a:srgbClr val="000000"/>
              </a:solidFill>
              <a:latin typeface="仿宋" panose="02010609060101010101" pitchFamily="49" charset="-122"/>
              <a:ea typeface="仿宋" panose="02010609060101010101" pitchFamily="49" charset="-122"/>
              <a:sym typeface="Wingdings" panose="05000000000000000000"/>
            </a:endParaRPr>
          </a:p>
          <a:p>
            <a:pPr marL="457200" indent="-457200" eaLnBrk="1" hangingPunct="1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sz="2600" b="1" dirty="0" smtClean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仿宋" panose="02010609060101010101" pitchFamily="49" charset="-122"/>
                <a:ea typeface="仿宋" panose="02010609060101010101" pitchFamily="49" charset="-122"/>
                <a:sym typeface="+mn-ea"/>
              </a:rPr>
              <a:t>中国共产党是为中国人民谋幸福的政党</a:t>
            </a:r>
            <a:r>
              <a:rPr lang="en-US" altLang="zh-CN" sz="2600" b="1" dirty="0" smtClean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仿宋" panose="02010609060101010101" pitchFamily="49" charset="-122"/>
                <a:ea typeface="仿宋" panose="02010609060101010101" pitchFamily="49" charset="-122"/>
                <a:sym typeface="+mn-ea"/>
              </a:rPr>
              <a:t>,</a:t>
            </a:r>
            <a:r>
              <a:rPr sz="2600" b="1" dirty="0" smtClean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仿宋" panose="02010609060101010101" pitchFamily="49" charset="-122"/>
                <a:ea typeface="仿宋" panose="02010609060101010101" pitchFamily="49" charset="-122"/>
                <a:sym typeface="+mn-ea"/>
              </a:rPr>
              <a:t>也是为人类进步事业而奋斗的政党。</a:t>
            </a:r>
            <a:endParaRPr sz="2600" b="1" dirty="0"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solidFill>
                <a:srgbClr val="000000"/>
              </a:solidFill>
              <a:latin typeface="仿宋" panose="02010609060101010101" pitchFamily="49" charset="-122"/>
              <a:ea typeface="仿宋" panose="02010609060101010101" pitchFamily="49" charset="-122"/>
              <a:sym typeface="Wingdings" panose="05000000000000000000"/>
            </a:endParaRPr>
          </a:p>
          <a:p>
            <a:pPr marL="457200" indent="-457200" eaLnBrk="1" hangingPunct="1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sz="2600" b="1" dirty="0" smtClean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仿宋" panose="02010609060101010101" pitchFamily="49" charset="-122"/>
                <a:ea typeface="仿宋" panose="02010609060101010101" pitchFamily="49" charset="-122"/>
                <a:sym typeface="+mn-ea"/>
              </a:rPr>
              <a:t>如果某个数不能被</a:t>
            </a:r>
            <a:r>
              <a:rPr lang="en-US" altLang="zh-CN" sz="2600" b="1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仿宋" panose="02010609060101010101" pitchFamily="49" charset="-122"/>
                <a:ea typeface="仿宋" panose="02010609060101010101" pitchFamily="49" charset="-122"/>
                <a:sym typeface="+mn-ea"/>
              </a:rPr>
              <a:t>2</a:t>
            </a:r>
            <a:r>
              <a:rPr sz="2600" b="1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仿宋" panose="02010609060101010101" pitchFamily="49" charset="-122"/>
                <a:ea typeface="仿宋" panose="02010609060101010101" pitchFamily="49" charset="-122"/>
                <a:sym typeface="+mn-ea"/>
              </a:rPr>
              <a:t>整除</a:t>
            </a:r>
            <a:r>
              <a:rPr lang="en-US" altLang="zh-CN" sz="2600" b="1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仿宋" panose="02010609060101010101" pitchFamily="49" charset="-122"/>
                <a:ea typeface="仿宋" panose="02010609060101010101" pitchFamily="49" charset="-122"/>
                <a:sym typeface="+mn-ea"/>
              </a:rPr>
              <a:t>,</a:t>
            </a:r>
            <a:r>
              <a:rPr sz="2600" b="1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仿宋" panose="02010609060101010101" pitchFamily="49" charset="-122"/>
                <a:ea typeface="仿宋" panose="02010609060101010101" pitchFamily="49" charset="-122"/>
                <a:sym typeface="+mn-ea"/>
              </a:rPr>
              <a:t>它就不是偶数</a:t>
            </a:r>
            <a:r>
              <a:rPr sz="2600" b="1" dirty="0" smtClean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仿宋" panose="02010609060101010101" pitchFamily="49" charset="-122"/>
                <a:ea typeface="仿宋" panose="02010609060101010101" pitchFamily="49" charset="-122"/>
                <a:sym typeface="+mn-ea"/>
              </a:rPr>
              <a:t>。</a:t>
            </a:r>
            <a:endParaRPr lang="en-US" sz="2600" b="1" dirty="0" smtClean="0"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solidFill>
                <a:srgbClr val="000000"/>
              </a:solidFill>
              <a:latin typeface="仿宋" panose="02010609060101010101" pitchFamily="49" charset="-122"/>
              <a:ea typeface="仿宋" panose="02010609060101010101" pitchFamily="49" charset="-122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94309" y="620366"/>
            <a:ext cx="2508693" cy="62177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2600" b="1" dirty="0" smtClean="0">
                <a:solidFill>
                  <a:srgbClr val="BF8B3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【</a:t>
            </a:r>
            <a:r>
              <a:rPr lang="zh-CN" altLang="en-US" sz="2600" b="1" dirty="0" smtClean="0">
                <a:solidFill>
                  <a:srgbClr val="BF8B3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探究与分享</a:t>
            </a:r>
            <a:r>
              <a:rPr lang="en-US" altLang="zh-CN" sz="2600" b="1" dirty="0" smtClean="0">
                <a:solidFill>
                  <a:srgbClr val="BF8B3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】</a:t>
            </a:r>
            <a:endParaRPr lang="en-US" altLang="zh-CN" sz="2600" b="1" dirty="0" smtClean="0">
              <a:solidFill>
                <a:srgbClr val="BF8B3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4945" y="329691"/>
            <a:ext cx="3097726" cy="2348276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7961778" y="2763093"/>
            <a:ext cx="3842261" cy="10588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en-US" sz="2600" b="1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仿宋" panose="02010609060101010101" pitchFamily="49" charset="-122"/>
                <a:ea typeface="仿宋" panose="02010609060101010101" pitchFamily="49" charset="-122"/>
                <a:sym typeface="+mn-ea"/>
              </a:rPr>
              <a:t>不在沉默中爆发</a:t>
            </a:r>
            <a:r>
              <a:rPr lang="zh-CN" altLang="en-US" sz="2600" b="1" dirty="0" smtClean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仿宋" panose="02010609060101010101" pitchFamily="49" charset="-122"/>
                <a:ea typeface="仿宋" panose="02010609060101010101" pitchFamily="49" charset="-122"/>
                <a:sym typeface="+mn-ea"/>
              </a:rPr>
              <a:t>，就</a:t>
            </a:r>
            <a:r>
              <a:rPr lang="zh-CN" altLang="en-US" sz="2600" b="1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仿宋" panose="02010609060101010101" pitchFamily="49" charset="-122"/>
                <a:ea typeface="仿宋" panose="02010609060101010101" pitchFamily="49" charset="-122"/>
                <a:sym typeface="+mn-ea"/>
              </a:rPr>
              <a:t>在沉默中灭亡</a:t>
            </a:r>
            <a:endParaRPr lang="en-US" altLang="zh-CN" sz="2600" b="1" dirty="0"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solidFill>
                <a:srgbClr val="000000"/>
              </a:solidFill>
              <a:latin typeface="仿宋" panose="02010609060101010101" pitchFamily="49" charset="-122"/>
              <a:ea typeface="仿宋" panose="02010609060101010101" pitchFamily="49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843640" y="785162"/>
            <a:ext cx="3852337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以下五个判断有何区别？</a:t>
            </a:r>
            <a:endParaRPr lang="zh-CN" altLang="en-US" sz="2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矩形 5"/>
          <p:cNvSpPr/>
          <p:nvPr/>
        </p:nvSpPr>
        <p:spPr>
          <a:xfrm>
            <a:off x="720436" y="3858908"/>
            <a:ext cx="10474036" cy="2933111"/>
          </a:xfrm>
          <a:prstGeom prst="rect">
            <a:avLst/>
          </a:prstGeom>
          <a:noFill/>
          <a:ln w="9525" cap="flat" cmpd="sng" algn="ctr">
            <a:solidFill>
              <a:srgbClr val="D1AA73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indent="0" algn="l" defTabSz="6858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4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342900" indent="114300" algn="l" defTabSz="6858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4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685800" indent="228600" algn="l" defTabSz="6858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4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028700" indent="342900" algn="l" defTabSz="6858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4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371600" indent="457200" algn="l" defTabSz="6858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4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indent="408305" eaLnBrk="1" hangingPunct="1">
              <a:lnSpc>
                <a:spcPct val="130000"/>
              </a:lnSpc>
            </a:pPr>
            <a:r>
              <a:rPr sz="2600" b="1" dirty="0" smtClean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依据</a:t>
            </a:r>
            <a:r>
              <a:rPr sz="2600" b="1" dirty="0" smtClean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判断本身是否包含其他判断</a:t>
            </a:r>
            <a:r>
              <a:rPr sz="2600" b="1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，</a:t>
            </a:r>
            <a:r>
              <a:rPr sz="2600" b="1" dirty="0" smtClean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判断分为</a:t>
            </a:r>
            <a:r>
              <a:rPr lang="zh-CN" altLang="en-US" sz="2600" b="1" dirty="0" smtClean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：</a:t>
            </a:r>
            <a:endParaRPr lang="en-US" sz="2600" b="1" u="sng" dirty="0"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457200" indent="-457200" eaLnBrk="1" hangingPunct="1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sz="2600" b="1" u="sng" dirty="0" smtClean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     </a:t>
            </a:r>
            <a:r>
              <a:rPr sz="2600" b="1" dirty="0" smtClean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判断</a:t>
            </a:r>
            <a:r>
              <a:rPr sz="2600" b="1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：</a:t>
            </a:r>
            <a:r>
              <a:rPr sz="2600" b="1" dirty="0" smtClean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指直接由</a:t>
            </a:r>
            <a:r>
              <a:rPr sz="2600" b="1" u="sng" dirty="0" smtClean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     </a:t>
            </a:r>
            <a:r>
              <a:rPr sz="2600" b="1" dirty="0" smtClean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构成而不包含其他判断的判断。</a:t>
            </a:r>
            <a:endParaRPr lang="en-US" sz="2600" b="1" dirty="0" smtClean="0"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457200" indent="-457200" eaLnBrk="1" hangingPunct="1">
              <a:lnSpc>
                <a:spcPct val="150000"/>
              </a:lnSpc>
              <a:buFont typeface="Wingdings" panose="05000000000000000000" pitchFamily="2" charset="2"/>
              <a:buChar char="l"/>
            </a:pPr>
            <a:endParaRPr sz="2600" b="1" dirty="0"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latin typeface="微软雅黑" panose="020B0503020204020204" pitchFamily="34" charset="-122"/>
              <a:ea typeface="微软雅黑" panose="020B0503020204020204" pitchFamily="34" charset="-122"/>
              <a:sym typeface="Wingdings" panose="05000000000000000000"/>
            </a:endParaRPr>
          </a:p>
          <a:p>
            <a:pPr marL="457200" indent="-457200" eaLnBrk="1" hangingPunct="1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sz="2600" b="1" u="sng" dirty="0" smtClean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     </a:t>
            </a:r>
            <a:r>
              <a:rPr sz="2600" b="1" dirty="0" smtClean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判断</a:t>
            </a:r>
            <a:r>
              <a:rPr sz="2600" b="1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：</a:t>
            </a:r>
            <a:r>
              <a:rPr sz="2600" b="1" dirty="0" smtClean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本身包含其他</a:t>
            </a:r>
            <a:r>
              <a:rPr sz="2600" b="1" u="sng" dirty="0" smtClean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     </a:t>
            </a:r>
            <a:r>
              <a:rPr sz="2600" b="1" dirty="0" smtClean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的判断叫作复合判断。</a:t>
            </a:r>
            <a:endParaRPr lang="en-US" sz="2600" b="1" dirty="0" smtClean="0"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eaLnBrk="1" hangingPunct="1">
              <a:lnSpc>
                <a:spcPct val="130000"/>
              </a:lnSpc>
            </a:pPr>
            <a:endParaRPr sz="2600" b="1" dirty="0"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latin typeface="微软雅黑" panose="020B0503020204020204" pitchFamily="34" charset="-122"/>
              <a:ea typeface="微软雅黑" panose="020B0503020204020204" pitchFamily="34" charset="-122"/>
              <a:sym typeface="Wingdings" panose="0500000000000000000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2847836" y="4982176"/>
            <a:ext cx="5974713" cy="6124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600" b="1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简单判断包括</a:t>
            </a:r>
            <a:r>
              <a:rPr lang="zh-CN" altLang="en-US" sz="2600" b="1" u="sng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     </a:t>
            </a:r>
            <a:r>
              <a:rPr lang="zh-CN" altLang="en-US" sz="2600" b="1" u="sng" dirty="0" smtClean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</a:t>
            </a:r>
            <a:r>
              <a:rPr lang="zh-CN" altLang="en-US" sz="2600" b="1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判断和</a:t>
            </a:r>
            <a:r>
              <a:rPr lang="zh-CN" altLang="en-US" sz="2600" b="1" u="sng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       </a:t>
            </a:r>
            <a:r>
              <a:rPr lang="zh-CN" altLang="en-US" sz="2600" b="1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判断。</a:t>
            </a:r>
            <a:endParaRPr lang="zh-CN" altLang="en-US" sz="2600" b="1" dirty="0"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latin typeface="微软雅黑" panose="020B0503020204020204" pitchFamily="34" charset="-122"/>
              <a:ea typeface="微软雅黑" panose="020B0503020204020204" pitchFamily="34" charset="-122"/>
              <a:sym typeface="Wingdings" panose="0500000000000000000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2793132" y="6214449"/>
            <a:ext cx="7670690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600" b="1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复合判断包括</a:t>
            </a:r>
            <a:r>
              <a:rPr lang="zh-CN" altLang="en-US" sz="2600" b="1" u="sng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  </a:t>
            </a:r>
            <a:r>
              <a:rPr lang="zh-CN" altLang="en-US" sz="2600" b="1" u="sng" dirty="0" smtClean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  </a:t>
            </a:r>
            <a:r>
              <a:rPr lang="zh-CN" altLang="en-US" sz="2600" b="1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判断、</a:t>
            </a:r>
            <a:r>
              <a:rPr lang="zh-CN" altLang="en-US" sz="2600" b="1" u="sng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  </a:t>
            </a:r>
            <a:r>
              <a:rPr lang="zh-CN" altLang="en-US" sz="2600" b="1" u="sng" dirty="0" smtClean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  </a:t>
            </a:r>
            <a:r>
              <a:rPr lang="zh-CN" altLang="en-US" sz="2600" b="1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判断和</a:t>
            </a:r>
            <a:r>
              <a:rPr lang="zh-CN" altLang="en-US" sz="2600" b="1" u="sng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</a:t>
            </a:r>
            <a:r>
              <a:rPr lang="zh-CN" altLang="en-US" sz="2600" b="1" u="sng" dirty="0" smtClean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    </a:t>
            </a:r>
            <a:r>
              <a:rPr lang="zh-CN" altLang="en-US" sz="2600" b="1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判断</a:t>
            </a:r>
            <a:r>
              <a:rPr lang="zh-CN" altLang="en-US" sz="2600" b="1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。</a:t>
            </a:r>
            <a:endParaRPr lang="zh-CN" altLang="en-US" sz="2600" dirty="0"/>
          </a:p>
        </p:txBody>
      </p:sp>
      <p:sp>
        <p:nvSpPr>
          <p:cNvPr id="14" name="文本框 13"/>
          <p:cNvSpPr txBox="1"/>
          <p:nvPr/>
        </p:nvSpPr>
        <p:spPr>
          <a:xfrm>
            <a:off x="10949949" y="4572974"/>
            <a:ext cx="615553" cy="1887696"/>
          </a:xfrm>
          <a:prstGeom prst="rect">
            <a:avLst/>
          </a:prstGeom>
          <a:solidFill>
            <a:srgbClr val="FFC000"/>
          </a:solidFill>
        </p:spPr>
        <p:txBody>
          <a:bodyPr vert="eaVert" wrap="none" rtlCol="0">
            <a:spAutoFit/>
          </a:bodyPr>
          <a:lstStyle/>
          <a:p>
            <a:r>
              <a:rPr lang="zh-CN" altLang="en-US" sz="2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判断的类型</a:t>
            </a:r>
            <a:endParaRPr lang="zh-CN" altLang="en-US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1131203" y="4489733"/>
            <a:ext cx="851515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6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简单</a:t>
            </a:r>
            <a:endParaRPr lang="zh-CN" altLang="en-US" sz="2600" dirty="0">
              <a:solidFill>
                <a:srgbClr val="FF0000"/>
              </a:solidFill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1131203" y="5640876"/>
            <a:ext cx="851515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6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复合</a:t>
            </a:r>
            <a:endParaRPr lang="zh-CN" altLang="en-US" sz="2600" dirty="0">
              <a:solidFill>
                <a:srgbClr val="FF0000"/>
              </a:solidFill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4174946" y="4456958"/>
            <a:ext cx="851515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600" b="1" dirty="0" smtClean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概念</a:t>
            </a:r>
            <a:endParaRPr lang="zh-CN" altLang="en-US" sz="2600" dirty="0">
              <a:solidFill>
                <a:srgbClr val="0000FF"/>
              </a:solidFill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4868402" y="5661219"/>
            <a:ext cx="851515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600" b="1" dirty="0" smtClean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判断</a:t>
            </a:r>
            <a:endParaRPr lang="zh-CN" altLang="en-US" sz="2600" dirty="0">
              <a:solidFill>
                <a:srgbClr val="0000FF"/>
              </a:solidFill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4911147" y="4983992"/>
            <a:ext cx="851515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6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性质</a:t>
            </a:r>
            <a:endParaRPr lang="zh-CN" altLang="en-US" sz="2600" dirty="0">
              <a:solidFill>
                <a:srgbClr val="FF0000"/>
              </a:solidFill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6844682" y="5024379"/>
            <a:ext cx="851515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6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关系</a:t>
            </a:r>
            <a:endParaRPr lang="zh-CN" altLang="en-US" sz="2600" dirty="0">
              <a:solidFill>
                <a:srgbClr val="FF0000"/>
              </a:solidFill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4924566" y="6162437"/>
            <a:ext cx="851515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6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联言</a:t>
            </a:r>
            <a:endParaRPr lang="zh-CN" altLang="en-US" sz="2600" dirty="0">
              <a:solidFill>
                <a:srgbClr val="FF0000"/>
              </a:solidFill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6620770" y="6136620"/>
            <a:ext cx="851515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6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选言</a:t>
            </a:r>
            <a:endParaRPr lang="zh-CN" altLang="en-US" sz="2600" dirty="0">
              <a:solidFill>
                <a:srgbClr val="FF0000"/>
              </a:solidFill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8542296" y="6129322"/>
            <a:ext cx="851515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6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假言</a:t>
            </a:r>
            <a:endParaRPr lang="zh-CN" altLang="en-US" sz="2600" dirty="0">
              <a:solidFill>
                <a:srgbClr val="FF0000"/>
              </a:solidFill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3082339" y="1277605"/>
            <a:ext cx="3185487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600" b="1" i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简单判断的性质判断</a:t>
            </a:r>
            <a:endParaRPr lang="zh-CN" altLang="en-US" sz="2600" i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3115385" y="1769826"/>
            <a:ext cx="3185487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600" b="1" i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简单判断的关系判断</a:t>
            </a:r>
            <a:endParaRPr lang="zh-CN" altLang="en-US" sz="2600" i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4954595" y="2577031"/>
            <a:ext cx="3199915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600" b="1" i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复合判断的联言判断</a:t>
            </a:r>
            <a:endParaRPr lang="zh-CN" altLang="en-US" sz="2600" i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6508051" y="3253374"/>
            <a:ext cx="1524776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600" b="1" i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假言判断</a:t>
            </a:r>
            <a:endParaRPr lang="zh-CN" altLang="en-US" sz="2600" i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10463822" y="3237154"/>
            <a:ext cx="1524776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600" b="1" i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选言判断</a:t>
            </a:r>
            <a:endParaRPr lang="zh-CN" altLang="en-US" sz="2600" i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0" grpId="0"/>
      <p:bldP spid="13" grpId="0"/>
      <p:bldP spid="14" grpId="0" animBg="1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7" grpId="0"/>
      <p:bldP spid="28" grpId="0"/>
      <p:bldP spid="2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AutoShape 5"/>
          <p:cNvSpPr>
            <a:spLocks noChangeAspect="1"/>
          </p:cNvSpPr>
          <p:nvPr>
            <p:custDataLst>
              <p:tags r:id="rId1"/>
            </p:custDataLst>
          </p:nvPr>
        </p:nvSpPr>
        <p:spPr>
          <a:xfrm>
            <a:off x="188384" y="-192616"/>
            <a:ext cx="406400" cy="4064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defTabSz="685800">
              <a:buClrTx/>
              <a:buSzTx/>
              <a:buFontTx/>
              <a:buNone/>
            </a:pPr>
            <a:endParaRPr lang="zh-CN" altLang="en-US" sz="2400">
              <a:sym typeface="Wingdings" panose="05000000000000000000" pitchFamily="2" charset="2"/>
            </a:endParaRPr>
          </a:p>
        </p:txBody>
      </p:sp>
      <p:sp>
        <p:nvSpPr>
          <p:cNvPr id="5" name="文本框 4"/>
          <p:cNvSpPr txBox="1"/>
          <p:nvPr>
            <p:custDataLst>
              <p:tags r:id="rId2"/>
            </p:custDataLst>
          </p:nvPr>
        </p:nvSpPr>
        <p:spPr>
          <a:xfrm>
            <a:off x="1275080" y="37465"/>
            <a:ext cx="770699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导入新课：</a:t>
            </a:r>
            <a:endParaRPr lang="zh-CN" altLang="en-US" sz="2800" b="1">
              <a:solidFill>
                <a:srgbClr val="FF0000"/>
              </a:solidFill>
              <a:latin typeface="黑体" panose="02010609060101010101" pitchFamily="2" charset="-122"/>
              <a:ea typeface="黑体" panose="02010609060101010101" pitchFamily="2" charset="-122"/>
              <a:cs typeface="黑体" panose="02010609060101010101" pitchFamily="2" charset="-122"/>
              <a:sym typeface="+mn-ea"/>
            </a:endParaRPr>
          </a:p>
        </p:txBody>
      </p:sp>
      <p:sp>
        <p:nvSpPr>
          <p:cNvPr id="57348" name="矩形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94995" y="1068070"/>
            <a:ext cx="11368088" cy="3138488"/>
          </a:xfrm>
          <a:prstGeom prst="rect">
            <a:avLst/>
          </a:prstGeom>
          <a:noFill/>
          <a:ln w="9525">
            <a:solidFill>
              <a:srgbClr val="3333FF"/>
            </a:solidFill>
            <a:miter lim="800000"/>
          </a:ln>
        </p:spPr>
        <p:txBody>
          <a:bodyPr>
            <a:spAutoFit/>
          </a:bodyPr>
          <a:lstStyle/>
          <a:p>
            <a:endParaRPr lang="en-US" altLang="zh-CN"/>
          </a:p>
          <a:p>
            <a:endParaRPr lang="en-US" altLang="zh-CN"/>
          </a:p>
          <a:p>
            <a:endParaRPr lang="en-US" altLang="zh-CN"/>
          </a:p>
          <a:p>
            <a:endParaRPr lang="en-US" altLang="zh-CN"/>
          </a:p>
          <a:p>
            <a:endParaRPr lang="en-US" altLang="zh-CN"/>
          </a:p>
          <a:p>
            <a:endParaRPr lang="en-US" altLang="zh-CN"/>
          </a:p>
          <a:p>
            <a:endParaRPr lang="en-US" altLang="zh-CN"/>
          </a:p>
          <a:p>
            <a:endParaRPr lang="en-US" altLang="zh-CN"/>
          </a:p>
          <a:p>
            <a:endParaRPr lang="en-US" altLang="zh-CN"/>
          </a:p>
          <a:p>
            <a:endParaRPr lang="en-US" altLang="zh-CN"/>
          </a:p>
          <a:p>
            <a:endParaRPr lang="en-US" altLang="zh-CN"/>
          </a:p>
        </p:txBody>
      </p:sp>
      <p:sp>
        <p:nvSpPr>
          <p:cNvPr id="57349" name="矩形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58495" y="1171575"/>
            <a:ext cx="11097260" cy="227139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defTabSz="685800">
              <a:lnSpc>
                <a:spcPts val="3400"/>
              </a:lnSpc>
            </a:pPr>
            <a:r>
              <a:rPr lang="en-US" altLang="zh-CN" sz="24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Wingdings" panose="05000000000000000000" pitchFamily="2" charset="2"/>
              </a:rPr>
              <a:t>     </a:t>
            </a:r>
            <a:r>
              <a:rPr sz="28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Wingdings" panose="05000000000000000000" pitchFamily="2" charset="2"/>
              </a:rPr>
              <a:t>有一个人特爱凑热闹,哪里人多就往哪里凑。一天,街上发生了一起交通事故,人们都围在那里看热闹。这个人也急忙跑过去,使劲儿往里挤。但是人太多了,他怎么也挤不进去。情急之下他大声嚷道:“大家请让一让,让一让,出事的是我父亲!”等他顺着人们让开的缝隙挤进去一看,不禁傻眼了,因为被撞的是一头驴。</a:t>
            </a:r>
            <a:endParaRPr sz="2800" b="1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Wingdings" panose="05000000000000000000" pitchFamily="2" charset="2"/>
            </a:endParaRPr>
          </a:p>
        </p:txBody>
      </p:sp>
      <p:sp>
        <p:nvSpPr>
          <p:cNvPr id="57351" name="矩形 8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754380" y="4244975"/>
            <a:ext cx="5728970" cy="4603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zh-CN" altLang="en-US" sz="2400" b="1">
                <a:solidFill>
                  <a:srgbClr val="3333FF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运用判断的基本特征分析此人的判断。</a:t>
            </a:r>
            <a:endParaRPr lang="zh-CN" altLang="en-US" sz="2400" b="1">
              <a:solidFill>
                <a:srgbClr val="3333FF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57352" name="TextBox 9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594995" y="5126673"/>
            <a:ext cx="11317288" cy="1383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685800"/>
            <a:r>
              <a:rPr lang="zh-CN" altLang="en-US" sz="2800" b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Wingdings" panose="05000000000000000000" pitchFamily="2" charset="2"/>
              </a:rPr>
              <a:t>  这则故事中,这个人所作出的“出事的是我父亲”的判断,首先是一个肯定性判断,其次这是不符合实际情况的假判断。不过,虽然是假判断,也是他对实际情况作的一种断定,所以也属于判断。</a:t>
            </a:r>
            <a:endParaRPr lang="zh-CN" altLang="en-US" sz="2800" b="1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Wingdings" panose="05000000000000000000" pitchFamily="2" charset="2"/>
            </a:endParaRPr>
          </a:p>
        </p:txBody>
      </p:sp>
    </p:spTree>
    <p:custDataLst>
      <p:tags r:id="rId7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57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52" grpId="0"/>
      <p:bldP spid="5735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>
            <p:custDataLst>
              <p:tags r:id="rId1"/>
            </p:custDataLst>
          </p:nvPr>
        </p:nvSpPr>
        <p:spPr>
          <a:xfrm>
            <a:off x="191770" y="188595"/>
            <a:ext cx="3850640" cy="101473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 anchor="t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zh-CN" altLang="en-US" sz="6000" b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sym typeface="+mn-ea"/>
              </a:rPr>
              <a:t>随堂小练：</a:t>
            </a:r>
            <a:endParaRPr lang="zh-CN" altLang="en-US" sz="6000" b="1">
              <a:ln w="13462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bl" rotWithShape="0">
                  <a:schemeClr val="accent5"/>
                </a:outerShdw>
              </a:effectLst>
              <a:sym typeface="+mn-ea"/>
            </a:endParaRPr>
          </a:p>
        </p:txBody>
      </p:sp>
      <p:sp>
        <p:nvSpPr>
          <p:cNvPr id="100" name="文本框 99"/>
          <p:cNvSpPr txBox="1"/>
          <p:nvPr>
            <p:custDataLst>
              <p:tags r:id="rId2"/>
            </p:custDataLst>
          </p:nvPr>
        </p:nvSpPr>
        <p:spPr>
          <a:xfrm>
            <a:off x="57150" y="1315720"/>
            <a:ext cx="11792585" cy="422592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304800">
              <a:lnSpc>
                <a:spcPct val="120000"/>
              </a:lnSpc>
            </a:pPr>
            <a:r>
              <a:rPr lang="zh-CN" altLang="en-US" sz="28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“我国的人口老龄化问题越来越严重了。”这个判断是</a:t>
            </a:r>
            <a:endParaRPr lang="zh-CN" altLang="en-US" sz="2800" b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304800">
              <a:lnSpc>
                <a:spcPct val="120000"/>
              </a:lnSpc>
            </a:pPr>
            <a:endParaRPr lang="zh-CN" altLang="en-US" sz="2800" b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304800">
              <a:lnSpc>
                <a:spcPct val="120000"/>
              </a:lnSpc>
            </a:pPr>
            <a:r>
              <a:rPr lang="zh-CN" altLang="en-US" sz="28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①肯定判断</a:t>
            </a:r>
            <a:r>
              <a:rPr lang="en-US" altLang="zh-CN" sz="28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     </a:t>
            </a:r>
            <a:r>
              <a:rPr lang="zh-CN" altLang="en-US" sz="28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②否定判断</a:t>
            </a:r>
            <a:endParaRPr lang="zh-CN" altLang="en-US" sz="2800" b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304800">
              <a:lnSpc>
                <a:spcPct val="120000"/>
              </a:lnSpc>
            </a:pPr>
            <a:endParaRPr lang="zh-CN" altLang="en-US" sz="2800" b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304800">
              <a:lnSpc>
                <a:spcPct val="120000"/>
              </a:lnSpc>
            </a:pPr>
            <a:r>
              <a:rPr lang="zh-CN" altLang="en-US" sz="28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③简单判断</a:t>
            </a:r>
            <a:r>
              <a:rPr lang="en-US" altLang="zh-CN" sz="28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     </a:t>
            </a:r>
            <a:r>
              <a:rPr lang="zh-CN" altLang="en-US" sz="28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④复合判断</a:t>
            </a:r>
            <a:endParaRPr lang="zh-CN" altLang="en-US" sz="2800" b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304800">
              <a:lnSpc>
                <a:spcPct val="120000"/>
              </a:lnSpc>
            </a:pPr>
            <a:endParaRPr lang="zh-CN" altLang="en-US" sz="2800" b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304800">
              <a:lnSpc>
                <a:spcPct val="120000"/>
              </a:lnSpc>
            </a:pPr>
            <a:r>
              <a:rPr lang="zh-CN" altLang="en-US" sz="28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A.①③</a:t>
            </a:r>
            <a:r>
              <a:rPr lang="en-US" altLang="zh-CN" sz="28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          </a:t>
            </a:r>
            <a:r>
              <a:rPr lang="zh-CN" altLang="en-US" sz="28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B.②③</a:t>
            </a:r>
            <a:r>
              <a:rPr lang="en-US" altLang="zh-CN" sz="28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            </a:t>
            </a:r>
            <a:r>
              <a:rPr lang="zh-CN" altLang="en-US" sz="28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C.①④</a:t>
            </a:r>
            <a:r>
              <a:rPr lang="en-US" altLang="zh-CN" sz="28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           </a:t>
            </a:r>
            <a:r>
              <a:rPr lang="zh-CN" altLang="en-US" sz="28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D.②④</a:t>
            </a:r>
            <a:endParaRPr lang="zh-CN" altLang="en-US" sz="2800" b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304800">
              <a:lnSpc>
                <a:spcPct val="120000"/>
              </a:lnSpc>
            </a:pPr>
            <a:endParaRPr lang="en-US" sz="2800" b="1"/>
          </a:p>
        </p:txBody>
      </p:sp>
      <p:sp>
        <p:nvSpPr>
          <p:cNvPr id="4" name="矩形 3"/>
          <p:cNvSpPr/>
          <p:nvPr>
            <p:custDataLst>
              <p:tags r:id="rId3"/>
            </p:custDataLst>
          </p:nvPr>
        </p:nvSpPr>
        <p:spPr>
          <a:xfrm>
            <a:off x="9272905" y="2536825"/>
            <a:ext cx="843280" cy="119888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en-US" altLang="zh-CN" sz="72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A</a:t>
            </a:r>
            <a:endParaRPr lang="en-US" altLang="zh-CN" sz="7200" b="1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custDataLst>
      <p:tags r:id="rId4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图片 73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83" y="4907575"/>
            <a:ext cx="1562335" cy="1900791"/>
          </a:xfrm>
          <a:prstGeom prst="rect">
            <a:avLst/>
          </a:prstGeom>
          <a:effectLst>
            <a:softEdge rad="266700"/>
          </a:effectLst>
        </p:spPr>
      </p:pic>
      <p:grpSp>
        <p:nvGrpSpPr>
          <p:cNvPr id="5" name="组合 4"/>
          <p:cNvGrpSpPr/>
          <p:nvPr/>
        </p:nvGrpSpPr>
        <p:grpSpPr>
          <a:xfrm flipH="1">
            <a:off x="723792" y="2618774"/>
            <a:ext cx="1097492" cy="1321625"/>
            <a:chOff x="11064875" y="2933924"/>
            <a:chExt cx="1097492" cy="990152"/>
          </a:xfrm>
        </p:grpSpPr>
        <p:cxnSp>
          <p:nvCxnSpPr>
            <p:cNvPr id="6" name="直接连接符 5"/>
            <p:cNvCxnSpPr/>
            <p:nvPr/>
          </p:nvCxnSpPr>
          <p:spPr>
            <a:xfrm flipV="1">
              <a:off x="11064875" y="2933924"/>
              <a:ext cx="1097492" cy="495076"/>
            </a:xfrm>
            <a:prstGeom prst="line">
              <a:avLst/>
            </a:prstGeom>
            <a:ln>
              <a:solidFill>
                <a:srgbClr val="D1AA73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直接连接符 6"/>
            <p:cNvCxnSpPr/>
            <p:nvPr/>
          </p:nvCxnSpPr>
          <p:spPr>
            <a:xfrm>
              <a:off x="11064875" y="3429000"/>
              <a:ext cx="1097492" cy="495076"/>
            </a:xfrm>
            <a:prstGeom prst="line">
              <a:avLst/>
            </a:prstGeom>
            <a:ln>
              <a:solidFill>
                <a:srgbClr val="D1AA73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5" name="直接连接符 24"/>
          <p:cNvCxnSpPr/>
          <p:nvPr/>
        </p:nvCxnSpPr>
        <p:spPr>
          <a:xfrm flipH="1">
            <a:off x="1795626" y="2078627"/>
            <a:ext cx="784482" cy="1526132"/>
          </a:xfrm>
          <a:prstGeom prst="line">
            <a:avLst/>
          </a:prstGeom>
          <a:ln>
            <a:solidFill>
              <a:srgbClr val="D1AA73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连接符 29"/>
          <p:cNvCxnSpPr>
            <a:stCxn id="35" idx="1"/>
          </p:cNvCxnSpPr>
          <p:nvPr/>
        </p:nvCxnSpPr>
        <p:spPr>
          <a:xfrm flipH="1" flipV="1">
            <a:off x="1865870" y="3479539"/>
            <a:ext cx="754006" cy="1719192"/>
          </a:xfrm>
          <a:prstGeom prst="line">
            <a:avLst/>
          </a:prstGeom>
          <a:ln>
            <a:solidFill>
              <a:srgbClr val="D1AA73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等腰三角形 58"/>
          <p:cNvSpPr/>
          <p:nvPr/>
        </p:nvSpPr>
        <p:spPr>
          <a:xfrm rot="5400000" flipH="1">
            <a:off x="142954" y="2640307"/>
            <a:ext cx="1297029" cy="1253962"/>
          </a:xfrm>
          <a:prstGeom prst="triangle">
            <a:avLst/>
          </a:prstGeom>
          <a:solidFill>
            <a:srgbClr val="534C49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0" name="文本框 59"/>
          <p:cNvSpPr txBox="1"/>
          <p:nvPr/>
        </p:nvSpPr>
        <p:spPr>
          <a:xfrm>
            <a:off x="569369" y="48111"/>
            <a:ext cx="18261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3200" dirty="0" smtClean="0">
                <a:latin typeface="字魂35号-经典雅黑" panose="00000500000000000000" charset="-122"/>
                <a:ea typeface="字魂35号-经典雅黑" panose="00000500000000000000" charset="-122"/>
              </a:rPr>
              <a:t>课堂归纳</a:t>
            </a:r>
            <a:endParaRPr lang="zh-CN" altLang="en-US" sz="3200" dirty="0">
              <a:latin typeface="字魂35号-经典雅黑" panose="00000500000000000000" charset="-122"/>
              <a:ea typeface="字魂35号-经典雅黑" panose="00000500000000000000" charset="-122"/>
            </a:endParaRPr>
          </a:p>
        </p:txBody>
      </p:sp>
      <p:sp>
        <p:nvSpPr>
          <p:cNvPr id="61" name="文本框 60"/>
          <p:cNvSpPr txBox="1"/>
          <p:nvPr/>
        </p:nvSpPr>
        <p:spPr>
          <a:xfrm>
            <a:off x="877146" y="399277"/>
            <a:ext cx="1210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u="sng" dirty="0">
                <a:solidFill>
                  <a:srgbClr val="534C49"/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</a:rPr>
              <a:t> </a:t>
            </a:r>
            <a:r>
              <a:rPr lang="en-US" altLang="zh-CN" u="sng" dirty="0" smtClean="0">
                <a:solidFill>
                  <a:srgbClr val="534C49"/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</a:rPr>
              <a:t>               </a:t>
            </a:r>
            <a:endParaRPr lang="zh-CN" altLang="en-US" u="sng" dirty="0">
              <a:solidFill>
                <a:srgbClr val="534C49"/>
              </a:solidFill>
              <a:latin typeface="张海山锐线体简" panose="02000000000000000000" pitchFamily="2" charset="-122"/>
              <a:ea typeface="张海山锐线体简" panose="02000000000000000000" pitchFamily="2" charset="-122"/>
            </a:endParaRPr>
          </a:p>
        </p:txBody>
      </p:sp>
      <p:sp>
        <p:nvSpPr>
          <p:cNvPr id="62" name="圆角矩形 61"/>
          <p:cNvSpPr/>
          <p:nvPr/>
        </p:nvSpPr>
        <p:spPr>
          <a:xfrm>
            <a:off x="-28147" y="1654779"/>
            <a:ext cx="569369" cy="3601065"/>
          </a:xfrm>
          <a:prstGeom prst="roundRect">
            <a:avLst>
              <a:gd name="adj" fmla="val 25204"/>
            </a:avLst>
          </a:prstGeom>
          <a:solidFill>
            <a:srgbClr val="534C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文本框 30"/>
          <p:cNvSpPr txBox="1"/>
          <p:nvPr/>
        </p:nvSpPr>
        <p:spPr>
          <a:xfrm>
            <a:off x="2595592" y="1476635"/>
            <a:ext cx="1449935" cy="954107"/>
          </a:xfrm>
          <a:prstGeom prst="rect">
            <a:avLst/>
          </a:prstGeom>
          <a:solidFill>
            <a:srgbClr val="D1AA73"/>
          </a:solidFill>
          <a:ln>
            <a:solidFill>
              <a:srgbClr val="D1AA7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判断的含义</a:t>
            </a:r>
            <a:endParaRPr lang="zh-CN" altLang="en-US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2642928" y="4721677"/>
            <a:ext cx="1536488" cy="954107"/>
          </a:xfrm>
          <a:prstGeom prst="rect">
            <a:avLst/>
          </a:prstGeom>
          <a:solidFill>
            <a:srgbClr val="92D050"/>
          </a:solidFill>
          <a:ln>
            <a:solidFill>
              <a:srgbClr val="D1AA7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判断的类型</a:t>
            </a:r>
            <a:endParaRPr lang="en-US" altLang="zh-CN" sz="24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139923" y="2454253"/>
            <a:ext cx="861774" cy="1768415"/>
          </a:xfrm>
          <a:prstGeom prst="rect">
            <a:avLst/>
          </a:prstGeom>
          <a:solidFill>
            <a:srgbClr val="FFC000"/>
          </a:solidFill>
        </p:spPr>
        <p:txBody>
          <a:bodyPr vert="eaVert" wrap="square" rtlCol="0">
            <a:spAutoFit/>
          </a:bodyPr>
          <a:lstStyle/>
          <a:p>
            <a:pPr algn="dist"/>
            <a:r>
              <a:rPr lang="zh-CN" altLang="en-US" sz="4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判断</a:t>
            </a:r>
            <a:endParaRPr lang="zh-CN" altLang="en-US" sz="4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左大括号 8"/>
          <p:cNvSpPr/>
          <p:nvPr/>
        </p:nvSpPr>
        <p:spPr>
          <a:xfrm>
            <a:off x="5925641" y="1201125"/>
            <a:ext cx="182400" cy="1417648"/>
          </a:xfrm>
          <a:prstGeom prst="leftBrace">
            <a:avLst/>
          </a:prstGeom>
          <a:ln>
            <a:solidFill>
              <a:srgbClr val="D1AA7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文本框 23"/>
          <p:cNvSpPr txBox="1"/>
          <p:nvPr/>
        </p:nvSpPr>
        <p:spPr>
          <a:xfrm>
            <a:off x="6119832" y="902398"/>
            <a:ext cx="2268684" cy="892552"/>
          </a:xfrm>
          <a:prstGeom prst="rect">
            <a:avLst/>
          </a:prstGeom>
          <a:noFill/>
          <a:ln>
            <a:solidFill>
              <a:srgbClr val="D1AA7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有所断定</a:t>
            </a:r>
            <a:endParaRPr lang="en-US" altLang="zh-CN" sz="28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/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（肯定、否定）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4488558" y="4222668"/>
            <a:ext cx="1703435" cy="738664"/>
          </a:xfrm>
          <a:prstGeom prst="rect">
            <a:avLst/>
          </a:prstGeom>
          <a:solidFill>
            <a:srgbClr val="92D050"/>
          </a:solidFill>
          <a:ln>
            <a:solidFill>
              <a:srgbClr val="D1AA73"/>
            </a:solidFill>
          </a:ln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2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简单判断</a:t>
            </a:r>
            <a:endParaRPr lang="zh-CN" altLang="en-US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左大括号 26"/>
          <p:cNvSpPr/>
          <p:nvPr/>
        </p:nvSpPr>
        <p:spPr>
          <a:xfrm>
            <a:off x="4226797" y="4583420"/>
            <a:ext cx="203200" cy="1230619"/>
          </a:xfrm>
          <a:prstGeom prst="leftBrace">
            <a:avLst/>
          </a:prstGeom>
          <a:ln>
            <a:solidFill>
              <a:srgbClr val="D1AA7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3" name="圆角矩形 72"/>
          <p:cNvSpPr/>
          <p:nvPr/>
        </p:nvSpPr>
        <p:spPr>
          <a:xfrm>
            <a:off x="11510646" y="1794950"/>
            <a:ext cx="837487" cy="3601065"/>
          </a:xfrm>
          <a:prstGeom prst="roundRect">
            <a:avLst>
              <a:gd name="adj" fmla="val 25204"/>
            </a:avLst>
          </a:prstGeom>
          <a:solidFill>
            <a:srgbClr val="534C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7" name="文本框 66"/>
          <p:cNvSpPr txBox="1"/>
          <p:nvPr/>
        </p:nvSpPr>
        <p:spPr>
          <a:xfrm>
            <a:off x="4623938" y="1500146"/>
            <a:ext cx="1177555" cy="954107"/>
          </a:xfrm>
          <a:prstGeom prst="rect">
            <a:avLst/>
          </a:prstGeom>
          <a:solidFill>
            <a:srgbClr val="D1AA73"/>
          </a:solidFill>
          <a:ln>
            <a:solidFill>
              <a:srgbClr val="D1AA7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基本特征</a:t>
            </a:r>
            <a:endParaRPr lang="zh-CN" altLang="en-US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5" name="文本框 74"/>
          <p:cNvSpPr txBox="1"/>
          <p:nvPr/>
        </p:nvSpPr>
        <p:spPr>
          <a:xfrm>
            <a:off x="6120982" y="2270145"/>
            <a:ext cx="2267534" cy="738664"/>
          </a:xfrm>
          <a:prstGeom prst="rect">
            <a:avLst/>
          </a:prstGeom>
          <a:noFill/>
          <a:ln>
            <a:solidFill>
              <a:srgbClr val="D1AA73"/>
            </a:solidFill>
          </a:ln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2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有真假之分</a:t>
            </a:r>
            <a:endParaRPr lang="zh-CN" altLang="en-US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6" name="文本框 75"/>
          <p:cNvSpPr txBox="1"/>
          <p:nvPr/>
        </p:nvSpPr>
        <p:spPr>
          <a:xfrm>
            <a:off x="10085818" y="1386129"/>
            <a:ext cx="898327" cy="1384995"/>
          </a:xfrm>
          <a:prstGeom prst="rect">
            <a:avLst/>
          </a:prstGeom>
          <a:solidFill>
            <a:srgbClr val="D1AA73"/>
          </a:solidFill>
          <a:ln>
            <a:solidFill>
              <a:srgbClr val="D1AA73"/>
            </a:solidFill>
          </a:ln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2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社会实践</a:t>
            </a:r>
            <a:endParaRPr lang="zh-CN" altLang="en-US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右箭头 1"/>
          <p:cNvSpPr/>
          <p:nvPr/>
        </p:nvSpPr>
        <p:spPr>
          <a:xfrm>
            <a:off x="4060521" y="1580171"/>
            <a:ext cx="563418" cy="747033"/>
          </a:xfrm>
          <a:prstGeom prst="rightArrow">
            <a:avLst/>
          </a:prstGeom>
          <a:solidFill>
            <a:srgbClr val="D1AA73"/>
          </a:solidFill>
          <a:ln>
            <a:solidFill>
              <a:srgbClr val="D1AA7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7" name="右箭头 76"/>
          <p:cNvSpPr/>
          <p:nvPr/>
        </p:nvSpPr>
        <p:spPr>
          <a:xfrm rot="10800000">
            <a:off x="8425421" y="1561934"/>
            <a:ext cx="1443210" cy="1033383"/>
          </a:xfrm>
          <a:prstGeom prst="rightArrow">
            <a:avLst/>
          </a:prstGeom>
          <a:solidFill>
            <a:srgbClr val="D1AA73"/>
          </a:solidFill>
          <a:ln>
            <a:solidFill>
              <a:srgbClr val="D1AA7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8" name="文本框 77"/>
          <p:cNvSpPr txBox="1"/>
          <p:nvPr/>
        </p:nvSpPr>
        <p:spPr>
          <a:xfrm>
            <a:off x="2706023" y="3193702"/>
            <a:ext cx="3179095" cy="523220"/>
          </a:xfrm>
          <a:prstGeom prst="rect">
            <a:avLst/>
          </a:prstGeom>
          <a:solidFill>
            <a:srgbClr val="00B0F0"/>
          </a:solidFill>
          <a:ln>
            <a:solidFill>
              <a:srgbClr val="D1AA7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判断的表达（语句）</a:t>
            </a:r>
            <a:endParaRPr lang="zh-CN" altLang="en-US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79" name="直接连接符 78"/>
          <p:cNvCxnSpPr/>
          <p:nvPr/>
        </p:nvCxnSpPr>
        <p:spPr>
          <a:xfrm flipH="1" flipV="1">
            <a:off x="1988474" y="3474212"/>
            <a:ext cx="668926" cy="2757"/>
          </a:xfrm>
          <a:prstGeom prst="line">
            <a:avLst/>
          </a:prstGeom>
          <a:ln>
            <a:solidFill>
              <a:srgbClr val="D1AA73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文本框 79"/>
          <p:cNvSpPr txBox="1"/>
          <p:nvPr/>
        </p:nvSpPr>
        <p:spPr>
          <a:xfrm>
            <a:off x="4488558" y="5314225"/>
            <a:ext cx="1703435" cy="662554"/>
          </a:xfrm>
          <a:prstGeom prst="rect">
            <a:avLst/>
          </a:prstGeom>
          <a:solidFill>
            <a:srgbClr val="92D050"/>
          </a:solidFill>
          <a:ln>
            <a:solidFill>
              <a:srgbClr val="D1AA73"/>
            </a:solidFill>
          </a:ln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2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复合判断</a:t>
            </a:r>
            <a:endParaRPr lang="zh-CN" altLang="en-US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1" name="左大括号 80"/>
          <p:cNvSpPr/>
          <p:nvPr/>
        </p:nvSpPr>
        <p:spPr>
          <a:xfrm>
            <a:off x="6263790" y="3982016"/>
            <a:ext cx="180413" cy="979316"/>
          </a:xfrm>
          <a:prstGeom prst="leftBrace">
            <a:avLst/>
          </a:prstGeom>
          <a:ln>
            <a:solidFill>
              <a:srgbClr val="D1AA7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2" name="左大括号 81"/>
          <p:cNvSpPr/>
          <p:nvPr/>
        </p:nvSpPr>
        <p:spPr>
          <a:xfrm>
            <a:off x="6241003" y="5275918"/>
            <a:ext cx="203200" cy="1230619"/>
          </a:xfrm>
          <a:prstGeom prst="leftBrace">
            <a:avLst/>
          </a:prstGeom>
          <a:ln>
            <a:solidFill>
              <a:srgbClr val="D1AA7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3" name="文本框 82"/>
          <p:cNvSpPr txBox="1"/>
          <p:nvPr/>
        </p:nvSpPr>
        <p:spPr>
          <a:xfrm>
            <a:off x="6480517" y="3963242"/>
            <a:ext cx="2316674" cy="954107"/>
          </a:xfrm>
          <a:prstGeom prst="rect">
            <a:avLst/>
          </a:prstGeom>
          <a:solidFill>
            <a:srgbClr val="92D050"/>
          </a:solidFill>
          <a:ln>
            <a:solidFill>
              <a:srgbClr val="D1AA73"/>
            </a:solidFill>
          </a:ln>
        </p:spPr>
        <p:txBody>
          <a:bodyPr wrap="square" rtlCol="0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zh-CN" altLang="en-US" sz="2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性质判断</a:t>
            </a:r>
            <a:endParaRPr lang="en-US" altLang="zh-CN" sz="28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关系判断</a:t>
            </a:r>
            <a:endParaRPr lang="zh-CN" altLang="en-US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5" name="文本框 84"/>
          <p:cNvSpPr txBox="1"/>
          <p:nvPr/>
        </p:nvSpPr>
        <p:spPr>
          <a:xfrm>
            <a:off x="6480517" y="5169676"/>
            <a:ext cx="2316674" cy="1384995"/>
          </a:xfrm>
          <a:prstGeom prst="rect">
            <a:avLst/>
          </a:prstGeom>
          <a:solidFill>
            <a:srgbClr val="92D050"/>
          </a:solidFill>
          <a:ln>
            <a:solidFill>
              <a:srgbClr val="D1AA73"/>
            </a:solidFill>
          </a:ln>
        </p:spPr>
        <p:txBody>
          <a:bodyPr wrap="square" rtlCol="0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zh-CN" altLang="en-US" sz="2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联言判断</a:t>
            </a:r>
            <a:endParaRPr lang="en-US" altLang="zh-CN" sz="28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zh-CN" altLang="en-US" sz="2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选言判断</a:t>
            </a:r>
            <a:endParaRPr lang="en-US" altLang="zh-CN" sz="28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假言判断</a:t>
            </a:r>
            <a:endParaRPr lang="zh-CN" altLang="en-US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8964070" y="1386129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来源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8998278" y="2327204"/>
            <a:ext cx="8703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检验标准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3524728" y="267855"/>
            <a:ext cx="17235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新发展理念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765868" y="265455"/>
            <a:ext cx="5629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-636057" y="190713"/>
            <a:ext cx="8108342" cy="523220"/>
          </a:xfrm>
          <a:prstGeom prst="parallelogram">
            <a:avLst>
              <a:gd name="adj" fmla="val 184575"/>
            </a:avLst>
          </a:prstGeom>
          <a:solidFill>
            <a:srgbClr val="534C4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endParaRPr lang="zh-CN" altLang="en-US" sz="2000" dirty="0">
              <a:solidFill>
                <a:schemeClr val="bg1"/>
              </a:solidFill>
              <a:latin typeface="张海山锐线体简" panose="02000000000000000000" pitchFamily="2" charset="-122"/>
              <a:ea typeface="张海山锐线体简" panose="02000000000000000000" pitchFamily="2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3588413" y="181476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800" b="1" dirty="0" smtClean="0">
                <a:solidFill>
                  <a:schemeClr val="bg1"/>
                </a:solidFill>
                <a:latin typeface="思源宋体" panose="02020700000000000000" pitchFamily="18" charset="-122"/>
                <a:ea typeface="思源宋体" panose="02020700000000000000" pitchFamily="18" charset="-122"/>
              </a:rPr>
              <a:t>课堂练习</a:t>
            </a:r>
            <a:endParaRPr lang="zh-CN" altLang="en-US" sz="2800" b="1" dirty="0">
              <a:solidFill>
                <a:schemeClr val="bg1"/>
              </a:solidFill>
              <a:latin typeface="思源宋体" panose="02020700000000000000" pitchFamily="18" charset="-122"/>
              <a:ea typeface="思源宋体" panose="02020700000000000000" pitchFamily="18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485535" y="904325"/>
            <a:ext cx="11078391" cy="32131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600" b="1" dirty="0" smtClean="0">
                <a:latin typeface="+mn-ea"/>
              </a:rPr>
              <a:t>北京时间</a:t>
            </a:r>
            <a:r>
              <a:rPr lang="en-US" altLang="zh-CN" sz="2600" b="1" dirty="0" smtClean="0">
                <a:latin typeface="+mn-ea"/>
              </a:rPr>
              <a:t>2019</a:t>
            </a:r>
            <a:r>
              <a:rPr lang="zh-CN" altLang="en-US" sz="2600" b="1" dirty="0" smtClean="0">
                <a:latin typeface="+mn-ea"/>
              </a:rPr>
              <a:t>年</a:t>
            </a:r>
            <a:r>
              <a:rPr lang="en-US" altLang="zh-CN" sz="2600" b="1" dirty="0" smtClean="0">
                <a:latin typeface="+mn-ea"/>
              </a:rPr>
              <a:t>4</a:t>
            </a:r>
            <a:r>
              <a:rPr lang="zh-CN" altLang="en-US" sz="2600" b="1" dirty="0" smtClean="0">
                <a:latin typeface="+mn-ea"/>
              </a:rPr>
              <a:t>月</a:t>
            </a:r>
            <a:r>
              <a:rPr lang="en-US" altLang="zh-CN" sz="2600" b="1" dirty="0" smtClean="0">
                <a:latin typeface="+mn-ea"/>
              </a:rPr>
              <a:t>14</a:t>
            </a:r>
            <a:r>
              <a:rPr lang="zh-CN" altLang="en-US" sz="2600" b="1" dirty="0" smtClean="0">
                <a:latin typeface="+mn-ea"/>
              </a:rPr>
              <a:t>日，中超联赛第</a:t>
            </a:r>
            <a:r>
              <a:rPr lang="en-US" altLang="zh-CN" sz="2600" b="1" dirty="0" smtClean="0">
                <a:latin typeface="+mn-ea"/>
              </a:rPr>
              <a:t>5</a:t>
            </a:r>
            <a:r>
              <a:rPr lang="zh-CN" altLang="en-US" sz="2600" b="1" dirty="0" smtClean="0">
                <a:latin typeface="+mn-ea"/>
              </a:rPr>
              <a:t>轮，前英超著名裁判克拉滕伯格在</a:t>
            </a:r>
            <a:r>
              <a:rPr lang="en-US" altLang="zh-CN" sz="2600" b="1" dirty="0" smtClean="0">
                <a:latin typeface="+mn-ea"/>
              </a:rPr>
              <a:t>4</a:t>
            </a:r>
            <a:r>
              <a:rPr lang="zh-CN" altLang="en-US" sz="2600" b="1" dirty="0" smtClean="0">
                <a:latin typeface="+mn-ea"/>
              </a:rPr>
              <a:t>分钟内出现</a:t>
            </a:r>
            <a:r>
              <a:rPr lang="en-US" altLang="zh-CN" sz="2600" b="1" dirty="0" smtClean="0">
                <a:latin typeface="+mn-ea"/>
              </a:rPr>
              <a:t>2</a:t>
            </a:r>
            <a:r>
              <a:rPr lang="zh-CN" altLang="en-US" sz="2600" b="1" dirty="0" smtClean="0">
                <a:latin typeface="+mn-ea"/>
              </a:rPr>
              <a:t>次误判，幸好是</a:t>
            </a:r>
            <a:r>
              <a:rPr lang="en-US" altLang="zh-CN" sz="2600" b="1" dirty="0" smtClean="0">
                <a:latin typeface="+mn-ea"/>
              </a:rPr>
              <a:t>VAR</a:t>
            </a:r>
            <a:r>
              <a:rPr lang="zh-CN" altLang="en-US" sz="2600" b="1" dirty="0" smtClean="0">
                <a:latin typeface="+mn-ea"/>
              </a:rPr>
              <a:t>（视频助理裁判）为国安队找回了公平。裁判误判</a:t>
            </a:r>
            <a:r>
              <a:rPr lang="zh-CN" altLang="en-US" sz="2600" b="1" dirty="0" smtClean="0">
                <a:latin typeface="+mn-ea"/>
              </a:rPr>
              <a:t>（     </a:t>
            </a:r>
            <a:r>
              <a:rPr lang="zh-CN" altLang="en-US" sz="2600" b="1" dirty="0" smtClean="0">
                <a:latin typeface="+mn-ea"/>
              </a:rPr>
              <a:t>）    </a:t>
            </a:r>
            <a:endParaRPr lang="en-US" altLang="zh-CN" sz="2600" b="1" dirty="0" smtClean="0">
              <a:latin typeface="+mn-ea"/>
            </a:endParaRPr>
          </a:p>
          <a:p>
            <a:pPr>
              <a:lnSpc>
                <a:spcPct val="130000"/>
              </a:lnSpc>
            </a:pPr>
            <a:r>
              <a:rPr lang="zh-CN" altLang="zh-CN" sz="2600" b="1" dirty="0" smtClean="0">
                <a:latin typeface="+mn-ea"/>
              </a:rPr>
              <a:t>①</a:t>
            </a:r>
            <a:r>
              <a:rPr lang="zh-CN" altLang="en-US" sz="2600" b="1" dirty="0" smtClean="0">
                <a:latin typeface="+mn-ea"/>
              </a:rPr>
              <a:t>属于肯定判断      ②属于否定判断</a:t>
            </a:r>
            <a:endParaRPr lang="en-US" altLang="zh-CN" sz="2600" b="1" dirty="0" smtClean="0">
              <a:latin typeface="+mn-ea"/>
            </a:endParaRPr>
          </a:p>
          <a:p>
            <a:pPr>
              <a:lnSpc>
                <a:spcPct val="130000"/>
              </a:lnSpc>
            </a:pPr>
            <a:r>
              <a:rPr lang="zh-CN" altLang="en-US" sz="2600" b="1" dirty="0" smtClean="0">
                <a:latin typeface="+mn-ea"/>
              </a:rPr>
              <a:t>③属于假判断        ④没有对情况形成正确的认识</a:t>
            </a:r>
            <a:endParaRPr lang="en-US" altLang="zh-CN" sz="2600" b="1" dirty="0" smtClean="0">
              <a:latin typeface="+mn-ea"/>
            </a:endParaRPr>
          </a:p>
          <a:p>
            <a:pPr>
              <a:lnSpc>
                <a:spcPct val="130000"/>
              </a:lnSpc>
            </a:pPr>
            <a:r>
              <a:rPr lang="en-US" altLang="zh-CN" sz="2600" b="1" dirty="0">
                <a:latin typeface="+mn-ea"/>
              </a:rPr>
              <a:t>A. ② </a:t>
            </a:r>
            <a:r>
              <a:rPr lang="en-US" altLang="zh-CN" sz="2600" b="1" dirty="0" smtClean="0">
                <a:latin typeface="+mn-ea"/>
              </a:rPr>
              <a:t>③     B</a:t>
            </a:r>
            <a:r>
              <a:rPr lang="en-US" altLang="zh-CN" sz="2600" b="1" dirty="0">
                <a:latin typeface="+mn-ea"/>
              </a:rPr>
              <a:t>. ③ </a:t>
            </a:r>
            <a:r>
              <a:rPr lang="en-US" altLang="zh-CN" sz="2600" b="1" dirty="0" smtClean="0">
                <a:latin typeface="+mn-ea"/>
              </a:rPr>
              <a:t>④     C</a:t>
            </a:r>
            <a:r>
              <a:rPr lang="en-US" altLang="zh-CN" sz="2600" b="1" dirty="0">
                <a:latin typeface="+mn-ea"/>
              </a:rPr>
              <a:t>. ① ② </a:t>
            </a:r>
            <a:r>
              <a:rPr lang="en-US" altLang="zh-CN" sz="2600" b="1" dirty="0" smtClean="0">
                <a:latin typeface="+mn-ea"/>
              </a:rPr>
              <a:t>   D.② ④</a:t>
            </a:r>
            <a:endParaRPr lang="zh-CN" altLang="en-US" sz="2600" b="1" dirty="0">
              <a:latin typeface="+mn-ea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2338573" y="1819763"/>
            <a:ext cx="85459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54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</a:t>
            </a:r>
            <a:endParaRPr lang="zh-CN" altLang="en-US" sz="5400" dirty="0">
              <a:solidFill>
                <a:srgbClr val="FF0000"/>
              </a:solidFill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485534" y="4222316"/>
            <a:ext cx="11078391" cy="2332946"/>
          </a:xfrm>
          <a:prstGeom prst="rect">
            <a:avLst/>
          </a:prstGeom>
          <a:ln>
            <a:solidFill>
              <a:srgbClr val="D1AA73"/>
            </a:solidFill>
          </a:ln>
        </p:spPr>
        <p:txBody>
          <a:bodyPr wrap="square">
            <a:spAutoFit/>
          </a:bodyPr>
          <a:lstStyle/>
          <a:p>
            <a:pPr marL="457200" indent="-4572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en-US" sz="2800" b="1" dirty="0" smtClean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赛场上，由于裁判没有对情况作出正确的认识，经常出现误判的现象，因此选</a:t>
            </a:r>
            <a:r>
              <a:rPr lang="en-US" altLang="zh-CN" sz="28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③ </a:t>
            </a:r>
            <a:r>
              <a:rPr lang="en-US" altLang="zh-CN" sz="2800" b="1" dirty="0" smtClean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④</a:t>
            </a:r>
            <a:r>
              <a:rPr lang="zh-CN" altLang="en-US" sz="2800" b="1" dirty="0" smtClean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2800" b="1" dirty="0">
              <a:solidFill>
                <a:srgbClr val="00009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57200" indent="-4572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en-US" sz="2800" b="1" dirty="0" smtClean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裁判误判，既可以是肯定判断（没有犯规的情况被误判为犯规），也可以是否定判断（犯规的情况被误判为没有犯规），故排除</a:t>
            </a:r>
            <a:r>
              <a:rPr lang="en-US" altLang="zh-CN" sz="28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① </a:t>
            </a:r>
            <a:r>
              <a:rPr lang="en-US" altLang="zh-CN" sz="2800" b="1" dirty="0" smtClean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②</a:t>
            </a:r>
            <a:r>
              <a:rPr lang="zh-CN" altLang="en-US" sz="2800" b="1" dirty="0" smtClean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2800" b="1" dirty="0">
              <a:solidFill>
                <a:srgbClr val="00009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4545" y="2259740"/>
            <a:ext cx="2789381" cy="18577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1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3524728" y="267855"/>
            <a:ext cx="17235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新发展理念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765868" y="265455"/>
            <a:ext cx="5629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-636057" y="190713"/>
            <a:ext cx="8108342" cy="523220"/>
          </a:xfrm>
          <a:prstGeom prst="parallelogram">
            <a:avLst>
              <a:gd name="adj" fmla="val 184575"/>
            </a:avLst>
          </a:prstGeom>
          <a:solidFill>
            <a:srgbClr val="534C4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endParaRPr lang="zh-CN" altLang="en-US" sz="2000" dirty="0">
              <a:solidFill>
                <a:schemeClr val="bg1"/>
              </a:solidFill>
              <a:latin typeface="张海山锐线体简" panose="02000000000000000000" pitchFamily="2" charset="-122"/>
              <a:ea typeface="张海山锐线体简" panose="02000000000000000000" pitchFamily="2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3588413" y="181476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800" b="1" dirty="0" smtClean="0">
                <a:solidFill>
                  <a:schemeClr val="bg1"/>
                </a:solidFill>
                <a:latin typeface="思源宋体" panose="02020700000000000000" pitchFamily="18" charset="-122"/>
                <a:ea typeface="思源宋体" panose="02020700000000000000" pitchFamily="18" charset="-122"/>
              </a:rPr>
              <a:t>课堂练习</a:t>
            </a:r>
            <a:endParaRPr lang="zh-CN" altLang="en-US" sz="2800" b="1" dirty="0">
              <a:solidFill>
                <a:schemeClr val="bg1"/>
              </a:solidFill>
              <a:latin typeface="思源宋体" panose="02020700000000000000" pitchFamily="18" charset="-122"/>
              <a:ea typeface="思源宋体" panose="02020700000000000000" pitchFamily="18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485535" y="904325"/>
            <a:ext cx="11078391" cy="26930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600" b="1" dirty="0" smtClean="0">
                <a:latin typeface="+mn-ea"/>
              </a:rPr>
              <a:t>5G</a:t>
            </a:r>
            <a:r>
              <a:rPr lang="zh-CN" altLang="en-US" sz="2600" b="1" dirty="0" smtClean="0">
                <a:latin typeface="+mn-ea"/>
              </a:rPr>
              <a:t>到底好不好？关于这个问题，互联网专家们的看法并不一致。这说明</a:t>
            </a:r>
            <a:r>
              <a:rPr lang="zh-CN" altLang="en-US" sz="2600" b="1" dirty="0" smtClean="0">
                <a:latin typeface="+mn-ea"/>
              </a:rPr>
              <a:t>（     </a:t>
            </a:r>
            <a:r>
              <a:rPr lang="zh-CN" altLang="en-US" sz="2600" b="1" dirty="0" smtClean="0">
                <a:latin typeface="+mn-ea"/>
              </a:rPr>
              <a:t>）    </a:t>
            </a:r>
            <a:endParaRPr lang="en-US" altLang="zh-CN" sz="2600" b="1" dirty="0" smtClean="0">
              <a:latin typeface="+mn-ea"/>
            </a:endParaRPr>
          </a:p>
          <a:p>
            <a:pPr>
              <a:lnSpc>
                <a:spcPct val="130000"/>
              </a:lnSpc>
            </a:pPr>
            <a:r>
              <a:rPr lang="zh-CN" altLang="zh-CN" sz="2600" b="1" dirty="0" smtClean="0">
                <a:latin typeface="+mn-ea"/>
              </a:rPr>
              <a:t>①</a:t>
            </a:r>
            <a:r>
              <a:rPr lang="zh-CN" altLang="en-US" sz="2600" b="1" dirty="0" smtClean="0">
                <a:latin typeface="+mn-ea"/>
              </a:rPr>
              <a:t>判断受多种因素影响                 ②人们常对事物形成性质判断 </a:t>
            </a:r>
            <a:endParaRPr lang="en-US" altLang="zh-CN" sz="2600" b="1" dirty="0" smtClean="0">
              <a:latin typeface="+mn-ea"/>
            </a:endParaRPr>
          </a:p>
          <a:p>
            <a:pPr>
              <a:lnSpc>
                <a:spcPct val="130000"/>
              </a:lnSpc>
            </a:pPr>
            <a:r>
              <a:rPr lang="zh-CN" altLang="en-US" sz="2600" b="1" dirty="0" smtClean="0">
                <a:latin typeface="+mn-ea"/>
              </a:rPr>
              <a:t>③关系判断是简单判断的重要形式       ④真假判断形影不离</a:t>
            </a:r>
            <a:endParaRPr lang="en-US" altLang="zh-CN" sz="2600" b="1" dirty="0" smtClean="0">
              <a:latin typeface="+mn-ea"/>
            </a:endParaRPr>
          </a:p>
          <a:p>
            <a:pPr>
              <a:lnSpc>
                <a:spcPct val="130000"/>
              </a:lnSpc>
            </a:pPr>
            <a:r>
              <a:rPr lang="en-US" altLang="zh-CN" sz="2600" b="1" dirty="0" smtClean="0">
                <a:latin typeface="+mn-ea"/>
              </a:rPr>
              <a:t>A</a:t>
            </a:r>
            <a:r>
              <a:rPr lang="en-US" altLang="zh-CN" sz="2600" b="1" dirty="0">
                <a:latin typeface="+mn-ea"/>
              </a:rPr>
              <a:t>. ② </a:t>
            </a:r>
            <a:r>
              <a:rPr lang="en-US" altLang="zh-CN" sz="2600" b="1" dirty="0" smtClean="0">
                <a:latin typeface="+mn-ea"/>
              </a:rPr>
              <a:t>③     B</a:t>
            </a:r>
            <a:r>
              <a:rPr lang="en-US" altLang="zh-CN" sz="2600" b="1" dirty="0">
                <a:latin typeface="+mn-ea"/>
              </a:rPr>
              <a:t>. ③ </a:t>
            </a:r>
            <a:r>
              <a:rPr lang="en-US" altLang="zh-CN" sz="2600" b="1" dirty="0" smtClean="0">
                <a:latin typeface="+mn-ea"/>
              </a:rPr>
              <a:t>④     C</a:t>
            </a:r>
            <a:r>
              <a:rPr lang="en-US" altLang="zh-CN" sz="2600" b="1" dirty="0">
                <a:latin typeface="+mn-ea"/>
              </a:rPr>
              <a:t>. ① ② </a:t>
            </a:r>
            <a:r>
              <a:rPr lang="en-US" altLang="zh-CN" sz="2600" b="1" dirty="0" smtClean="0">
                <a:latin typeface="+mn-ea"/>
              </a:rPr>
              <a:t>   D.② ④</a:t>
            </a:r>
            <a:endParaRPr lang="zh-CN" altLang="en-US" sz="2600" b="1" dirty="0">
              <a:latin typeface="+mn-ea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1036246" y="1327517"/>
            <a:ext cx="85459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54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</a:t>
            </a:r>
            <a:endParaRPr lang="zh-CN" altLang="en-US" sz="5400" dirty="0">
              <a:solidFill>
                <a:srgbClr val="FF0000"/>
              </a:solidFill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485535" y="4139189"/>
            <a:ext cx="11078391" cy="2332946"/>
          </a:xfrm>
          <a:prstGeom prst="rect">
            <a:avLst/>
          </a:prstGeom>
          <a:ln>
            <a:solidFill>
              <a:srgbClr val="D1AA73"/>
            </a:solidFill>
          </a:ln>
        </p:spPr>
        <p:txBody>
          <a:bodyPr wrap="square">
            <a:spAutoFit/>
          </a:bodyPr>
          <a:lstStyle/>
          <a:p>
            <a:pPr marL="457200" indent="-4572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en-US" sz="2800" b="1" dirty="0" smtClean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实际生活中，“某事物好”或“</a:t>
            </a:r>
            <a:r>
              <a:rPr lang="zh-CN" altLang="en-US" sz="28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某事物</a:t>
            </a:r>
            <a:r>
              <a:rPr lang="zh-CN" altLang="en-US" sz="2800" b="1" dirty="0" smtClean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不好”，专家们由于受主客观多种因素的影响，从不同角度，看法不一，是见仁见智，不能简单的认为谁对谁错，所以排除</a:t>
            </a:r>
            <a:r>
              <a:rPr lang="en-US" altLang="zh-CN" sz="2800" b="1" dirty="0" smtClean="0">
                <a:solidFill>
                  <a:srgbClr val="000099"/>
                </a:solidFill>
                <a:latin typeface="+mn-ea"/>
              </a:rPr>
              <a:t>④</a:t>
            </a:r>
            <a:endParaRPr lang="en-US" altLang="zh-CN" sz="2800" b="1" dirty="0" smtClean="0">
              <a:solidFill>
                <a:srgbClr val="000099"/>
              </a:solidFill>
              <a:latin typeface="+mn-ea"/>
            </a:endParaRPr>
          </a:p>
          <a:p>
            <a:pPr marL="457200" indent="-4572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en-US" sz="2800" b="1" dirty="0">
                <a:solidFill>
                  <a:srgbClr val="000099"/>
                </a:solidFill>
                <a:latin typeface="+mn-ea"/>
                <a:ea typeface="微软雅黑" panose="020B0503020204020204" pitchFamily="34" charset="-122"/>
              </a:rPr>
              <a:t>某</a:t>
            </a:r>
            <a:r>
              <a:rPr lang="zh-CN" altLang="en-US" sz="2800" b="1" dirty="0" smtClean="0">
                <a:solidFill>
                  <a:srgbClr val="000099"/>
                </a:solidFill>
                <a:latin typeface="+mn-ea"/>
                <a:ea typeface="微软雅黑" panose="020B0503020204020204" pitchFamily="34" charset="-122"/>
              </a:rPr>
              <a:t>事物“好”或“不好”，是性质判断，不是关系判断。</a:t>
            </a:r>
            <a:endParaRPr lang="en-US" altLang="zh-CN" sz="2800" b="1" dirty="0">
              <a:solidFill>
                <a:srgbClr val="00009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1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3524728" y="267855"/>
            <a:ext cx="17235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新发展理念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765868" y="265455"/>
            <a:ext cx="5629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-636057" y="190713"/>
            <a:ext cx="8108342" cy="523220"/>
          </a:xfrm>
          <a:prstGeom prst="parallelogram">
            <a:avLst>
              <a:gd name="adj" fmla="val 184575"/>
            </a:avLst>
          </a:prstGeom>
          <a:solidFill>
            <a:srgbClr val="534C4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endParaRPr lang="zh-CN" altLang="en-US" sz="2000" dirty="0">
              <a:solidFill>
                <a:schemeClr val="bg1"/>
              </a:solidFill>
              <a:latin typeface="张海山锐线体简" panose="02000000000000000000" pitchFamily="2" charset="-122"/>
              <a:ea typeface="张海山锐线体简" panose="02000000000000000000" pitchFamily="2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3588413" y="181476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800" b="1" dirty="0" smtClean="0">
                <a:solidFill>
                  <a:schemeClr val="bg1"/>
                </a:solidFill>
                <a:latin typeface="思源宋体" panose="02020700000000000000" pitchFamily="18" charset="-122"/>
                <a:ea typeface="思源宋体" panose="02020700000000000000" pitchFamily="18" charset="-122"/>
              </a:rPr>
              <a:t>课堂练习</a:t>
            </a:r>
            <a:endParaRPr lang="zh-CN" altLang="en-US" sz="2800" b="1" dirty="0">
              <a:solidFill>
                <a:schemeClr val="bg1"/>
              </a:solidFill>
              <a:latin typeface="思源宋体" panose="02020700000000000000" pitchFamily="18" charset="-122"/>
              <a:ea typeface="思源宋体" panose="02020700000000000000" pitchFamily="18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485535" y="904325"/>
            <a:ext cx="11078391" cy="32131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600" b="1" dirty="0" smtClean="0">
                <a:latin typeface="+mn-ea"/>
              </a:rPr>
              <a:t>专家指出，新冠病毒是一个新发现的病毒类型，所有人群都是易感人群。所谓易感人群，指的是原来没有感染过，没有抵抗力，没有免疫力物质的产生，所以感染了这种新型病毒的时候，是比较容易感染的，叫易感人群。老年人、抵抗力差的人、有基础疾病的人，是更易感的人群，感染后也更容易发展为重症。</a:t>
            </a:r>
            <a:endParaRPr lang="en-US" altLang="zh-CN" sz="2600" b="1" dirty="0" smtClean="0">
              <a:latin typeface="+mn-ea"/>
            </a:endParaRPr>
          </a:p>
          <a:p>
            <a:pPr>
              <a:lnSpc>
                <a:spcPct val="130000"/>
              </a:lnSpc>
            </a:pPr>
            <a:r>
              <a:rPr lang="zh-CN" altLang="en-US" sz="2600" b="1" dirty="0" smtClean="0">
                <a:latin typeface="+mn-ea"/>
              </a:rPr>
              <a:t>如何认识“所有人群都是易感人群”这一判断？</a:t>
            </a:r>
            <a:endParaRPr lang="zh-CN" altLang="en-US" sz="2600" b="1" dirty="0">
              <a:latin typeface="+mn-ea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485534" y="4307904"/>
            <a:ext cx="11078391" cy="1772793"/>
          </a:xfrm>
          <a:prstGeom prst="rect">
            <a:avLst/>
          </a:prstGeom>
          <a:ln>
            <a:solidFill>
              <a:srgbClr val="D1AA73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“判断”</a:t>
            </a:r>
            <a:r>
              <a:rPr lang="zh-CN" altLang="en-US" sz="2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的基础知识，包括判断的</a:t>
            </a:r>
            <a:r>
              <a:rPr lang="zh-CN" altLang="en-US" sz="2800" b="1" dirty="0" smtClean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含义</a:t>
            </a:r>
            <a:r>
              <a:rPr lang="zh-CN" altLang="en-US" sz="2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zh-CN" altLang="en-US" sz="2800" b="1" dirty="0" smtClean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特征</a:t>
            </a:r>
            <a:r>
              <a:rPr lang="zh-CN" altLang="en-US" sz="2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zh-CN" altLang="en-US" sz="2800" b="1" dirty="0" smtClean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来源</a:t>
            </a:r>
            <a:r>
              <a:rPr lang="zh-CN" altLang="en-US" sz="2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zh-CN" altLang="en-US" sz="2800" b="1" dirty="0" smtClean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检验标准</a:t>
            </a:r>
            <a:r>
              <a:rPr lang="zh-CN" altLang="en-US" sz="2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zh-CN" altLang="en-US" sz="2800" b="1" dirty="0" smtClean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表达</a:t>
            </a:r>
            <a:r>
              <a:rPr lang="zh-CN" altLang="en-US" sz="2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和</a:t>
            </a:r>
            <a:r>
              <a:rPr lang="zh-CN" altLang="en-US" sz="2800" b="1" dirty="0" smtClean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类型</a:t>
            </a:r>
            <a:r>
              <a:rPr lang="zh-CN" altLang="en-US" sz="2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等多个要点。如何认识某个判断，要从这多个要点进行全面分析，注意不要遗漏要点。</a:t>
            </a:r>
            <a:endParaRPr lang="en-US" altLang="zh-CN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3524728" y="267855"/>
            <a:ext cx="17235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新发展理念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765868" y="265455"/>
            <a:ext cx="5629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-636057" y="190713"/>
            <a:ext cx="8108342" cy="523220"/>
          </a:xfrm>
          <a:prstGeom prst="parallelogram">
            <a:avLst>
              <a:gd name="adj" fmla="val 184575"/>
            </a:avLst>
          </a:prstGeom>
          <a:solidFill>
            <a:srgbClr val="534C4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endParaRPr lang="zh-CN" altLang="en-US" sz="2000" dirty="0">
              <a:solidFill>
                <a:schemeClr val="bg1"/>
              </a:solidFill>
              <a:latin typeface="张海山锐线体简" panose="02000000000000000000" pitchFamily="2" charset="-122"/>
              <a:ea typeface="张海山锐线体简" panose="02000000000000000000" pitchFamily="2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3588413" y="181476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800" b="1" dirty="0" smtClean="0">
                <a:solidFill>
                  <a:schemeClr val="bg1"/>
                </a:solidFill>
                <a:latin typeface="思源宋体" panose="02020700000000000000" pitchFamily="18" charset="-122"/>
                <a:ea typeface="思源宋体" panose="02020700000000000000" pitchFamily="18" charset="-122"/>
              </a:rPr>
              <a:t>课堂练习</a:t>
            </a:r>
            <a:endParaRPr lang="zh-CN" altLang="en-US" sz="2800" b="1" dirty="0">
              <a:solidFill>
                <a:schemeClr val="bg1"/>
              </a:solidFill>
              <a:latin typeface="思源宋体" panose="02020700000000000000" pitchFamily="18" charset="-122"/>
              <a:ea typeface="思源宋体" panose="02020700000000000000" pitchFamily="18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286327" y="876616"/>
            <a:ext cx="11730182" cy="26930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600" b="1" dirty="0" smtClean="0">
                <a:latin typeface="+mn-ea"/>
              </a:rPr>
              <a:t>专家指出，新冠病毒是一个新发现的病毒类型，所有人群都是易感人群。所谓易感人群，指的是原来没有感染过，没有抵抗力，没有免疫力物质的产生，所以感染了这种新型病毒的时候，是比较容易感染的，叫易感人群。老年人、抵抗力差的人、有基础疾病的人，是更易感的人群，感染后也更容易发展为重症。</a:t>
            </a:r>
            <a:endParaRPr lang="en-US" altLang="zh-CN" sz="2600" b="1" dirty="0" smtClean="0">
              <a:latin typeface="+mn-ea"/>
            </a:endParaRPr>
          </a:p>
          <a:p>
            <a:pPr marL="457200" indent="-457200">
              <a:lnSpc>
                <a:spcPct val="130000"/>
              </a:lnSpc>
              <a:buFont typeface="Wingdings" panose="05000000000000000000" pitchFamily="2" charset="2"/>
              <a:buChar char="u"/>
            </a:pPr>
            <a:r>
              <a:rPr lang="zh-CN" altLang="en-US" sz="2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如何认识“所有人群都是易感人群”这一判断？</a:t>
            </a:r>
            <a:endParaRPr lang="zh-CN" altLang="en-US" sz="2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485534" y="4307904"/>
            <a:ext cx="11078391" cy="1772793"/>
          </a:xfrm>
          <a:prstGeom prst="rect">
            <a:avLst/>
          </a:prstGeom>
          <a:ln>
            <a:solidFill>
              <a:srgbClr val="D1AA73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“判断”</a:t>
            </a:r>
            <a:r>
              <a:rPr lang="zh-CN" altLang="en-US" sz="2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的基础知识，包括判断的</a:t>
            </a:r>
            <a:r>
              <a:rPr lang="zh-CN" altLang="en-US" sz="2800" b="1" dirty="0" smtClean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含义</a:t>
            </a:r>
            <a:r>
              <a:rPr lang="zh-CN" altLang="en-US" sz="2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zh-CN" altLang="en-US" sz="2800" b="1" dirty="0" smtClean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特征</a:t>
            </a:r>
            <a:r>
              <a:rPr lang="zh-CN" altLang="en-US" sz="2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zh-CN" altLang="en-US" sz="2800" b="1" dirty="0" smtClean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来源</a:t>
            </a:r>
            <a:r>
              <a:rPr lang="zh-CN" altLang="en-US" sz="2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zh-CN" altLang="en-US" sz="2800" b="1" dirty="0" smtClean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检验标准</a:t>
            </a:r>
            <a:r>
              <a:rPr lang="zh-CN" altLang="en-US" sz="2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zh-CN" altLang="en-US" sz="2800" b="1" dirty="0" smtClean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表达</a:t>
            </a:r>
            <a:r>
              <a:rPr lang="zh-CN" altLang="en-US" sz="2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和</a:t>
            </a:r>
            <a:r>
              <a:rPr lang="zh-CN" altLang="en-US" sz="2800" b="1" dirty="0" smtClean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类型</a:t>
            </a:r>
            <a:r>
              <a:rPr lang="zh-CN" altLang="en-US" sz="2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等多个要点。如何认识某个判断，要从这多个要点进行全面分析，注意不要遗漏要点。</a:t>
            </a:r>
            <a:endParaRPr lang="en-US" altLang="zh-CN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8394153" y="3871469"/>
            <a:ext cx="1620957" cy="523220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zh-CN" altLang="en-US" sz="2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要点分析</a:t>
            </a:r>
            <a:endParaRPr lang="zh-CN" altLang="en-US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3524728" y="267855"/>
            <a:ext cx="17235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新发展理念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765868" y="265455"/>
            <a:ext cx="5629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-636057" y="190713"/>
            <a:ext cx="8108342" cy="523220"/>
          </a:xfrm>
          <a:prstGeom prst="parallelogram">
            <a:avLst>
              <a:gd name="adj" fmla="val 184575"/>
            </a:avLst>
          </a:prstGeom>
          <a:solidFill>
            <a:srgbClr val="534C4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endParaRPr lang="zh-CN" altLang="en-US" sz="2000" dirty="0">
              <a:solidFill>
                <a:schemeClr val="bg1"/>
              </a:solidFill>
              <a:latin typeface="张海山锐线体简" panose="02000000000000000000" pitchFamily="2" charset="-122"/>
              <a:ea typeface="张海山锐线体简" panose="02000000000000000000" pitchFamily="2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3588413" y="181476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800" b="1" dirty="0" smtClean="0">
                <a:solidFill>
                  <a:schemeClr val="bg1"/>
                </a:solidFill>
                <a:latin typeface="思源宋体" panose="02020700000000000000" pitchFamily="18" charset="-122"/>
                <a:ea typeface="思源宋体" panose="02020700000000000000" pitchFamily="18" charset="-122"/>
              </a:rPr>
              <a:t>课堂练习</a:t>
            </a:r>
            <a:endParaRPr lang="zh-CN" altLang="en-US" sz="2800" b="1" dirty="0">
              <a:solidFill>
                <a:schemeClr val="bg1"/>
              </a:solidFill>
              <a:latin typeface="思源宋体" panose="02020700000000000000" pitchFamily="18" charset="-122"/>
              <a:ea typeface="思源宋体" panose="02020700000000000000" pitchFamily="18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286327" y="876616"/>
            <a:ext cx="11730182" cy="26930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600" b="1" dirty="0" smtClean="0">
                <a:latin typeface="+mn-ea"/>
              </a:rPr>
              <a:t>专家指出，新冠病毒是一个新发现的病毒类型，所有人群都是易感人群。所谓易感人群，指的是原来没有感染过，没有抵抗力，没有免疫力物质的产生，所以感染了这种新型病毒的时候，是比较容易感染的，叫易感人群。老年人、抵抗力差的人、有基础疾病的人，是更易感的人群，感染后也更容易发展为重症。</a:t>
            </a:r>
            <a:endParaRPr lang="en-US" altLang="zh-CN" sz="2600" b="1" dirty="0" smtClean="0">
              <a:latin typeface="+mn-ea"/>
            </a:endParaRPr>
          </a:p>
          <a:p>
            <a:pPr marL="457200" indent="-457200">
              <a:lnSpc>
                <a:spcPct val="130000"/>
              </a:lnSpc>
              <a:buFont typeface="Wingdings" panose="05000000000000000000" pitchFamily="2" charset="2"/>
              <a:buChar char="u"/>
            </a:pPr>
            <a:r>
              <a:rPr lang="zh-CN" altLang="en-US" sz="2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如何认识“所有人群都是易感人群”这一判断？</a:t>
            </a:r>
            <a:endParaRPr lang="zh-CN" altLang="en-US" sz="2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387927" y="3569661"/>
            <a:ext cx="11462327" cy="3213187"/>
          </a:xfrm>
          <a:prstGeom prst="rect">
            <a:avLst/>
          </a:prstGeom>
          <a:ln>
            <a:solidFill>
              <a:srgbClr val="D1AA73"/>
            </a:solidFill>
          </a:ln>
        </p:spPr>
        <p:txBody>
          <a:bodyPr wrap="square">
            <a:spAutoFit/>
          </a:bodyPr>
          <a:lstStyle/>
          <a:p>
            <a:pPr marL="514350" indent="-514350">
              <a:lnSpc>
                <a:spcPct val="130000"/>
              </a:lnSpc>
              <a:buFont typeface="Wingdings" panose="05000000000000000000" pitchFamily="2" charset="2"/>
              <a:buChar char="l"/>
            </a:pPr>
            <a:r>
              <a:rPr lang="zh-CN" altLang="en-US" sz="2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判断就是对认识对象有所断定的思维形式；</a:t>
            </a:r>
            <a:endParaRPr lang="en-US" altLang="zh-CN" sz="26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514350" indent="-514350">
              <a:lnSpc>
                <a:spcPct val="130000"/>
              </a:lnSpc>
              <a:buFont typeface="Wingdings" panose="05000000000000000000" pitchFamily="2" charset="2"/>
              <a:buChar char="l"/>
            </a:pPr>
            <a:r>
              <a:rPr lang="zh-CN" altLang="en-US" sz="2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“所有人群都是易感人群”对认识对象进行了肯定判断。</a:t>
            </a:r>
            <a:endParaRPr lang="en-US" altLang="zh-CN" sz="26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514350" indent="-514350">
              <a:lnSpc>
                <a:spcPct val="130000"/>
              </a:lnSpc>
              <a:buFont typeface="Wingdings" panose="05000000000000000000" pitchFamily="2" charset="2"/>
              <a:buChar char="l"/>
            </a:pPr>
            <a:r>
              <a:rPr lang="zh-CN" altLang="en-US" sz="2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判断有真假之分。“所有人群都是易感人群”这一判断来源于社会实践，经受社会实践的检验。</a:t>
            </a:r>
            <a:endParaRPr lang="en-US" altLang="zh-CN" sz="26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514350" indent="-514350">
              <a:lnSpc>
                <a:spcPct val="130000"/>
              </a:lnSpc>
              <a:buFont typeface="Wingdings" panose="05000000000000000000" pitchFamily="2" charset="2"/>
              <a:buChar char="l"/>
            </a:pPr>
            <a:r>
              <a:rPr lang="zh-CN" altLang="en-US" sz="2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判断</a:t>
            </a:r>
            <a:r>
              <a:rPr lang="zh-CN" altLang="en-US" sz="2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是通过语句表达的。判断是语句的思想内容，语句是判断的语言形式。</a:t>
            </a:r>
            <a:endParaRPr lang="en-US" altLang="zh-CN" sz="26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514350" indent="-514350">
              <a:lnSpc>
                <a:spcPct val="130000"/>
              </a:lnSpc>
              <a:buFont typeface="Wingdings" panose="05000000000000000000" pitchFamily="2" charset="2"/>
              <a:buChar char="l"/>
            </a:pPr>
            <a:r>
              <a:rPr lang="zh-CN" altLang="en-US" sz="2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从</a:t>
            </a:r>
            <a:r>
              <a:rPr lang="zh-CN" altLang="en-US" sz="2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判断的类型看，“所有人群都是易感人群”属于简单的性质判断。</a:t>
            </a:r>
            <a:endParaRPr lang="en-US" altLang="zh-CN" sz="2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8615826" y="3308051"/>
            <a:ext cx="1620957" cy="523220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zh-CN" altLang="en-US" sz="2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参考答案</a:t>
            </a:r>
            <a:endParaRPr lang="zh-CN" altLang="en-US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451"/>
            <a:ext cx="12192000" cy="6900004"/>
          </a:xfrm>
          <a:prstGeom prst="rect">
            <a:avLst/>
          </a:prstGeom>
        </p:spPr>
      </p:pic>
      <p:sp>
        <p:nvSpPr>
          <p:cNvPr id="6" name="剪去单角的矩形 5"/>
          <p:cNvSpPr/>
          <p:nvPr/>
        </p:nvSpPr>
        <p:spPr>
          <a:xfrm flipV="1">
            <a:off x="0" y="-23451"/>
            <a:ext cx="12192000" cy="6879002"/>
          </a:xfrm>
          <a:prstGeom prst="snip1Rect">
            <a:avLst>
              <a:gd name="adj" fmla="val 19900"/>
            </a:avLst>
          </a:prstGeom>
          <a:solidFill>
            <a:srgbClr val="D1AA73">
              <a:alpha val="22000"/>
            </a:srgbClr>
          </a:solidFill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2336410" y="3106576"/>
            <a:ext cx="7519179" cy="144655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effectLst>
            <a:reflection blurRad="6350" stA="50000" endA="300" endPos="55000" dir="5400000" sy="-100000" algn="bl" rotWithShape="0"/>
          </a:effectLst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 smtClean="0">
                <a:solidFill>
                  <a:schemeClr val="bg1"/>
                </a:solidFill>
                <a:latin typeface="字魂24号-镇魂手书" panose="00000500000000000000" pitchFamily="2" charset="-122"/>
                <a:ea typeface="字魂24号-镇魂手书" panose="00000500000000000000" pitchFamily="2" charset="-122"/>
              </a:rPr>
              <a:t> </a:t>
            </a:r>
            <a:r>
              <a:rPr lang="zh-CN" altLang="en-US" sz="8800" dirty="0" smtClean="0">
                <a:solidFill>
                  <a:schemeClr val="bg1"/>
                </a:solidFill>
                <a:latin typeface="字魂24号-镇魂手书" panose="00000500000000000000" pitchFamily="2" charset="-122"/>
                <a:ea typeface="字魂24号-镇魂手书" panose="00000500000000000000" pitchFamily="2" charset="-122"/>
              </a:rPr>
              <a:t>判断的概述</a:t>
            </a:r>
            <a:endParaRPr lang="zh-CN" altLang="en-US" sz="8800" dirty="0">
              <a:solidFill>
                <a:schemeClr val="bg1"/>
              </a:solidFill>
              <a:latin typeface="字魂24号-镇魂手书" panose="00000500000000000000" pitchFamily="2" charset="-122"/>
              <a:ea typeface="字魂24号-镇魂手书" panose="00000500000000000000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63957" y="467017"/>
            <a:ext cx="574388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b="1" dirty="0" smtClean="0">
                <a:solidFill>
                  <a:srgbClr val="09090C"/>
                </a:solidFill>
                <a:latin typeface="字魂35号-经典雅黑" panose="00000500000000000000" charset="-122"/>
                <a:ea typeface="字魂35号-经典雅黑" panose="00000500000000000000" charset="-122"/>
              </a:rPr>
              <a:t>选择性必修三 </a:t>
            </a:r>
            <a:r>
              <a:rPr lang="en-US" altLang="zh-CN" sz="3200" b="1" dirty="0" smtClean="0">
                <a:solidFill>
                  <a:srgbClr val="09090C"/>
                </a:solidFill>
                <a:latin typeface="字魂35号-经典雅黑" panose="00000500000000000000" charset="-122"/>
                <a:ea typeface="字魂35号-经典雅黑" panose="00000500000000000000" charset="-122"/>
              </a:rPr>
              <a:t>《</a:t>
            </a:r>
            <a:r>
              <a:rPr lang="zh-CN" altLang="en-US" sz="3200" b="1" dirty="0" smtClean="0">
                <a:solidFill>
                  <a:srgbClr val="09090C"/>
                </a:solidFill>
                <a:latin typeface="字魂35号-经典雅黑" panose="00000500000000000000" charset="-122"/>
                <a:ea typeface="字魂35号-经典雅黑" panose="00000500000000000000" charset="-122"/>
              </a:rPr>
              <a:t>逻辑与思维</a:t>
            </a:r>
            <a:r>
              <a:rPr lang="en-US" altLang="zh-CN" sz="3200" b="1" dirty="0" smtClean="0">
                <a:solidFill>
                  <a:srgbClr val="09090C"/>
                </a:solidFill>
                <a:latin typeface="字魂35号-经典雅黑" panose="00000500000000000000" charset="-122"/>
                <a:ea typeface="字魂35号-经典雅黑" panose="00000500000000000000" charset="-122"/>
              </a:rPr>
              <a:t>》</a:t>
            </a:r>
            <a:endParaRPr lang="en-US" altLang="zh-CN" sz="3200" b="1" dirty="0" smtClean="0">
              <a:solidFill>
                <a:srgbClr val="09090C"/>
              </a:solidFill>
              <a:latin typeface="字魂35号-经典雅黑" panose="00000500000000000000" charset="-122"/>
              <a:ea typeface="字魂35号-经典雅黑" panose="00000500000000000000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3200" b="1" dirty="0" smtClean="0">
                <a:solidFill>
                  <a:srgbClr val="09090C"/>
                </a:solidFill>
                <a:latin typeface="字魂35号-经典雅黑" panose="00000500000000000000" charset="-122"/>
                <a:ea typeface="字魂35号-经典雅黑" panose="00000500000000000000" charset="-122"/>
              </a:rPr>
              <a:t>第五课</a:t>
            </a:r>
            <a:endParaRPr lang="zh-CN" altLang="en-US" sz="3200" b="1" dirty="0">
              <a:solidFill>
                <a:srgbClr val="09090C"/>
              </a:solidFill>
              <a:latin typeface="字魂35号-经典雅黑" panose="00000500000000000000" charset="-122"/>
              <a:ea typeface="字魂35号-经典雅黑" panose="00000500000000000000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-636057" y="190713"/>
            <a:ext cx="8108342" cy="523220"/>
          </a:xfrm>
          <a:prstGeom prst="parallelogram">
            <a:avLst>
              <a:gd name="adj" fmla="val 184575"/>
            </a:avLst>
          </a:prstGeom>
          <a:solidFill>
            <a:srgbClr val="534C4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endParaRPr lang="zh-CN" altLang="en-US" sz="2000" dirty="0">
              <a:solidFill>
                <a:schemeClr val="bg1"/>
              </a:solidFill>
              <a:latin typeface="张海山锐线体简" panose="02000000000000000000" pitchFamily="2" charset="-122"/>
              <a:ea typeface="张海山锐线体简" panose="02000000000000000000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333366" y="199602"/>
            <a:ext cx="30700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800" b="1" dirty="0" smtClean="0">
                <a:solidFill>
                  <a:schemeClr val="bg1"/>
                </a:solidFill>
                <a:latin typeface="思源宋体" panose="02020700000000000000" pitchFamily="18" charset="-122"/>
                <a:ea typeface="思源宋体" panose="02020700000000000000" pitchFamily="18" charset="-122"/>
              </a:rPr>
              <a:t>判断及其基本特征</a:t>
            </a:r>
            <a:endParaRPr lang="zh-CN" altLang="en-US" sz="2800" b="1" dirty="0">
              <a:solidFill>
                <a:schemeClr val="bg1"/>
              </a:solidFill>
              <a:latin typeface="思源宋体" panose="02020700000000000000" pitchFamily="18" charset="-122"/>
              <a:ea typeface="思源宋体" panose="02020700000000000000" pitchFamily="18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589219" y="181476"/>
            <a:ext cx="5661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800" b="1" dirty="0" smtClean="0">
                <a:solidFill>
                  <a:schemeClr val="bg1"/>
                </a:solidFill>
                <a:latin typeface="思源宋体" panose="02020700000000000000" pitchFamily="18" charset="-122"/>
                <a:ea typeface="思源宋体" panose="02020700000000000000" pitchFamily="18" charset="-122"/>
              </a:rPr>
              <a:t>01</a:t>
            </a:r>
            <a:endParaRPr lang="zh-CN" altLang="en-US" sz="2800" b="1" dirty="0">
              <a:solidFill>
                <a:schemeClr val="bg1"/>
              </a:solidFill>
              <a:latin typeface="思源宋体" panose="02020700000000000000" pitchFamily="18" charset="-122"/>
              <a:ea typeface="思源宋体" panose="02020700000000000000" pitchFamily="18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86327" y="871105"/>
            <a:ext cx="7777115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26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              </a:t>
            </a:r>
            <a:r>
              <a:rPr lang="en-US" altLang="zh-CN" sz="2800" b="1" dirty="0" smtClean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latin typeface="仿宋" panose="02010609060101010101" pitchFamily="49" charset="-122"/>
                <a:ea typeface="仿宋" panose="02010609060101010101" pitchFamily="49" charset="-122"/>
                <a:sym typeface="Wingdings" panose="05000000000000000000"/>
              </a:rPr>
              <a:t>《</a:t>
            </a:r>
            <a:r>
              <a:rPr lang="zh-CN" altLang="en-US" sz="2800" b="1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latin typeface="仿宋" panose="02010609060101010101" pitchFamily="49" charset="-122"/>
                <a:ea typeface="仿宋" panose="02010609060101010101" pitchFamily="49" charset="-122"/>
                <a:sym typeface="Wingdings" panose="05000000000000000000"/>
              </a:rPr>
              <a:t>笑林广记</a:t>
            </a:r>
            <a:r>
              <a:rPr lang="en-US" altLang="zh-CN" sz="2800" b="1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latin typeface="仿宋" panose="02010609060101010101" pitchFamily="49" charset="-122"/>
                <a:ea typeface="仿宋" panose="02010609060101010101" pitchFamily="49" charset="-122"/>
                <a:sym typeface="Wingdings" panose="05000000000000000000"/>
              </a:rPr>
              <a:t>﹒ </a:t>
            </a:r>
            <a:r>
              <a:rPr lang="zh-CN" altLang="en-US" sz="2800" b="1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latin typeface="仿宋" panose="02010609060101010101" pitchFamily="49" charset="-122"/>
                <a:ea typeface="仿宋" panose="02010609060101010101" pitchFamily="49" charset="-122"/>
                <a:sym typeface="Wingdings" panose="05000000000000000000"/>
              </a:rPr>
              <a:t>殊禀部</a:t>
            </a:r>
            <a:r>
              <a:rPr lang="en-US" altLang="zh-CN" sz="2800" b="1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latin typeface="仿宋" panose="02010609060101010101" pitchFamily="49" charset="-122"/>
                <a:ea typeface="仿宋" panose="02010609060101010101" pitchFamily="49" charset="-122"/>
                <a:sym typeface="Wingdings" panose="05000000000000000000"/>
              </a:rPr>
              <a:t>》</a:t>
            </a:r>
            <a:r>
              <a:rPr lang="zh-CN" altLang="en-US" sz="2800" b="1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latin typeface="仿宋" panose="02010609060101010101" pitchFamily="49" charset="-122"/>
                <a:ea typeface="仿宋" panose="02010609060101010101" pitchFamily="49" charset="-122"/>
                <a:sym typeface="Wingdings" panose="05000000000000000000"/>
              </a:rPr>
              <a:t>载：“铺司递紧急公文，官恐其迟</a:t>
            </a:r>
            <a:r>
              <a:rPr lang="en-US" altLang="zh-CN" sz="2800" b="1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latin typeface="仿宋" panose="02010609060101010101" pitchFamily="49" charset="-122"/>
                <a:ea typeface="仿宋" panose="02010609060101010101" pitchFamily="49" charset="-122"/>
                <a:sym typeface="Wingdings" panose="05000000000000000000"/>
              </a:rPr>
              <a:t>,</a:t>
            </a:r>
            <a:r>
              <a:rPr lang="zh-CN" altLang="en-US" sz="2800" b="1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latin typeface="仿宋" panose="02010609060101010101" pitchFamily="49" charset="-122"/>
                <a:ea typeface="仿宋" panose="02010609060101010101" pitchFamily="49" charset="-122"/>
                <a:sym typeface="Wingdings" panose="05000000000000000000"/>
              </a:rPr>
              <a:t>拨一马骑之</a:t>
            </a:r>
            <a:r>
              <a:rPr lang="en-US" altLang="zh-CN" sz="2800" b="1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latin typeface="仿宋" panose="02010609060101010101" pitchFamily="49" charset="-122"/>
                <a:ea typeface="仿宋" panose="02010609060101010101" pitchFamily="49" charset="-122"/>
                <a:sym typeface="Wingdings" panose="05000000000000000000"/>
              </a:rPr>
              <a:t>, </a:t>
            </a:r>
            <a:r>
              <a:rPr lang="zh-CN" altLang="en-US" sz="2800" b="1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latin typeface="仿宋" panose="02010609060101010101" pitchFamily="49" charset="-122"/>
                <a:ea typeface="仿宋" panose="02010609060101010101" pitchFamily="49" charset="-122"/>
                <a:sym typeface="Wingdings" panose="05000000000000000000"/>
              </a:rPr>
              <a:t>其人赶马而行。人问其“如此急事</a:t>
            </a:r>
            <a:r>
              <a:rPr lang="en-US" altLang="zh-CN" sz="2800" b="1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latin typeface="仿宋" panose="02010609060101010101" pitchFamily="49" charset="-122"/>
                <a:ea typeface="仿宋" panose="02010609060101010101" pitchFamily="49" charset="-122"/>
                <a:sym typeface="Wingdings" panose="05000000000000000000"/>
              </a:rPr>
              <a:t>,</a:t>
            </a:r>
            <a:r>
              <a:rPr lang="zh-CN" altLang="en-US" sz="2800" b="1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latin typeface="仿宋" panose="02010609060101010101" pitchFamily="49" charset="-122"/>
                <a:ea typeface="仿宋" panose="02010609060101010101" pitchFamily="49" charset="-122"/>
                <a:sym typeface="Wingdings" panose="05000000000000000000"/>
              </a:rPr>
              <a:t>何不乘马</a:t>
            </a:r>
            <a:r>
              <a:rPr lang="en-US" altLang="zh-CN" sz="2800" b="1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latin typeface="仿宋" panose="02010609060101010101" pitchFamily="49" charset="-122"/>
                <a:ea typeface="仿宋" panose="02010609060101010101" pitchFamily="49" charset="-122"/>
                <a:sym typeface="Wingdings" panose="05000000000000000000"/>
              </a:rPr>
              <a:t>?”</a:t>
            </a:r>
            <a:r>
              <a:rPr lang="zh-CN" altLang="en-US" sz="2800" b="1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latin typeface="仿宋" panose="02010609060101010101" pitchFamily="49" charset="-122"/>
                <a:ea typeface="仿宋" panose="02010609060101010101" pitchFamily="49" charset="-122"/>
                <a:sym typeface="Wingdings" panose="05000000000000000000"/>
              </a:rPr>
              <a:t>答日</a:t>
            </a:r>
            <a:r>
              <a:rPr lang="en-US" altLang="zh-CN" sz="2800" b="1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latin typeface="仿宋" panose="02010609060101010101" pitchFamily="49" charset="-122"/>
                <a:ea typeface="仿宋" panose="02010609060101010101" pitchFamily="49" charset="-122"/>
                <a:sym typeface="Wingdings" panose="05000000000000000000"/>
              </a:rPr>
              <a:t>:“</a:t>
            </a:r>
            <a:r>
              <a:rPr lang="zh-CN" altLang="en-US" sz="2800" b="1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latin typeface="仿宋" panose="02010609060101010101" pitchFamily="49" charset="-122"/>
                <a:ea typeface="仿宋" panose="02010609060101010101" pitchFamily="49" charset="-122"/>
                <a:sym typeface="Wingdings" panose="05000000000000000000"/>
              </a:rPr>
              <a:t>六只脚走</a:t>
            </a:r>
            <a:r>
              <a:rPr lang="en-US" altLang="zh-CN" sz="2800" b="1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latin typeface="仿宋" panose="02010609060101010101" pitchFamily="49" charset="-122"/>
                <a:ea typeface="仿宋" panose="02010609060101010101" pitchFamily="49" charset="-122"/>
                <a:sym typeface="Wingdings" panose="05000000000000000000"/>
              </a:rPr>
              <a:t>,</a:t>
            </a:r>
            <a:r>
              <a:rPr lang="zh-CN" altLang="en-US" sz="2800" b="1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latin typeface="仿宋" panose="02010609060101010101" pitchFamily="49" charset="-122"/>
                <a:ea typeface="仿宋" panose="02010609060101010101" pitchFamily="49" charset="-122"/>
                <a:sym typeface="Wingdings" panose="05000000000000000000"/>
              </a:rPr>
              <a:t>岂不</a:t>
            </a:r>
            <a:r>
              <a:rPr lang="zh-CN" altLang="en-US" sz="2800" b="1" dirty="0" smtClean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latin typeface="仿宋" panose="02010609060101010101" pitchFamily="49" charset="-122"/>
                <a:ea typeface="仿宋" panose="02010609060101010101" pitchFamily="49" charset="-122"/>
                <a:sym typeface="Wingdings" panose="05000000000000000000"/>
              </a:rPr>
              <a:t>快如四</a:t>
            </a:r>
            <a:r>
              <a:rPr lang="zh-CN" altLang="en-US" sz="2800" b="1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latin typeface="仿宋" panose="02010609060101010101" pitchFamily="49" charset="-122"/>
                <a:ea typeface="仿宋" panose="02010609060101010101" pitchFamily="49" charset="-122"/>
                <a:sym typeface="Wingdings" panose="05000000000000000000"/>
              </a:rPr>
              <a:t>只。</a:t>
            </a:r>
            <a:r>
              <a:rPr lang="zh-CN" altLang="en-US" sz="2800" b="1" dirty="0" smtClean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latin typeface="仿宋" panose="02010609060101010101" pitchFamily="49" charset="-122"/>
                <a:ea typeface="仿宋" panose="02010609060101010101" pitchFamily="49" charset="-122"/>
                <a:sym typeface="Wingdings" panose="05000000000000000000"/>
              </a:rPr>
              <a:t>”</a:t>
            </a:r>
            <a:endParaRPr lang="en-US" altLang="zh-CN" sz="2800" b="1" dirty="0" smtClean="0"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latin typeface="仿宋" panose="02010609060101010101" pitchFamily="49" charset="-122"/>
              <a:ea typeface="仿宋" panose="02010609060101010101" pitchFamily="49" charset="-122"/>
              <a:sym typeface="Wingdings" panose="05000000000000000000"/>
            </a:endParaRPr>
          </a:p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zh-CN" altLang="en-US" sz="2800" b="1" dirty="0" smtClean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/>
              </a:rPr>
              <a:t>这个送信人的认识错在什么地方？</a:t>
            </a:r>
            <a:endParaRPr lang="zh-CN" altLang="en-US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720436" y="5143072"/>
            <a:ext cx="397164" cy="2232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80525" y="836259"/>
            <a:ext cx="2508693" cy="662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2800" b="1" dirty="0" smtClean="0">
                <a:solidFill>
                  <a:srgbClr val="BF8B3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【</a:t>
            </a:r>
            <a:r>
              <a:rPr lang="zh-CN" altLang="en-US" sz="2800" b="1" dirty="0" smtClean="0">
                <a:solidFill>
                  <a:srgbClr val="BF8B3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探究与分享</a:t>
            </a:r>
            <a:r>
              <a:rPr lang="en-US" altLang="zh-CN" sz="2800" b="1" dirty="0" smtClean="0">
                <a:solidFill>
                  <a:srgbClr val="BF8B3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】</a:t>
            </a:r>
            <a:endParaRPr lang="en-US" altLang="zh-CN" sz="2800" b="1" dirty="0" smtClean="0">
              <a:solidFill>
                <a:srgbClr val="BF8B3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7" name="图片 7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3484" y="722823"/>
            <a:ext cx="3176780" cy="2353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9"/>
          <p:cNvSpPr/>
          <p:nvPr/>
        </p:nvSpPr>
        <p:spPr>
          <a:xfrm>
            <a:off x="360218" y="4260243"/>
            <a:ext cx="11342255" cy="1284006"/>
          </a:xfrm>
          <a:prstGeom prst="rect">
            <a:avLst/>
          </a:prstGeom>
          <a:noFill/>
          <a:ln>
            <a:solidFill>
              <a:srgbClr val="D1AA73"/>
            </a:solidFill>
            <a:miter lim="800000"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indent="0" algn="l" defTabSz="6858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4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342900" indent="114300" algn="l" defTabSz="6858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4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685800" indent="228600" algn="l" defTabSz="6858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4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028700" indent="342900" algn="l" defTabSz="6858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4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371600" indent="457200" algn="l" defTabSz="6858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4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eaLnBrk="1" hangingPunct="1">
              <a:lnSpc>
                <a:spcPct val="150000"/>
              </a:lnSpc>
            </a:pPr>
            <a:r>
              <a:rPr sz="2000" b="1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/>
              </a:rPr>
              <a:t> </a:t>
            </a:r>
            <a:r>
              <a:rPr sz="2800" b="1" dirty="0" smtClean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latin typeface="仿宋" panose="02010609060101010101" pitchFamily="49" charset="-122"/>
                <a:ea typeface="仿宋" panose="02010609060101010101" pitchFamily="49" charset="-122"/>
                <a:sym typeface="Wingdings" panose="05000000000000000000"/>
              </a:rPr>
              <a:t>这个送信人的判断是</a:t>
            </a:r>
            <a:r>
              <a:rPr sz="2800" b="1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latin typeface="仿宋" panose="02010609060101010101" pitchFamily="49" charset="-122"/>
                <a:ea typeface="仿宋" panose="02010609060101010101" pitchFamily="49" charset="-122"/>
                <a:sym typeface="Wingdings" panose="05000000000000000000"/>
              </a:rPr>
              <a:t>：“六只脚比四只脚跑得快</a:t>
            </a:r>
            <a:r>
              <a:rPr sz="2800" b="1" dirty="0" smtClean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latin typeface="仿宋" panose="02010609060101010101" pitchFamily="49" charset="-122"/>
                <a:ea typeface="仿宋" panose="02010609060101010101" pitchFamily="49" charset="-122"/>
                <a:sym typeface="Wingdings" panose="05000000000000000000"/>
              </a:rPr>
              <a:t>”。</a:t>
            </a:r>
            <a:endParaRPr lang="en-US" sz="2800" b="1" dirty="0" smtClean="0"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latin typeface="仿宋" panose="02010609060101010101" pitchFamily="49" charset="-122"/>
              <a:ea typeface="仿宋" panose="02010609060101010101" pitchFamily="49" charset="-122"/>
              <a:sym typeface="Wingdings" panose="05000000000000000000"/>
            </a:endParaRPr>
          </a:p>
          <a:p>
            <a:pPr eaLnBrk="1" hangingPunct="1">
              <a:lnSpc>
                <a:spcPct val="150000"/>
              </a:lnSpc>
            </a:pPr>
            <a:r>
              <a:rPr sz="2800" b="1" dirty="0" smtClean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latin typeface="仿宋" panose="02010609060101010101" pitchFamily="49" charset="-122"/>
                <a:ea typeface="仿宋" panose="02010609060101010101" pitchFamily="49" charset="-122"/>
                <a:sym typeface="Wingdings" panose="05000000000000000000"/>
              </a:rPr>
              <a:t>这个对跑得快慢的</a:t>
            </a:r>
            <a:r>
              <a:rPr sz="2800" b="1" dirty="0" smtClean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仿宋" panose="02010609060101010101" pitchFamily="49" charset="-122"/>
                <a:ea typeface="仿宋" panose="02010609060101010101" pitchFamily="49" charset="-122"/>
                <a:sym typeface="Wingdings" panose="05000000000000000000"/>
              </a:rPr>
              <a:t>判断是错误的</a:t>
            </a:r>
            <a:r>
              <a:rPr sz="2800" b="1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latin typeface="仿宋" panose="02010609060101010101" pitchFamily="49" charset="-122"/>
                <a:ea typeface="仿宋" panose="02010609060101010101" pitchFamily="49" charset="-122"/>
                <a:sym typeface="Wingdings" panose="05000000000000000000"/>
              </a:rPr>
              <a:t>，因为跑得快慢不是由脚的多少决定的。</a:t>
            </a:r>
            <a:endParaRPr sz="2800" b="1" dirty="0"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sp>
        <p:nvSpPr>
          <p:cNvPr id="19" name="TextBox 9"/>
          <p:cNvSpPr/>
          <p:nvPr/>
        </p:nvSpPr>
        <p:spPr>
          <a:xfrm>
            <a:off x="360045" y="5742635"/>
            <a:ext cx="10963301" cy="82994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indent="0" algn="l" defTabSz="6858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4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342900" indent="114300" algn="l" defTabSz="6858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4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685800" indent="228600" algn="l" defTabSz="6858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4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028700" indent="342900" algn="l" defTabSz="6858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4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371600" indent="457200" algn="l" defTabSz="6858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4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marL="342900" indent="-342900" eaLnBrk="1" hangingPunct="1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sz="2000" b="1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/>
              </a:rPr>
              <a:t>  </a:t>
            </a:r>
            <a:r>
              <a:rPr lang="zh-CN" altLang="en-US" sz="3200" b="1" dirty="0" smtClean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/>
              </a:rPr>
              <a:t>同学们在生活中有过类似的经历吗？</a:t>
            </a:r>
            <a:endParaRPr sz="3200" b="1" dirty="0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-636057" y="190713"/>
            <a:ext cx="8108342" cy="523220"/>
          </a:xfrm>
          <a:prstGeom prst="parallelogram">
            <a:avLst>
              <a:gd name="adj" fmla="val 184575"/>
            </a:avLst>
          </a:prstGeom>
          <a:solidFill>
            <a:srgbClr val="534C4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endParaRPr lang="zh-CN" altLang="en-US" sz="2000" dirty="0">
              <a:solidFill>
                <a:schemeClr val="bg1"/>
              </a:solidFill>
              <a:latin typeface="张海山锐线体简" panose="02000000000000000000" pitchFamily="2" charset="-122"/>
              <a:ea typeface="张海山锐线体简" panose="02000000000000000000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333366" y="199602"/>
            <a:ext cx="30700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800" b="1" dirty="0" smtClean="0">
                <a:solidFill>
                  <a:schemeClr val="bg1"/>
                </a:solidFill>
                <a:latin typeface="思源宋体" panose="02020700000000000000" pitchFamily="18" charset="-122"/>
                <a:ea typeface="思源宋体" panose="02020700000000000000" pitchFamily="18" charset="-122"/>
              </a:rPr>
              <a:t>判断及其基本特征</a:t>
            </a:r>
            <a:endParaRPr lang="zh-CN" altLang="en-US" sz="2800" b="1" dirty="0">
              <a:solidFill>
                <a:schemeClr val="bg1"/>
              </a:solidFill>
              <a:latin typeface="思源宋体" panose="02020700000000000000" pitchFamily="18" charset="-122"/>
              <a:ea typeface="思源宋体" panose="02020700000000000000" pitchFamily="18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589219" y="181476"/>
            <a:ext cx="5661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800" b="1" dirty="0" smtClean="0">
                <a:solidFill>
                  <a:schemeClr val="bg1"/>
                </a:solidFill>
                <a:latin typeface="思源宋体" panose="02020700000000000000" pitchFamily="18" charset="-122"/>
                <a:ea typeface="思源宋体" panose="02020700000000000000" pitchFamily="18" charset="-122"/>
              </a:rPr>
              <a:t>01</a:t>
            </a:r>
            <a:endParaRPr lang="zh-CN" altLang="en-US" sz="2800" b="1" dirty="0">
              <a:solidFill>
                <a:schemeClr val="bg1"/>
              </a:solidFill>
              <a:latin typeface="思源宋体" panose="02020700000000000000" pitchFamily="18" charset="-122"/>
              <a:ea typeface="思源宋体" panose="02020700000000000000" pitchFamily="18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995055" y="2669376"/>
            <a:ext cx="945803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just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zh-CN" altLang="en-US" sz="3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判断的含义是什么？</a:t>
            </a:r>
            <a:endParaRPr lang="en-US" altLang="zh-CN" sz="36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571500" indent="-571500" algn="just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zh-CN" altLang="en-US" sz="3600" b="1" dirty="0" smtClean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/>
              </a:rPr>
              <a:t>判断有什么基本特征？其特征有什么关系？</a:t>
            </a:r>
            <a:endParaRPr lang="en-US" altLang="zh-CN" sz="3600" b="1" dirty="0" smtClean="0"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latin typeface="微软雅黑" panose="020B0503020204020204" pitchFamily="34" charset="-122"/>
              <a:ea typeface="微软雅黑" panose="020B0503020204020204" pitchFamily="34" charset="-122"/>
              <a:sym typeface="Wingdings" panose="05000000000000000000"/>
            </a:endParaRPr>
          </a:p>
          <a:p>
            <a:pPr marL="571500" indent="-571500" algn="just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zh-CN" altLang="en-US" sz="3600" b="1" dirty="0" smtClean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/>
              </a:rPr>
              <a:t>判断来源于什么？如何检验其正确与否？</a:t>
            </a:r>
            <a:endParaRPr lang="en-US" altLang="zh-CN" sz="4000" b="1" dirty="0" smtClean="0"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latin typeface="微软雅黑" panose="020B0503020204020204" pitchFamily="34" charset="-122"/>
              <a:ea typeface="微软雅黑" panose="020B0503020204020204" pitchFamily="34" charset="-122"/>
              <a:sym typeface="Wingdings" panose="0500000000000000000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720436" y="5143072"/>
            <a:ext cx="397164" cy="2232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80525" y="836259"/>
            <a:ext cx="2902820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3200" b="1" dirty="0" smtClean="0">
                <a:solidFill>
                  <a:srgbClr val="BF8B3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【</a:t>
            </a:r>
            <a:r>
              <a:rPr lang="zh-CN" altLang="en-US" sz="3200" b="1" dirty="0" smtClean="0">
                <a:solidFill>
                  <a:srgbClr val="BF8B3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阅读与思考</a:t>
            </a:r>
            <a:r>
              <a:rPr lang="en-US" altLang="zh-CN" sz="3200" b="1" dirty="0" smtClean="0">
                <a:solidFill>
                  <a:srgbClr val="BF8B3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】</a:t>
            </a:r>
            <a:endParaRPr lang="en-US" altLang="zh-CN" sz="3200" b="1" dirty="0" smtClean="0">
              <a:solidFill>
                <a:srgbClr val="BF8B3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995055" y="1724942"/>
            <a:ext cx="73693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阅读教材</a:t>
            </a:r>
            <a:r>
              <a:rPr lang="en-US" altLang="zh-CN" sz="36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P30—31</a:t>
            </a:r>
            <a:r>
              <a:rPr lang="zh-CN" altLang="en-US" sz="36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，思考下列问题：</a:t>
            </a:r>
            <a:endParaRPr lang="zh-CN" altLang="en-US" sz="3600" b="1" dirty="0"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29" y="4590473"/>
            <a:ext cx="1772888" cy="2156956"/>
          </a:xfrm>
          <a:prstGeom prst="rect">
            <a:avLst/>
          </a:prstGeom>
          <a:effectLst>
            <a:softEdge rad="2667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-636057" y="190713"/>
            <a:ext cx="8108342" cy="523220"/>
          </a:xfrm>
          <a:prstGeom prst="parallelogram">
            <a:avLst>
              <a:gd name="adj" fmla="val 184575"/>
            </a:avLst>
          </a:prstGeom>
          <a:solidFill>
            <a:srgbClr val="534C4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endParaRPr lang="zh-CN" altLang="en-US" sz="2000" dirty="0">
              <a:solidFill>
                <a:schemeClr val="bg1"/>
              </a:solidFill>
              <a:latin typeface="张海山锐线体简" panose="02000000000000000000" pitchFamily="2" charset="-122"/>
              <a:ea typeface="张海山锐线体简" panose="02000000000000000000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333366" y="199602"/>
            <a:ext cx="30700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800" b="1" dirty="0" smtClean="0">
                <a:solidFill>
                  <a:schemeClr val="bg1"/>
                </a:solidFill>
                <a:latin typeface="思源宋体" panose="02020700000000000000" pitchFamily="18" charset="-122"/>
                <a:ea typeface="思源宋体" panose="02020700000000000000" pitchFamily="18" charset="-122"/>
              </a:rPr>
              <a:t>判断及其基本特征</a:t>
            </a:r>
            <a:endParaRPr lang="zh-CN" altLang="en-US" sz="2800" b="1" dirty="0">
              <a:solidFill>
                <a:schemeClr val="bg1"/>
              </a:solidFill>
              <a:latin typeface="思源宋体" panose="02020700000000000000" pitchFamily="18" charset="-122"/>
              <a:ea typeface="思源宋体" panose="02020700000000000000" pitchFamily="18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589219" y="181476"/>
            <a:ext cx="5661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800" b="1" dirty="0" smtClean="0">
                <a:solidFill>
                  <a:schemeClr val="bg1"/>
                </a:solidFill>
                <a:latin typeface="思源宋体" panose="02020700000000000000" pitchFamily="18" charset="-122"/>
                <a:ea typeface="思源宋体" panose="02020700000000000000" pitchFamily="18" charset="-122"/>
              </a:rPr>
              <a:t>01</a:t>
            </a:r>
            <a:endParaRPr lang="zh-CN" altLang="en-US" sz="2800" b="1" dirty="0">
              <a:solidFill>
                <a:schemeClr val="bg1"/>
              </a:solidFill>
              <a:latin typeface="思源宋体" panose="02020700000000000000" pitchFamily="18" charset="-122"/>
              <a:ea typeface="思源宋体" panose="02020700000000000000" pitchFamily="18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720436" y="5143072"/>
            <a:ext cx="397164" cy="2232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TextBox 9"/>
          <p:cNvSpPr/>
          <p:nvPr/>
        </p:nvSpPr>
        <p:spPr>
          <a:xfrm>
            <a:off x="175489" y="908668"/>
            <a:ext cx="11702475" cy="2677656"/>
          </a:xfrm>
          <a:prstGeom prst="rect">
            <a:avLst/>
          </a:prstGeom>
          <a:noFill/>
          <a:ln>
            <a:solidFill>
              <a:srgbClr val="D1AA73"/>
            </a:solidFill>
            <a:miter lim="800000"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indent="0" algn="l" defTabSz="6858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4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342900" indent="114300" algn="l" defTabSz="6858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4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685800" indent="228600" algn="l" defTabSz="6858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4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028700" indent="342900" algn="l" defTabSz="6858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4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371600" indent="457200" algn="l" defTabSz="6858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4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marL="457200" indent="-457200" eaLnBrk="1" hangingPunct="1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2800" b="1" dirty="0">
                <a:latin typeface="仿宋" panose="02010609060101010101" pitchFamily="49" charset="-122"/>
                <a:ea typeface="仿宋" panose="02010609060101010101" pitchFamily="49" charset="-122"/>
                <a:sym typeface="微软雅黑" panose="020B0503020204020204" pitchFamily="34" charset="-122"/>
              </a:rPr>
              <a:t>我们认识事物，必然会对事物作出判定，或者肯定它们是什么、相互之间有什么关系，或者否定它们是什么、相互之间有什么关系</a:t>
            </a:r>
            <a:r>
              <a:rPr lang="zh-CN" altLang="en-US" sz="2800" b="1" dirty="0" smtClean="0">
                <a:latin typeface="仿宋" panose="02010609060101010101" pitchFamily="49" charset="-122"/>
                <a:ea typeface="仿宋" panose="02010609060101010101" pitchFamily="49" charset="-122"/>
                <a:sym typeface="微软雅黑" panose="020B0503020204020204" pitchFamily="34" charset="-122"/>
              </a:rPr>
              <a:t>。</a:t>
            </a:r>
            <a:endParaRPr lang="en-US" altLang="zh-CN" sz="2800" b="1" dirty="0" smtClean="0">
              <a:latin typeface="仿宋" panose="02010609060101010101" pitchFamily="49" charset="-122"/>
              <a:ea typeface="仿宋" panose="02010609060101010101" pitchFamily="49" charset="-122"/>
              <a:sym typeface="微软雅黑" panose="020B0503020204020204" pitchFamily="34" charset="-122"/>
            </a:endParaRPr>
          </a:p>
          <a:p>
            <a:pPr marL="457200" indent="-457200" eaLnBrk="1" hangingPunct="1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2800" b="1" dirty="0" smtClean="0">
                <a:latin typeface="仿宋" panose="02010609060101010101" pitchFamily="49" charset="-122"/>
                <a:ea typeface="仿宋" panose="02010609060101010101" pitchFamily="49" charset="-122"/>
                <a:sym typeface="微软雅黑" panose="020B0503020204020204" pitchFamily="34" charset="-122"/>
              </a:rPr>
              <a:t>在作出</a:t>
            </a:r>
            <a:r>
              <a:rPr lang="zh-CN" altLang="en-US" sz="2800" b="1" u="sng" dirty="0" smtClean="0">
                <a:latin typeface="仿宋" panose="02010609060101010101" pitchFamily="49" charset="-122"/>
                <a:ea typeface="仿宋" panose="02010609060101010101" pitchFamily="49" charset="-122"/>
                <a:sym typeface="微软雅黑" panose="020B0503020204020204" pitchFamily="34" charset="-122"/>
              </a:rPr>
              <a:t>      </a:t>
            </a:r>
            <a:r>
              <a:rPr lang="zh-CN" altLang="en-US" sz="2800" b="1" dirty="0" smtClean="0">
                <a:latin typeface="仿宋" panose="02010609060101010101" pitchFamily="49" charset="-122"/>
                <a:ea typeface="仿宋" panose="02010609060101010101" pitchFamily="49" charset="-122"/>
                <a:sym typeface="微软雅黑" panose="020B0503020204020204" pitchFamily="34" charset="-122"/>
              </a:rPr>
              <a:t>或</a:t>
            </a:r>
            <a:r>
              <a:rPr lang="zh-CN" altLang="en-US" sz="2800" b="1" u="sng" dirty="0" smtClean="0">
                <a:latin typeface="仿宋" panose="02010609060101010101" pitchFamily="49" charset="-122"/>
                <a:ea typeface="仿宋" panose="02010609060101010101" pitchFamily="49" charset="-122"/>
                <a:sym typeface="微软雅黑" panose="020B0503020204020204" pitchFamily="34" charset="-122"/>
              </a:rPr>
              <a:t>      </a:t>
            </a:r>
            <a:r>
              <a:rPr lang="zh-CN" altLang="en-US" sz="2800" b="1" dirty="0" smtClean="0">
                <a:latin typeface="仿宋" panose="02010609060101010101" pitchFamily="49" charset="-122"/>
                <a:ea typeface="仿宋" panose="02010609060101010101" pitchFamily="49" charset="-122"/>
                <a:sym typeface="微软雅黑" panose="020B0503020204020204" pitchFamily="34" charset="-122"/>
              </a:rPr>
              <a:t>的</a:t>
            </a:r>
            <a:r>
              <a:rPr lang="zh-CN" altLang="en-US" sz="2800" b="1" dirty="0">
                <a:latin typeface="仿宋" panose="02010609060101010101" pitchFamily="49" charset="-122"/>
                <a:ea typeface="仿宋" panose="02010609060101010101" pitchFamily="49" charset="-122"/>
                <a:sym typeface="微软雅黑" panose="020B0503020204020204" pitchFamily="34" charset="-122"/>
              </a:rPr>
              <a:t>认识活动中，就使用了判断</a:t>
            </a:r>
            <a:r>
              <a:rPr lang="zh-CN" altLang="en-US" sz="2800" b="1" dirty="0" smtClean="0">
                <a:latin typeface="仿宋" panose="02010609060101010101" pitchFamily="49" charset="-122"/>
                <a:ea typeface="仿宋" panose="02010609060101010101" pitchFamily="49" charset="-122"/>
                <a:sym typeface="微软雅黑" panose="020B0503020204020204" pitchFamily="34" charset="-122"/>
              </a:rPr>
              <a:t>。</a:t>
            </a:r>
            <a:r>
              <a:rPr lang="zh-CN" altLang="en-US" sz="2800" b="1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判断就是对认识对象有所</a:t>
            </a:r>
            <a:r>
              <a:rPr lang="zh-CN" altLang="en-US" sz="2800" b="1" u="sng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        </a:t>
            </a:r>
            <a:r>
              <a:rPr lang="zh-CN" altLang="en-US" sz="2800" b="1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的思维形式。</a:t>
            </a:r>
            <a:endParaRPr lang="zh-CN" altLang="en-US" sz="2800" b="1" dirty="0">
              <a:solidFill>
                <a:srgbClr val="2D6C03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815913" y="2311891"/>
            <a:ext cx="9028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肯定</a:t>
            </a:r>
            <a:endParaRPr lang="zh-CN" altLang="en-US" sz="2800" dirty="0">
              <a:solidFill>
                <a:srgbClr val="FF0000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3418114" y="2311891"/>
            <a:ext cx="9028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否定</a:t>
            </a:r>
            <a:endParaRPr lang="zh-CN" altLang="en-US" sz="2800" dirty="0">
              <a:solidFill>
                <a:srgbClr val="FF0000"/>
              </a:solidFill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2430555" y="2949107"/>
            <a:ext cx="9028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断定</a:t>
            </a:r>
            <a:endParaRPr lang="zh-CN" altLang="en-US" sz="2800" dirty="0">
              <a:solidFill>
                <a:srgbClr val="FF0000"/>
              </a:solidFill>
            </a:endParaRPr>
          </a:p>
        </p:txBody>
      </p:sp>
      <p:sp>
        <p:nvSpPr>
          <p:cNvPr id="14" name="矩形 8"/>
          <p:cNvSpPr/>
          <p:nvPr/>
        </p:nvSpPr>
        <p:spPr>
          <a:xfrm>
            <a:off x="627898" y="3980504"/>
            <a:ext cx="7386054" cy="254839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indent="0" algn="l" defTabSz="6858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4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342900" indent="114300" algn="l" defTabSz="6858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4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685800" indent="228600" algn="l" defTabSz="6858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4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028700" indent="342900" algn="l" defTabSz="6858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4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371600" indent="457200" algn="l" defTabSz="6858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4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algn="just" eaLnBrk="1" hangingPunct="1">
              <a:lnSpc>
                <a:spcPct val="120000"/>
              </a:lnSpc>
            </a:pPr>
            <a:r>
              <a:rPr sz="2800" b="1" dirty="0" smtClean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仿宋" panose="02010609060101010101" pitchFamily="49" charset="-122"/>
                <a:ea typeface="仿宋" panose="02010609060101010101" pitchFamily="49" charset="-122"/>
                <a:sym typeface="+mn-ea"/>
              </a:rPr>
              <a:t>看到某个小镇山清水秀，</a:t>
            </a:r>
            <a:endParaRPr lang="en-US" sz="2800" b="1" dirty="0" smtClean="0"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solidFill>
                <a:srgbClr val="000000"/>
              </a:solidFill>
              <a:latin typeface="仿宋" panose="02010609060101010101" pitchFamily="49" charset="-122"/>
              <a:ea typeface="仿宋" panose="02010609060101010101" pitchFamily="49" charset="-122"/>
              <a:sym typeface="+mn-ea"/>
            </a:endParaRPr>
          </a:p>
          <a:p>
            <a:pPr marL="457200" indent="-457200" algn="just" eaLnBrk="1" hangingPunct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sz="2800" b="1" dirty="0" smtClean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仿宋" panose="02010609060101010101" pitchFamily="49" charset="-122"/>
                <a:ea typeface="仿宋" panose="02010609060101010101" pitchFamily="49" charset="-122"/>
                <a:sym typeface="+mn-ea"/>
              </a:rPr>
              <a:t>小李问道</a:t>
            </a:r>
            <a:r>
              <a:rPr sz="2800" b="1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仿宋" panose="02010609060101010101" pitchFamily="49" charset="-122"/>
                <a:ea typeface="仿宋" panose="02010609060101010101" pitchFamily="49" charset="-122"/>
                <a:sym typeface="+mn-ea"/>
              </a:rPr>
              <a:t>：“</a:t>
            </a:r>
            <a:r>
              <a:rPr sz="2800" b="1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你们有何感想？</a:t>
            </a:r>
            <a:r>
              <a:rPr sz="2800" b="1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仿宋" panose="02010609060101010101" pitchFamily="49" charset="-122"/>
                <a:ea typeface="仿宋" panose="02010609060101010101" pitchFamily="49" charset="-122"/>
                <a:sym typeface="+mn-ea"/>
              </a:rPr>
              <a:t>”</a:t>
            </a:r>
            <a:endParaRPr sz="2800" b="1" dirty="0"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solidFill>
                <a:srgbClr val="000000"/>
              </a:solidFill>
              <a:latin typeface="仿宋" panose="02010609060101010101" pitchFamily="49" charset="-122"/>
              <a:ea typeface="仿宋" panose="02010609060101010101" pitchFamily="49" charset="-122"/>
              <a:sym typeface="+mn-ea"/>
            </a:endParaRPr>
          </a:p>
          <a:p>
            <a:pPr marL="457200" indent="-457200" algn="just" eaLnBrk="1" hangingPunct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sz="2800" b="1" dirty="0" smtClean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仿宋" panose="02010609060101010101" pitchFamily="49" charset="-122"/>
                <a:ea typeface="仿宋" panose="02010609060101010101" pitchFamily="49" charset="-122"/>
                <a:sym typeface="+mn-ea"/>
              </a:rPr>
              <a:t>小张说</a:t>
            </a:r>
            <a:r>
              <a:rPr sz="2800" b="1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仿宋" panose="02010609060101010101" pitchFamily="49" charset="-122"/>
                <a:ea typeface="仿宋" panose="02010609060101010101" pitchFamily="49" charset="-122"/>
                <a:sym typeface="+mn-ea"/>
              </a:rPr>
              <a:t>：“</a:t>
            </a:r>
            <a:r>
              <a:rPr sz="2800" b="1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这里的人有环境保护意识。</a:t>
            </a:r>
            <a:r>
              <a:rPr sz="2800" b="1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仿宋" panose="02010609060101010101" pitchFamily="49" charset="-122"/>
                <a:ea typeface="仿宋" panose="02010609060101010101" pitchFamily="49" charset="-122"/>
                <a:sym typeface="+mn-ea"/>
              </a:rPr>
              <a:t>”</a:t>
            </a:r>
            <a:endParaRPr lang="en-US" altLang="zh-CN" sz="2800" b="1" dirty="0"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solidFill>
                <a:srgbClr val="000000"/>
              </a:solidFill>
              <a:latin typeface="仿宋" panose="02010609060101010101" pitchFamily="49" charset="-122"/>
              <a:ea typeface="仿宋" panose="02010609060101010101" pitchFamily="49" charset="-122"/>
              <a:sym typeface="+mn-ea"/>
            </a:endParaRPr>
          </a:p>
          <a:p>
            <a:pPr marL="457200" indent="-457200" algn="just" eaLnBrk="1" hangingPunct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sz="2800" b="1" dirty="0" smtClean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仿宋" panose="02010609060101010101" pitchFamily="49" charset="-122"/>
                <a:ea typeface="仿宋" panose="02010609060101010101" pitchFamily="49" charset="-122"/>
                <a:sym typeface="+mn-ea"/>
              </a:rPr>
              <a:t>小赵说</a:t>
            </a:r>
            <a:r>
              <a:rPr sz="2800" b="1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仿宋" panose="02010609060101010101" pitchFamily="49" charset="-122"/>
                <a:ea typeface="仿宋" panose="02010609060101010101" pitchFamily="49" charset="-122"/>
                <a:sym typeface="+mn-ea"/>
              </a:rPr>
              <a:t>：“</a:t>
            </a:r>
            <a:r>
              <a:rPr sz="2800" b="1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这里没有污染环境的企业</a:t>
            </a:r>
            <a:r>
              <a:rPr sz="2800" b="1" dirty="0" smtClean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。</a:t>
            </a:r>
            <a:r>
              <a:rPr sz="2800" b="1" dirty="0" smtClean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仿宋" panose="02010609060101010101" pitchFamily="49" charset="-122"/>
                <a:ea typeface="仿宋" panose="02010609060101010101" pitchFamily="49" charset="-122"/>
                <a:sym typeface="+mn-ea"/>
              </a:rPr>
              <a:t>”</a:t>
            </a:r>
            <a:endParaRPr sz="2800" b="1" dirty="0"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solidFill>
                <a:srgbClr val="000000"/>
              </a:solidFill>
              <a:latin typeface="仿宋" panose="02010609060101010101" pitchFamily="49" charset="-122"/>
              <a:ea typeface="仿宋" panose="02010609060101010101" pitchFamily="49" charset="-122"/>
              <a:sym typeface="+mn-ea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6490" y="3885242"/>
            <a:ext cx="3524869" cy="2643652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8514226" y="492772"/>
            <a:ext cx="1980029" cy="523220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zh-CN" altLang="en-US" sz="2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判断的含义</a:t>
            </a:r>
            <a:endParaRPr lang="zh-CN" altLang="en-US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3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-636057" y="190713"/>
            <a:ext cx="8108342" cy="523220"/>
          </a:xfrm>
          <a:prstGeom prst="parallelogram">
            <a:avLst>
              <a:gd name="adj" fmla="val 184575"/>
            </a:avLst>
          </a:prstGeom>
          <a:solidFill>
            <a:srgbClr val="534C4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endParaRPr lang="zh-CN" altLang="en-US" sz="2000" dirty="0">
              <a:solidFill>
                <a:schemeClr val="bg1"/>
              </a:solidFill>
              <a:latin typeface="张海山锐线体简" panose="02000000000000000000" pitchFamily="2" charset="-122"/>
              <a:ea typeface="张海山锐线体简" panose="02000000000000000000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333366" y="199602"/>
            <a:ext cx="30700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800" b="1" dirty="0" smtClean="0">
                <a:solidFill>
                  <a:schemeClr val="bg1"/>
                </a:solidFill>
                <a:latin typeface="思源宋体" panose="02020700000000000000" pitchFamily="18" charset="-122"/>
                <a:ea typeface="思源宋体" panose="02020700000000000000" pitchFamily="18" charset="-122"/>
              </a:rPr>
              <a:t>判断及其基本特征</a:t>
            </a:r>
            <a:endParaRPr lang="zh-CN" altLang="en-US" sz="2800" b="1" dirty="0">
              <a:solidFill>
                <a:schemeClr val="bg1"/>
              </a:solidFill>
              <a:latin typeface="思源宋体" panose="02020700000000000000" pitchFamily="18" charset="-122"/>
              <a:ea typeface="思源宋体" panose="02020700000000000000" pitchFamily="18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589219" y="181476"/>
            <a:ext cx="5661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800" b="1" dirty="0" smtClean="0">
                <a:solidFill>
                  <a:schemeClr val="bg1"/>
                </a:solidFill>
                <a:latin typeface="思源宋体" panose="02020700000000000000" pitchFamily="18" charset="-122"/>
                <a:ea typeface="思源宋体" panose="02020700000000000000" pitchFamily="18" charset="-122"/>
              </a:rPr>
              <a:t>01</a:t>
            </a:r>
            <a:endParaRPr lang="zh-CN" altLang="en-US" sz="2800" b="1" dirty="0">
              <a:solidFill>
                <a:schemeClr val="bg1"/>
              </a:solidFill>
              <a:latin typeface="思源宋体" panose="02020700000000000000" pitchFamily="18" charset="-122"/>
              <a:ea typeface="思源宋体" panose="02020700000000000000" pitchFamily="18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720436" y="5143072"/>
            <a:ext cx="397164" cy="2232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501540" y="1317874"/>
            <a:ext cx="11129819" cy="2031325"/>
          </a:xfrm>
          <a:prstGeom prst="rect">
            <a:avLst/>
          </a:prstGeom>
          <a:ln>
            <a:solidFill>
              <a:srgbClr val="D1AA73"/>
            </a:solidFill>
          </a:ln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2800" b="1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对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认识对象有</a:t>
            </a:r>
            <a:r>
              <a:rPr lang="zh-CN" altLang="en-US" sz="2800" b="1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所</a:t>
            </a:r>
            <a:r>
              <a:rPr lang="zh-CN" altLang="en-US" sz="2800" b="1" u="sng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        </a:t>
            </a:r>
            <a:r>
              <a:rPr lang="zh-CN" altLang="en-US" sz="2800" b="1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，是判断的一个基本特征。</a:t>
            </a:r>
            <a:endParaRPr lang="zh-CN" altLang="en-US" sz="2800" b="1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800" b="1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断定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的方式有两种</a:t>
            </a:r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: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一</a:t>
            </a:r>
            <a:r>
              <a:rPr lang="zh-CN" altLang="en-US" sz="2800" b="1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是</a:t>
            </a:r>
            <a:r>
              <a:rPr lang="zh-CN" altLang="en-US" sz="2800" b="1" u="sng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       </a:t>
            </a:r>
            <a:r>
              <a:rPr lang="en-US" altLang="zh-CN" sz="2800" b="1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,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二</a:t>
            </a:r>
            <a:r>
              <a:rPr lang="zh-CN" altLang="en-US" sz="2800" b="1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是 </a:t>
            </a:r>
            <a:r>
              <a:rPr lang="zh-CN" altLang="en-US" sz="2800" b="1" u="sng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        </a:t>
            </a:r>
            <a:r>
              <a:rPr lang="zh-CN" altLang="en-US" sz="2800" b="1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 。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如果既不肯定什么</a:t>
            </a:r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,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又不否定什么</a:t>
            </a:r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,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就不是判断。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3592075" y="1423642"/>
            <a:ext cx="9028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断定</a:t>
            </a:r>
            <a:endParaRPr lang="zh-CN" altLang="en-US" sz="2800" dirty="0">
              <a:solidFill>
                <a:srgbClr val="FF0000"/>
              </a:solidFill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4681966" y="2071926"/>
            <a:ext cx="9028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肯定</a:t>
            </a:r>
            <a:endParaRPr lang="zh-CN" altLang="en-US" sz="2800" dirty="0">
              <a:solidFill>
                <a:srgbClr val="FF0000"/>
              </a:solidFill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6360035" y="2071926"/>
            <a:ext cx="9028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否定</a:t>
            </a:r>
            <a:endParaRPr lang="zh-CN" altLang="en-US" sz="2800" dirty="0">
              <a:solidFill>
                <a:srgbClr val="FF0000"/>
              </a:solidFill>
            </a:endParaRPr>
          </a:p>
        </p:txBody>
      </p:sp>
      <p:sp>
        <p:nvSpPr>
          <p:cNvPr id="13" name="矩形 8"/>
          <p:cNvSpPr/>
          <p:nvPr/>
        </p:nvSpPr>
        <p:spPr>
          <a:xfrm>
            <a:off x="637134" y="3868877"/>
            <a:ext cx="7386054" cy="254839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indent="0" algn="l" defTabSz="6858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4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342900" indent="114300" algn="l" defTabSz="6858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4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685800" indent="228600" algn="l" defTabSz="6858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4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028700" indent="342900" algn="l" defTabSz="6858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4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371600" indent="457200" algn="l" defTabSz="6858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4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algn="just" eaLnBrk="1" hangingPunct="1">
              <a:lnSpc>
                <a:spcPct val="120000"/>
              </a:lnSpc>
            </a:pPr>
            <a:r>
              <a:rPr sz="2800" b="1" dirty="0" smtClean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仿宋" panose="02010609060101010101" pitchFamily="49" charset="-122"/>
                <a:ea typeface="仿宋" panose="02010609060101010101" pitchFamily="49" charset="-122"/>
                <a:sym typeface="+mn-ea"/>
              </a:rPr>
              <a:t>看到某个小镇山清水秀，</a:t>
            </a:r>
            <a:endParaRPr lang="en-US" sz="2800" b="1" dirty="0" smtClean="0"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solidFill>
                <a:srgbClr val="000000"/>
              </a:solidFill>
              <a:latin typeface="仿宋" panose="02010609060101010101" pitchFamily="49" charset="-122"/>
              <a:ea typeface="仿宋" panose="02010609060101010101" pitchFamily="49" charset="-122"/>
              <a:sym typeface="+mn-ea"/>
            </a:endParaRPr>
          </a:p>
          <a:p>
            <a:pPr marL="457200" indent="-457200" algn="just" eaLnBrk="1" hangingPunct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sz="2800" b="1" dirty="0" smtClean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仿宋" panose="02010609060101010101" pitchFamily="49" charset="-122"/>
                <a:ea typeface="仿宋" panose="02010609060101010101" pitchFamily="49" charset="-122"/>
                <a:sym typeface="+mn-ea"/>
              </a:rPr>
              <a:t>小李问道</a:t>
            </a:r>
            <a:r>
              <a:rPr sz="2800" b="1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仿宋" panose="02010609060101010101" pitchFamily="49" charset="-122"/>
                <a:ea typeface="仿宋" panose="02010609060101010101" pitchFamily="49" charset="-122"/>
                <a:sym typeface="+mn-ea"/>
              </a:rPr>
              <a:t>：“</a:t>
            </a:r>
            <a:r>
              <a:rPr sz="2800" b="1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你们有何感想？</a:t>
            </a:r>
            <a:r>
              <a:rPr sz="2800" b="1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仿宋" panose="02010609060101010101" pitchFamily="49" charset="-122"/>
                <a:ea typeface="仿宋" panose="02010609060101010101" pitchFamily="49" charset="-122"/>
                <a:sym typeface="+mn-ea"/>
              </a:rPr>
              <a:t>”</a:t>
            </a:r>
            <a:endParaRPr sz="2800" b="1" dirty="0"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solidFill>
                <a:srgbClr val="000000"/>
              </a:solidFill>
              <a:latin typeface="仿宋" panose="02010609060101010101" pitchFamily="49" charset="-122"/>
              <a:ea typeface="仿宋" panose="02010609060101010101" pitchFamily="49" charset="-122"/>
              <a:sym typeface="+mn-ea"/>
            </a:endParaRPr>
          </a:p>
          <a:p>
            <a:pPr marL="457200" indent="-457200" algn="just" eaLnBrk="1" hangingPunct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sz="2800" b="1" dirty="0" smtClean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仿宋" panose="02010609060101010101" pitchFamily="49" charset="-122"/>
                <a:ea typeface="仿宋" panose="02010609060101010101" pitchFamily="49" charset="-122"/>
                <a:sym typeface="+mn-ea"/>
              </a:rPr>
              <a:t>小张说</a:t>
            </a:r>
            <a:r>
              <a:rPr sz="2800" b="1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仿宋" panose="02010609060101010101" pitchFamily="49" charset="-122"/>
                <a:ea typeface="仿宋" panose="02010609060101010101" pitchFamily="49" charset="-122"/>
                <a:sym typeface="+mn-ea"/>
              </a:rPr>
              <a:t>：“</a:t>
            </a:r>
            <a:r>
              <a:rPr sz="2800" b="1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这里的人有环境保护意识。</a:t>
            </a:r>
            <a:r>
              <a:rPr sz="2800" b="1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仿宋" panose="02010609060101010101" pitchFamily="49" charset="-122"/>
                <a:ea typeface="仿宋" panose="02010609060101010101" pitchFamily="49" charset="-122"/>
                <a:sym typeface="+mn-ea"/>
              </a:rPr>
              <a:t>”</a:t>
            </a:r>
            <a:endParaRPr lang="en-US" altLang="zh-CN" sz="2800" b="1" dirty="0"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solidFill>
                <a:srgbClr val="000000"/>
              </a:solidFill>
              <a:latin typeface="仿宋" panose="02010609060101010101" pitchFamily="49" charset="-122"/>
              <a:ea typeface="仿宋" panose="02010609060101010101" pitchFamily="49" charset="-122"/>
              <a:sym typeface="+mn-ea"/>
            </a:endParaRPr>
          </a:p>
          <a:p>
            <a:pPr marL="457200" indent="-457200" algn="just" eaLnBrk="1" hangingPunct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sz="2800" b="1" dirty="0" smtClean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仿宋" panose="02010609060101010101" pitchFamily="49" charset="-122"/>
                <a:ea typeface="仿宋" panose="02010609060101010101" pitchFamily="49" charset="-122"/>
                <a:sym typeface="+mn-ea"/>
              </a:rPr>
              <a:t>小赵说</a:t>
            </a:r>
            <a:r>
              <a:rPr sz="2800" b="1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仿宋" panose="02010609060101010101" pitchFamily="49" charset="-122"/>
                <a:ea typeface="仿宋" panose="02010609060101010101" pitchFamily="49" charset="-122"/>
                <a:sym typeface="+mn-ea"/>
              </a:rPr>
              <a:t>：“</a:t>
            </a:r>
            <a:r>
              <a:rPr sz="2800" b="1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这里没有污染环境的企业</a:t>
            </a:r>
            <a:r>
              <a:rPr sz="2800" b="1" dirty="0" smtClean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。</a:t>
            </a:r>
            <a:r>
              <a:rPr sz="2800" b="1" dirty="0" smtClean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仿宋" panose="02010609060101010101" pitchFamily="49" charset="-122"/>
                <a:ea typeface="仿宋" panose="02010609060101010101" pitchFamily="49" charset="-122"/>
                <a:sym typeface="+mn-ea"/>
              </a:rPr>
              <a:t>”</a:t>
            </a:r>
            <a:endParaRPr sz="2800" b="1" dirty="0"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solidFill>
                <a:srgbClr val="000000"/>
              </a:solidFill>
              <a:latin typeface="仿宋" panose="02010609060101010101" pitchFamily="49" charset="-122"/>
              <a:ea typeface="仿宋" panose="02010609060101010101" pitchFamily="49" charset="-122"/>
              <a:sym typeface="+mn-ea"/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6490" y="3885242"/>
            <a:ext cx="3524869" cy="2643652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8514226" y="900422"/>
            <a:ext cx="2709396" cy="523220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zh-CN" altLang="en-US" sz="2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判断的基本特征</a:t>
            </a:r>
            <a:endParaRPr lang="zh-CN" altLang="en-US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-636057" y="190713"/>
            <a:ext cx="8108342" cy="523220"/>
          </a:xfrm>
          <a:prstGeom prst="parallelogram">
            <a:avLst>
              <a:gd name="adj" fmla="val 184575"/>
            </a:avLst>
          </a:prstGeom>
          <a:solidFill>
            <a:srgbClr val="534C4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endParaRPr lang="zh-CN" altLang="en-US" sz="2000" dirty="0">
              <a:solidFill>
                <a:schemeClr val="bg1"/>
              </a:solidFill>
              <a:latin typeface="张海山锐线体简" panose="02000000000000000000" pitchFamily="2" charset="-122"/>
              <a:ea typeface="张海山锐线体简" panose="02000000000000000000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333366" y="199602"/>
            <a:ext cx="30700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800" b="1" dirty="0" smtClean="0">
                <a:solidFill>
                  <a:schemeClr val="bg1"/>
                </a:solidFill>
                <a:latin typeface="思源宋体" panose="02020700000000000000" pitchFamily="18" charset="-122"/>
                <a:ea typeface="思源宋体" panose="02020700000000000000" pitchFamily="18" charset="-122"/>
              </a:rPr>
              <a:t>判断及其基本特征</a:t>
            </a:r>
            <a:endParaRPr lang="zh-CN" altLang="en-US" sz="2800" b="1" dirty="0">
              <a:solidFill>
                <a:schemeClr val="bg1"/>
              </a:solidFill>
              <a:latin typeface="思源宋体" panose="02020700000000000000" pitchFamily="18" charset="-122"/>
              <a:ea typeface="思源宋体" panose="02020700000000000000" pitchFamily="18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589219" y="181476"/>
            <a:ext cx="5661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800" b="1" dirty="0" smtClean="0">
                <a:solidFill>
                  <a:schemeClr val="bg1"/>
                </a:solidFill>
                <a:latin typeface="思源宋体" panose="02020700000000000000" pitchFamily="18" charset="-122"/>
                <a:ea typeface="思源宋体" panose="02020700000000000000" pitchFamily="18" charset="-122"/>
              </a:rPr>
              <a:t>01</a:t>
            </a:r>
            <a:endParaRPr lang="zh-CN" altLang="en-US" sz="2800" b="1" dirty="0">
              <a:solidFill>
                <a:schemeClr val="bg1"/>
              </a:solidFill>
              <a:latin typeface="思源宋体" panose="02020700000000000000" pitchFamily="18" charset="-122"/>
              <a:ea typeface="思源宋体" panose="02020700000000000000" pitchFamily="18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720436" y="5143072"/>
            <a:ext cx="397164" cy="2232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8"/>
          <p:cNvSpPr/>
          <p:nvPr/>
        </p:nvSpPr>
        <p:spPr>
          <a:xfrm>
            <a:off x="5720542" y="3210119"/>
            <a:ext cx="5067425" cy="145424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indent="0" algn="l" defTabSz="6858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4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342900" indent="114300" algn="l" defTabSz="6858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4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685800" indent="228600" algn="l" defTabSz="6858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4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028700" indent="342900" algn="l" defTabSz="6858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4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371600" indent="457200" algn="l" defTabSz="6858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4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marL="457200" indent="-457200" algn="just" eaLnBrk="1" hangingPunct="1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sz="3200" b="1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latin typeface="仿宋" panose="02010609060101010101" pitchFamily="49" charset="-122"/>
                <a:ea typeface="仿宋" panose="02010609060101010101" pitchFamily="49" charset="-122"/>
                <a:sym typeface="+mn-ea"/>
              </a:rPr>
              <a:t>绿水</a:t>
            </a:r>
            <a:r>
              <a:rPr lang="zh-CN" altLang="en-US" sz="3200" b="1" dirty="0" smtClean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latin typeface="仿宋" panose="02010609060101010101" pitchFamily="49" charset="-122"/>
                <a:ea typeface="仿宋" panose="02010609060101010101" pitchFamily="49" charset="-122"/>
                <a:sym typeface="+mn-ea"/>
              </a:rPr>
              <a:t>青山就是金山银山</a:t>
            </a:r>
            <a:endParaRPr lang="en-US" altLang="zh-CN" sz="3200" b="1" dirty="0" smtClean="0"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latin typeface="仿宋" panose="02010609060101010101" pitchFamily="49" charset="-122"/>
              <a:ea typeface="仿宋" panose="02010609060101010101" pitchFamily="49" charset="-122"/>
              <a:sym typeface="+mn-ea"/>
            </a:endParaRPr>
          </a:p>
          <a:p>
            <a:pPr marL="457200" indent="-457200" algn="just" eaLnBrk="1" hangingPunct="1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sz="3200" b="1" dirty="0" smtClean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latin typeface="仿宋" panose="02010609060101010101" pitchFamily="49" charset="-122"/>
                <a:ea typeface="仿宋" panose="02010609060101010101" pitchFamily="49" charset="-122"/>
                <a:sym typeface="+mn-ea"/>
              </a:rPr>
              <a:t>发展就是</a:t>
            </a:r>
            <a:r>
              <a:rPr lang="en-US" altLang="zh-CN" sz="3200" b="1" dirty="0" smtClean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latin typeface="仿宋" panose="02010609060101010101" pitchFamily="49" charset="-122"/>
                <a:ea typeface="仿宋" panose="02010609060101010101" pitchFamily="49" charset="-122"/>
                <a:sym typeface="+mn-ea"/>
              </a:rPr>
              <a:t>GDP</a:t>
            </a:r>
            <a:r>
              <a:rPr lang="zh-CN" altLang="en-US" sz="3200" b="1" dirty="0" smtClean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latin typeface="仿宋" panose="02010609060101010101" pitchFamily="49" charset="-122"/>
                <a:ea typeface="仿宋" panose="02010609060101010101" pitchFamily="49" charset="-122"/>
                <a:sym typeface="+mn-ea"/>
              </a:rPr>
              <a:t>增长</a:t>
            </a:r>
            <a:endParaRPr lang="en-US" altLang="zh-CN" sz="3200" b="1" dirty="0" smtClean="0"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latin typeface="仿宋" panose="02010609060101010101" pitchFamily="49" charset="-122"/>
              <a:ea typeface="仿宋" panose="02010609060101010101" pitchFamily="49" charset="-122"/>
              <a:sym typeface="+mn-ea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532326" y="958779"/>
            <a:ext cx="11129819" cy="1770380"/>
          </a:xfrm>
          <a:prstGeom prst="rect">
            <a:avLst/>
          </a:prstGeom>
          <a:ln>
            <a:solidFill>
              <a:srgbClr val="D1AA73"/>
            </a:solidFill>
          </a:ln>
        </p:spPr>
        <p:txBody>
          <a:bodyPr wrap="square">
            <a:spAutoFit/>
          </a:bodyPr>
          <a:lstStyle/>
          <a:p>
            <a:pPr marL="457200" indent="-457200">
              <a:lnSpc>
                <a:spcPct val="130000"/>
              </a:lnSpc>
              <a:buFont typeface="Wingdings" panose="05000000000000000000" pitchFamily="2" charset="2"/>
              <a:buChar char="l"/>
            </a:pPr>
            <a:r>
              <a:rPr lang="zh-CN" altLang="zh-CN" sz="2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判断</a:t>
            </a:r>
            <a:r>
              <a:rPr lang="zh-CN" altLang="en-US" sz="2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的另一个基本特征是</a:t>
            </a:r>
            <a:r>
              <a:rPr lang="zh-CN" altLang="zh-CN" sz="2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有</a:t>
            </a:r>
            <a:r>
              <a:rPr lang="en-US" altLang="zh-CN" sz="2800" b="1" u="sng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     </a:t>
            </a:r>
            <a:r>
              <a:rPr lang="zh-CN" altLang="zh-CN" sz="2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之</a:t>
            </a:r>
            <a:r>
              <a:rPr lang="zh-CN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分。</a:t>
            </a:r>
            <a:endParaRPr lang="en-US" altLang="zh-CN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57200" indent="-4572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zh-CN" sz="2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如果</a:t>
            </a:r>
            <a:r>
              <a:rPr lang="zh-CN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一个判断的断定</a:t>
            </a:r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_______</a:t>
            </a:r>
            <a:r>
              <a:rPr lang="zh-CN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认识对象的实际情况，它就是</a:t>
            </a:r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____</a:t>
            </a:r>
            <a:r>
              <a:rPr lang="zh-CN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的；否则，它</a:t>
            </a:r>
            <a:r>
              <a:rPr lang="zh-CN" altLang="zh-CN" sz="2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就</a:t>
            </a:r>
            <a:r>
              <a:rPr lang="zh-CN" altLang="en-US" sz="2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是</a:t>
            </a:r>
            <a:r>
              <a:rPr lang="en-US" altLang="zh-CN" sz="2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___</a:t>
            </a:r>
            <a:r>
              <a:rPr lang="zh-CN" altLang="zh-CN" sz="2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的</a:t>
            </a:r>
            <a:r>
              <a:rPr lang="zh-CN" altLang="en-US" sz="2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en-US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5362676" y="969508"/>
            <a:ext cx="9028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真假</a:t>
            </a:r>
            <a:endParaRPr lang="zh-CN" altLang="en-US" sz="2800" dirty="0">
              <a:solidFill>
                <a:srgbClr val="FF0000"/>
              </a:solidFill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8514226" y="554021"/>
            <a:ext cx="2709396" cy="523220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zh-CN" altLang="en-US" sz="2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判断的基本特征</a:t>
            </a:r>
            <a:endParaRPr lang="zh-CN" altLang="en-US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326" y="3482731"/>
            <a:ext cx="4427601" cy="2927136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10457858" y="3152499"/>
            <a:ext cx="95731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行楷" panose="02010800040101010101" pitchFamily="2" charset="-122"/>
                <a:ea typeface="华文行楷" panose="02010800040101010101" pitchFamily="2" charset="-122"/>
              </a:rPr>
              <a:t>真</a:t>
            </a:r>
            <a:endParaRPr lang="zh-CN" altLang="en-US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9603240" y="3930636"/>
            <a:ext cx="95731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行楷" panose="02010800040101010101" pitchFamily="2" charset="-122"/>
                <a:ea typeface="华文行楷" panose="02010800040101010101" pitchFamily="2" charset="-122"/>
              </a:rPr>
              <a:t>假</a:t>
            </a:r>
            <a:endParaRPr lang="zh-CN" altLang="en-US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5902840" y="5012384"/>
            <a:ext cx="275748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b="1" u="sng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隶书" panose="02010800040101010101" pitchFamily="2" charset="-122"/>
                <a:ea typeface="华文隶书" panose="02010800040101010101" pitchFamily="2" charset="-122"/>
              </a:rPr>
              <a:t>新发展理念</a:t>
            </a:r>
            <a:endParaRPr lang="zh-CN" altLang="en-US" sz="4000" b="1" u="sng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隶书" panose="02010800040101010101" pitchFamily="2" charset="-122"/>
              <a:ea typeface="华文隶书" panose="02010800040101010101" pitchFamily="2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9170646" y="5427882"/>
            <a:ext cx="22445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隶书" panose="02010800040101010101" pitchFamily="2" charset="-122"/>
                <a:ea typeface="华文隶书" panose="02010800040101010101" pitchFamily="2" charset="-122"/>
              </a:rPr>
              <a:t>高质量发展</a:t>
            </a:r>
            <a:endParaRPr lang="zh-CN" altLang="en-US" sz="3200" b="1" u="sng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隶书" panose="02010800040101010101" pitchFamily="2" charset="-122"/>
              <a:ea typeface="华文隶书" panose="02010800040101010101" pitchFamily="2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7448229" y="6012657"/>
            <a:ext cx="377539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b="1" u="sng" dirty="0">
                <a:solidFill>
                  <a:srgbClr val="0070C0"/>
                </a:solidFill>
                <a:latin typeface="华文隶书" panose="02010800040101010101" pitchFamily="2" charset="-122"/>
                <a:ea typeface="华文隶书" panose="02010800040101010101" pitchFamily="2" charset="-122"/>
              </a:rPr>
              <a:t>碳达峰</a:t>
            </a:r>
            <a:r>
              <a:rPr lang="zh-CN" altLang="en-US" sz="4000" b="1" u="sng" dirty="0" smtClean="0">
                <a:solidFill>
                  <a:srgbClr val="0070C0"/>
                </a:solidFill>
                <a:latin typeface="华文隶书" panose="02010800040101010101" pitchFamily="2" charset="-122"/>
                <a:ea typeface="华文隶书" panose="02010800040101010101" pitchFamily="2" charset="-122"/>
              </a:rPr>
              <a:t>、碳中和</a:t>
            </a:r>
            <a:endParaRPr lang="zh-CN" altLang="en-US" sz="4000" b="1" u="sng" dirty="0">
              <a:solidFill>
                <a:srgbClr val="0070C0"/>
              </a:solidFill>
              <a:latin typeface="华文隶书" panose="02010800040101010101" pitchFamily="2" charset="-122"/>
              <a:ea typeface="华文隶书" panose="02010800040101010101" pitchFamily="2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5232733" y="5781825"/>
            <a:ext cx="18325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u="sng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隶书" panose="02010800040101010101" pitchFamily="2" charset="-122"/>
                <a:ea typeface="华文隶书" panose="02010800040101010101" pitchFamily="2" charset="-122"/>
              </a:rPr>
              <a:t>生态文明</a:t>
            </a:r>
            <a:endParaRPr lang="zh-CN" altLang="en-US" sz="3200" b="1" u="sng" dirty="0">
              <a:solidFill>
                <a:srgbClr val="00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隶书" panose="02010800040101010101" pitchFamily="2" charset="-122"/>
              <a:ea typeface="华文隶书" panose="02010800040101010101" pitchFamily="2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4338955" y="1583055"/>
            <a:ext cx="89408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zh-CN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符合</a:t>
            </a:r>
            <a:endParaRPr lang="zh-CN" altLang="zh-CN" sz="28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10086975" y="1640840"/>
            <a:ext cx="53848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zh-CN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真</a:t>
            </a:r>
            <a:endParaRPr lang="zh-CN" altLang="zh-CN" sz="28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3212465" y="2177415"/>
            <a:ext cx="53848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zh-CN" sz="28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假</a:t>
            </a:r>
            <a:endParaRPr lang="zh-CN" altLang="zh-CN" sz="2800" b="1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9" grpId="0"/>
      <p:bldP spid="7" grpId="0"/>
      <p:bldP spid="13" grpId="0"/>
      <p:bldP spid="8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-636057" y="190713"/>
            <a:ext cx="8108342" cy="523220"/>
          </a:xfrm>
          <a:prstGeom prst="parallelogram">
            <a:avLst>
              <a:gd name="adj" fmla="val 184575"/>
            </a:avLst>
          </a:prstGeom>
          <a:solidFill>
            <a:srgbClr val="534C4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endParaRPr lang="zh-CN" altLang="en-US" sz="2000" dirty="0">
              <a:solidFill>
                <a:schemeClr val="bg1"/>
              </a:solidFill>
              <a:latin typeface="张海山锐线体简" panose="02000000000000000000" pitchFamily="2" charset="-122"/>
              <a:ea typeface="张海山锐线体简" panose="02000000000000000000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333366" y="199602"/>
            <a:ext cx="30700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800" b="1" dirty="0" smtClean="0">
                <a:solidFill>
                  <a:schemeClr val="bg1"/>
                </a:solidFill>
                <a:latin typeface="思源宋体" panose="02020700000000000000" pitchFamily="18" charset="-122"/>
                <a:ea typeface="思源宋体" panose="02020700000000000000" pitchFamily="18" charset="-122"/>
              </a:rPr>
              <a:t>判断及其基本特征</a:t>
            </a:r>
            <a:endParaRPr lang="zh-CN" altLang="en-US" sz="2800" b="1" dirty="0">
              <a:solidFill>
                <a:schemeClr val="bg1"/>
              </a:solidFill>
              <a:latin typeface="思源宋体" panose="02020700000000000000" pitchFamily="18" charset="-122"/>
              <a:ea typeface="思源宋体" panose="02020700000000000000" pitchFamily="18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589219" y="181476"/>
            <a:ext cx="5661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800" b="1" dirty="0" smtClean="0">
                <a:solidFill>
                  <a:schemeClr val="bg1"/>
                </a:solidFill>
                <a:latin typeface="思源宋体" panose="02020700000000000000" pitchFamily="18" charset="-122"/>
                <a:ea typeface="思源宋体" panose="02020700000000000000" pitchFamily="18" charset="-122"/>
              </a:rPr>
              <a:t>01</a:t>
            </a:r>
            <a:endParaRPr lang="zh-CN" altLang="en-US" sz="2800" b="1" dirty="0">
              <a:solidFill>
                <a:schemeClr val="bg1"/>
              </a:solidFill>
              <a:latin typeface="思源宋体" panose="02020700000000000000" pitchFamily="18" charset="-122"/>
              <a:ea typeface="思源宋体" panose="02020700000000000000" pitchFamily="18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720436" y="5143072"/>
            <a:ext cx="397164" cy="2232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8"/>
          <p:cNvSpPr/>
          <p:nvPr/>
        </p:nvSpPr>
        <p:spPr>
          <a:xfrm>
            <a:off x="5720542" y="3323301"/>
            <a:ext cx="5067425" cy="145424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indent="0" algn="l" defTabSz="6858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4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342900" indent="114300" algn="l" defTabSz="6858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4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685800" indent="228600" algn="l" defTabSz="6858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4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028700" indent="342900" algn="l" defTabSz="6858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4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371600" indent="457200" algn="l" defTabSz="6858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4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marL="457200" indent="-457200" algn="just" eaLnBrk="1" hangingPunct="1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sz="3200" b="1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latin typeface="仿宋" panose="02010609060101010101" pitchFamily="49" charset="-122"/>
                <a:ea typeface="仿宋" panose="02010609060101010101" pitchFamily="49" charset="-122"/>
                <a:sym typeface="+mn-ea"/>
              </a:rPr>
              <a:t>绿水</a:t>
            </a:r>
            <a:r>
              <a:rPr lang="zh-CN" altLang="en-US" sz="3200" b="1" dirty="0" smtClean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latin typeface="仿宋" panose="02010609060101010101" pitchFamily="49" charset="-122"/>
                <a:ea typeface="仿宋" panose="02010609060101010101" pitchFamily="49" charset="-122"/>
                <a:sym typeface="+mn-ea"/>
              </a:rPr>
              <a:t>青山就是金山银山</a:t>
            </a:r>
            <a:endParaRPr lang="en-US" altLang="zh-CN" sz="3200" b="1" dirty="0" smtClean="0"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latin typeface="仿宋" panose="02010609060101010101" pitchFamily="49" charset="-122"/>
              <a:ea typeface="仿宋" panose="02010609060101010101" pitchFamily="49" charset="-122"/>
              <a:sym typeface="+mn-ea"/>
            </a:endParaRPr>
          </a:p>
          <a:p>
            <a:pPr marL="457200" indent="-457200" algn="just" eaLnBrk="1" hangingPunct="1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sz="3200" b="1" dirty="0" smtClean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latin typeface="仿宋" panose="02010609060101010101" pitchFamily="49" charset="-122"/>
                <a:ea typeface="仿宋" panose="02010609060101010101" pitchFamily="49" charset="-122"/>
                <a:sym typeface="+mn-ea"/>
              </a:rPr>
              <a:t>发展就是</a:t>
            </a:r>
            <a:r>
              <a:rPr lang="en-US" altLang="zh-CN" sz="3200" b="1" dirty="0" smtClean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latin typeface="仿宋" panose="02010609060101010101" pitchFamily="49" charset="-122"/>
                <a:ea typeface="仿宋" panose="02010609060101010101" pitchFamily="49" charset="-122"/>
                <a:sym typeface="+mn-ea"/>
              </a:rPr>
              <a:t>GDP</a:t>
            </a:r>
            <a:r>
              <a:rPr lang="zh-CN" altLang="en-US" sz="3200" b="1" dirty="0" smtClean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latin typeface="仿宋" panose="02010609060101010101" pitchFamily="49" charset="-122"/>
                <a:ea typeface="仿宋" panose="02010609060101010101" pitchFamily="49" charset="-122"/>
                <a:sym typeface="+mn-ea"/>
              </a:rPr>
              <a:t>增长</a:t>
            </a:r>
            <a:endParaRPr lang="en-US" altLang="zh-CN" sz="3200" b="1" dirty="0" smtClean="0"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latin typeface="仿宋" panose="02010609060101010101" pitchFamily="49" charset="-122"/>
              <a:ea typeface="仿宋" panose="02010609060101010101" pitchFamily="49" charset="-122"/>
              <a:sym typeface="+mn-ea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532326" y="958779"/>
            <a:ext cx="11129819" cy="2332946"/>
          </a:xfrm>
          <a:prstGeom prst="rect">
            <a:avLst/>
          </a:prstGeom>
          <a:ln>
            <a:solidFill>
              <a:srgbClr val="D1AA73"/>
            </a:solidFill>
          </a:ln>
        </p:spPr>
        <p:txBody>
          <a:bodyPr wrap="square">
            <a:spAutoFit/>
          </a:bodyPr>
          <a:lstStyle/>
          <a:p>
            <a:pPr marL="457200" indent="-457200">
              <a:lnSpc>
                <a:spcPct val="130000"/>
              </a:lnSpc>
              <a:buFont typeface="Wingdings" panose="05000000000000000000" pitchFamily="2" charset="2"/>
              <a:buChar char="l"/>
            </a:pPr>
            <a:r>
              <a:rPr lang="zh-CN" altLang="zh-CN" sz="2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判断</a:t>
            </a:r>
            <a:r>
              <a:rPr lang="zh-CN" altLang="en-US" sz="2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的另一个基本特征是</a:t>
            </a:r>
            <a:r>
              <a:rPr lang="zh-CN" altLang="zh-CN" sz="2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有</a:t>
            </a:r>
            <a:r>
              <a:rPr lang="en-US" altLang="zh-CN" sz="2800" b="1" u="sng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     </a:t>
            </a:r>
            <a:r>
              <a:rPr lang="zh-CN" altLang="zh-CN" sz="2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之</a:t>
            </a:r>
            <a:r>
              <a:rPr lang="zh-CN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分。</a:t>
            </a:r>
            <a:endParaRPr lang="en-US" altLang="zh-CN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57200" indent="-457200">
              <a:lnSpc>
                <a:spcPct val="130000"/>
              </a:lnSpc>
              <a:buFont typeface="Wingdings" panose="05000000000000000000" pitchFamily="2" charset="2"/>
              <a:buChar char="Ø"/>
            </a:pPr>
            <a:r>
              <a:rPr lang="zh-CN" altLang="zh-CN" sz="2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如果</a:t>
            </a:r>
            <a:r>
              <a:rPr lang="zh-CN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一个判断的断定</a:t>
            </a:r>
            <a:r>
              <a:rPr lang="zh-CN" altLang="zh-CN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符合</a:t>
            </a:r>
            <a:r>
              <a:rPr lang="zh-CN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认识对象的实际情况，它就是</a:t>
            </a:r>
            <a:r>
              <a:rPr lang="zh-CN" altLang="zh-CN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真</a:t>
            </a:r>
            <a:r>
              <a:rPr lang="zh-CN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的；否则，它</a:t>
            </a:r>
            <a:r>
              <a:rPr lang="zh-CN" altLang="zh-CN" sz="2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就</a:t>
            </a:r>
            <a:r>
              <a:rPr lang="zh-CN" altLang="en-US" sz="2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是</a:t>
            </a:r>
            <a:r>
              <a:rPr lang="zh-CN" altLang="zh-CN" sz="28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假</a:t>
            </a:r>
            <a:r>
              <a:rPr lang="zh-CN" altLang="zh-CN" sz="2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的</a:t>
            </a:r>
            <a:r>
              <a:rPr lang="zh-CN" altLang="en-US" sz="2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28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57200" indent="-457200">
              <a:lnSpc>
                <a:spcPct val="130000"/>
              </a:lnSpc>
              <a:buFont typeface="Wingdings" panose="05000000000000000000" pitchFamily="2" charset="2"/>
              <a:buChar char="Ø"/>
            </a:pPr>
            <a:r>
              <a:rPr lang="zh-CN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判断来源于人们的</a:t>
            </a:r>
            <a:r>
              <a:rPr lang="en-US" altLang="zh-CN" sz="2800" b="1" u="sng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</a:t>
            </a:r>
            <a:r>
              <a:rPr lang="zh-CN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，其正确与否要经受</a:t>
            </a:r>
            <a:r>
              <a:rPr lang="en-US" altLang="zh-CN" sz="2800" b="1" u="sng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</a:t>
            </a:r>
            <a:r>
              <a:rPr lang="zh-CN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的检验</a:t>
            </a:r>
            <a:endParaRPr lang="zh-CN" altLang="en-US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5362676" y="969508"/>
            <a:ext cx="9028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真假</a:t>
            </a:r>
            <a:endParaRPr lang="zh-CN" altLang="en-US" sz="2800" dirty="0">
              <a:solidFill>
                <a:srgbClr val="FF0000"/>
              </a:solidFill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8514226" y="554021"/>
            <a:ext cx="2709396" cy="523220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zh-CN" altLang="en-US" sz="2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判断的基本特征</a:t>
            </a:r>
            <a:endParaRPr lang="zh-CN" altLang="en-US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326" y="3482731"/>
            <a:ext cx="4427601" cy="2927136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10457858" y="3265681"/>
            <a:ext cx="95731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行楷" panose="02010800040101010101" pitchFamily="2" charset="-122"/>
                <a:ea typeface="华文行楷" panose="02010800040101010101" pitchFamily="2" charset="-122"/>
              </a:rPr>
              <a:t>真</a:t>
            </a:r>
            <a:endParaRPr lang="zh-CN" altLang="en-US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9603240" y="4043818"/>
            <a:ext cx="95731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行楷" panose="02010800040101010101" pitchFamily="2" charset="-122"/>
                <a:ea typeface="华文行楷" panose="02010800040101010101" pitchFamily="2" charset="-122"/>
              </a:rPr>
              <a:t>假</a:t>
            </a:r>
            <a:endParaRPr lang="zh-CN" altLang="en-US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5902840" y="5012384"/>
            <a:ext cx="275748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b="1" u="sng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隶书" panose="02010800040101010101" pitchFamily="2" charset="-122"/>
                <a:ea typeface="华文隶书" panose="02010800040101010101" pitchFamily="2" charset="-122"/>
              </a:rPr>
              <a:t>新发展理念</a:t>
            </a:r>
            <a:endParaRPr lang="zh-CN" altLang="en-US" sz="4000" b="1" u="sng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隶书" panose="02010800040101010101" pitchFamily="2" charset="-122"/>
              <a:ea typeface="华文隶书" panose="02010800040101010101" pitchFamily="2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9170646" y="5427882"/>
            <a:ext cx="22445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隶书" panose="02010800040101010101" pitchFamily="2" charset="-122"/>
                <a:ea typeface="华文隶书" panose="02010800040101010101" pitchFamily="2" charset="-122"/>
              </a:rPr>
              <a:t>高质量发展</a:t>
            </a:r>
            <a:endParaRPr lang="zh-CN" altLang="en-US" sz="3200" b="1" u="sng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隶书" panose="02010800040101010101" pitchFamily="2" charset="-122"/>
              <a:ea typeface="华文隶书" panose="02010800040101010101" pitchFamily="2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7448229" y="6012657"/>
            <a:ext cx="377539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b="1" u="sng" dirty="0" smtClean="0">
                <a:solidFill>
                  <a:srgbClr val="0070C0"/>
                </a:solidFill>
                <a:latin typeface="华文隶书" panose="02010800040101010101" pitchFamily="2" charset="-122"/>
                <a:ea typeface="华文隶书" panose="02010800040101010101" pitchFamily="2" charset="-122"/>
              </a:rPr>
              <a:t>碳中和、碳达峰</a:t>
            </a:r>
            <a:endParaRPr lang="zh-CN" altLang="en-US" sz="4000" b="1" u="sng" dirty="0">
              <a:solidFill>
                <a:srgbClr val="0070C0"/>
              </a:solidFill>
              <a:latin typeface="华文隶书" panose="02010800040101010101" pitchFamily="2" charset="-122"/>
              <a:ea typeface="华文隶书" panose="02010800040101010101" pitchFamily="2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5232733" y="5781825"/>
            <a:ext cx="18325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u="sng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隶书" panose="02010800040101010101" pitchFamily="2" charset="-122"/>
                <a:ea typeface="华文隶书" panose="02010800040101010101" pitchFamily="2" charset="-122"/>
              </a:rPr>
              <a:t>生态文明</a:t>
            </a:r>
            <a:endParaRPr lang="zh-CN" altLang="en-US" sz="3200" b="1" u="sng" dirty="0">
              <a:solidFill>
                <a:srgbClr val="00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隶书" panose="02010800040101010101" pitchFamily="2" charset="-122"/>
              <a:ea typeface="华文隶书" panose="02010800040101010101" pitchFamily="2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3860909" y="2647863"/>
            <a:ext cx="16209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社会实践</a:t>
            </a:r>
            <a:endParaRPr lang="zh-CN" altLang="en-US" sz="2800" dirty="0">
              <a:solidFill>
                <a:srgbClr val="FF0000"/>
              </a:solidFill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8456593" y="2680906"/>
            <a:ext cx="16209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社会实践</a:t>
            </a:r>
            <a:endParaRPr lang="zh-CN" altLang="en-US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</p:bldLst>
  </p:timing>
</p:sld>
</file>

<file path=ppt/tags/tag1.xml><?xml version="1.0" encoding="utf-8"?>
<p:tagLst xmlns:p="http://schemas.openxmlformats.org/presentationml/2006/main">
  <p:tag name="AS_UNIQUEID" val="22"/>
</p:tagLst>
</file>

<file path=ppt/tags/tag10.xml><?xml version="1.0" encoding="utf-8"?>
<p:tagLst xmlns:p="http://schemas.openxmlformats.org/presentationml/2006/main">
  <p:tag name="AS_UNIQUEID" val="1573"/>
</p:tagLst>
</file>

<file path=ppt/tags/tag11.xml><?xml version="1.0" encoding="utf-8"?>
<p:tagLst xmlns:p="http://schemas.openxmlformats.org/presentationml/2006/main">
  <p:tag name="AS_UNIQUEID" val="6192"/>
</p:tagLst>
</file>

<file path=ppt/tags/tag12.xml><?xml version="1.0" encoding="utf-8"?>
<p:tagLst xmlns:p="http://schemas.openxmlformats.org/presentationml/2006/main">
  <p:tag name="AS_UNIQUEID" val="6188"/>
</p:tagLst>
</file>

<file path=ppt/tags/tag13.xml><?xml version="1.0" encoding="utf-8"?>
<p:tagLst xmlns:p="http://schemas.openxmlformats.org/presentationml/2006/main">
  <p:tag name="AS_UNIQUEID" val="6189"/>
</p:tagLst>
</file>

<file path=ppt/tags/tag14.xml><?xml version="1.0" encoding="utf-8"?>
<p:tagLst xmlns:p="http://schemas.openxmlformats.org/presentationml/2006/main">
  <p:tag name="AS_UNIQUEID" val="6190"/>
</p:tagLst>
</file>

<file path=ppt/tags/tag15.xml><?xml version="1.0" encoding="utf-8"?>
<p:tagLst xmlns:p="http://schemas.openxmlformats.org/presentationml/2006/main">
  <p:tag name="AS_UNIQUEID" val="1651"/>
</p:tagLst>
</file>

<file path=ppt/tags/tag16.xml><?xml version="1.0" encoding="utf-8"?>
<p:tagLst xmlns:p="http://schemas.openxmlformats.org/presentationml/2006/main">
  <p:tag name="AS_UNIQUEID" val="1652"/>
</p:tagLst>
</file>

<file path=ppt/tags/tag17.xml><?xml version="1.0" encoding="utf-8"?>
<p:tagLst xmlns:p="http://schemas.openxmlformats.org/presentationml/2006/main">
  <p:tag name="AS_UNIQUEID" val="1653"/>
</p:tagLst>
</file>

<file path=ppt/tags/tag18.xml><?xml version="1.0" encoding="utf-8"?>
<p:tagLst xmlns:p="http://schemas.openxmlformats.org/presentationml/2006/main">
  <p:tag name="KSO_WM_BEAUTIFY_FLAG" val="#wm#"/>
  <p:tag name="KSO_WM_SLIDE_ID" val="custom20205176_1"/>
  <p:tag name="KSO_WM_SLIDE_INDEX" val="1"/>
  <p:tag name="KSO_WM_SLIDE_ITEM_CNT" val="0"/>
  <p:tag name="KSO_WM_SLIDE_LAYOUT" val="a_b"/>
  <p:tag name="KSO_WM_SLIDE_LAYOUT_CNT" val="1_1"/>
  <p:tag name="KSO_WM_SLIDE_SUBTYPE" val="defaultBlank"/>
  <p:tag name="KSO_WM_SLIDE_TYPE" val="title"/>
  <p:tag name="KSO_WM_TAG_VERSION" val="1.0"/>
  <p:tag name="KSO_WM_TEMPLATE_CATEGORY" val="custom"/>
  <p:tag name="KSO_WM_TEMPLATE_COLOR_TYPE" val="1"/>
  <p:tag name="KSO_WM_TEMPLATE_INDEX" val="20205176"/>
  <p:tag name="KSO_WM_TEMPLATE_MASTER_TYPE" val="0"/>
  <p:tag name="KSO_WM_TEMPLATE_SUBCATEGORY" val="19"/>
  <p:tag name="KSO_WM_TEMPLATE_THUMBS_INDEX" val="1、4、7、12、13、14、15、16、17、18、20、24、25、28、33、36、40、43、44"/>
  <p:tag name="KSO_WM_UNIT_SHOW_EDIT_AREA_INDICATION" val="1"/>
</p:tagLst>
</file>

<file path=ppt/tags/tag19.xml><?xml version="1.0" encoding="utf-8"?>
<p:tagLst xmlns:p="http://schemas.openxmlformats.org/presentationml/2006/main">
  <p:tag name="AS_UNIQUEID" val="6201"/>
</p:tagLst>
</file>

<file path=ppt/tags/tag2.xml><?xml version="1.0" encoding="utf-8"?>
<p:tagLst xmlns:p="http://schemas.openxmlformats.org/presentationml/2006/main">
  <p:tag name="AS_UNIQUEID" val="5275"/>
  <p:tag name="KSO_WM_UNIT_TEXT_FILL_FORE_SCHEMECOLOR_INDEX" val="13"/>
  <p:tag name="KSO_WM_UNIT_TEXT_FILL_FORE_SCHEMECOLOR_INDEX_BRIGHTNESS" val="0"/>
  <p:tag name="KSO_WM_UNIT_TEXT_FILL_TYPE" val="1"/>
</p:tagLst>
</file>

<file path=ppt/tags/tag20.xml><?xml version="1.0" encoding="utf-8"?>
<p:tagLst xmlns:p="http://schemas.openxmlformats.org/presentationml/2006/main">
  <p:tag name="AS_UNIQUEID" val="6202"/>
  <p:tag name="KSO_WM_UNIT_TEXT_FILL_FORE_SCHEMECOLOR_INDEX" val="13"/>
  <p:tag name="KSO_WM_UNIT_TEXT_FILL_FORE_SCHEMECOLOR_INDEX_BRIGHTNESS" val="0"/>
  <p:tag name="KSO_WM_UNIT_TEXT_FILL_TYPE" val="1"/>
</p:tagLst>
</file>

<file path=ppt/tags/tag21.xml><?xml version="1.0" encoding="utf-8"?>
<p:tagLst xmlns:p="http://schemas.openxmlformats.org/presentationml/2006/main">
  <p:tag name="AS_UNIQUEID" val="6203"/>
  <p:tag name="KSO_WM_UNIT_TEXT_FILL_FORE_SCHEMECOLOR_INDEX" val="13"/>
  <p:tag name="KSO_WM_UNIT_TEXT_FILL_FORE_SCHEMECOLOR_INDEX_BRIGHTNESS" val="0"/>
  <p:tag name="KSO_WM_UNIT_TEXT_FILL_TYPE" val="1"/>
</p:tagLst>
</file>

<file path=ppt/tags/tag22.xml><?xml version="1.0" encoding="utf-8"?>
<p:tagLst xmlns:p="http://schemas.openxmlformats.org/presentationml/2006/main">
  <p:tag name="AS_UNIQUEID" val="6204"/>
</p:tagLst>
</file>

<file path=ppt/tags/tag23.xml><?xml version="1.0" encoding="utf-8"?>
<p:tagLst xmlns:p="http://schemas.openxmlformats.org/presentationml/2006/main">
  <p:tag name="AS_UNIQUEID" val="6205"/>
</p:tagLst>
</file>

<file path=ppt/tags/tag24.xml><?xml version="1.0" encoding="utf-8"?>
<p:tagLst xmlns:p="http://schemas.openxmlformats.org/presentationml/2006/main">
  <p:tag name="AS_UNIQUEID" val="5278"/>
  <p:tag name="KSO_WM_UNIT_TEXT_FILL_FORE_SCHEMECOLOR_INDEX" val="13"/>
  <p:tag name="KSO_WM_UNIT_TEXT_FILL_FORE_SCHEMECOLOR_INDEX_BRIGHTNESS" val="0"/>
  <p:tag name="KSO_WM_UNIT_TEXT_FILL_TYPE" val="1"/>
</p:tagLst>
</file>

<file path=ppt/tags/tag25.xml><?xml version="1.0" encoding="utf-8"?>
<p:tagLst xmlns:p="http://schemas.openxmlformats.org/presentationml/2006/main">
  <p:tag name="AS_UNIQUEID" val="6206"/>
</p:tagLst>
</file>

<file path=ppt/tags/tag26.xml><?xml version="1.0" encoding="utf-8"?>
<p:tagLst xmlns:p="http://schemas.openxmlformats.org/presentationml/2006/main">
  <p:tag name="AS_UNIQUEID" val="6207"/>
</p:tagLst>
</file>

<file path=ppt/tags/tag27.xml><?xml version="1.0" encoding="utf-8"?>
<p:tagLst xmlns:p="http://schemas.openxmlformats.org/presentationml/2006/main">
  <p:tag name="AS_UNIQUEID" val="6208"/>
</p:tagLst>
</file>

<file path=ppt/tags/tag28.xml><?xml version="1.0" encoding="utf-8"?>
<p:tagLst xmlns:p="http://schemas.openxmlformats.org/presentationml/2006/main">
  <p:tag name="AS_UNIQUEID" val="1080"/>
</p:tagLst>
</file>

<file path=ppt/tags/tag29.xml><?xml version="1.0" encoding="utf-8"?>
<p:tagLst xmlns:p="http://schemas.openxmlformats.org/presentationml/2006/main">
  <p:tag name="AS_UNIQUEID" val="1081"/>
</p:tagLst>
</file>

<file path=ppt/tags/tag3.xml><?xml version="1.0" encoding="utf-8"?>
<p:tagLst xmlns:p="http://schemas.openxmlformats.org/presentationml/2006/main">
  <p:tag name="AS_UNIQUEID" val="22"/>
</p:tagLst>
</file>

<file path=ppt/tags/tag30.xml><?xml version="1.0" encoding="utf-8"?>
<p:tagLst xmlns:p="http://schemas.openxmlformats.org/presentationml/2006/main">
  <p:tag name="AS_UNIQUEID" val="1082"/>
</p:tagLst>
</file>

<file path=ppt/tags/tag31.xml><?xml version="1.0" encoding="utf-8"?>
<p:tagLst xmlns:p="http://schemas.openxmlformats.org/presentationml/2006/main">
  <p:tag name="AS_UNIQUEID" val="6214"/>
</p:tagLst>
</file>

<file path=ppt/tags/tag32.xml><?xml version="1.0" encoding="utf-8"?>
<p:tagLst xmlns:p="http://schemas.openxmlformats.org/presentationml/2006/main">
  <p:tag name="AS_UNIQUEID" val="6215"/>
  <p:tag name="KSO_WM_UNIT_TEXT_FILL_FORE_SCHEMECOLOR_INDEX" val="13"/>
  <p:tag name="KSO_WM_UNIT_TEXT_FILL_FORE_SCHEMECOLOR_INDEX_BRIGHTNESS" val="0"/>
  <p:tag name="KSO_WM_UNIT_TEXT_FILL_TYPE" val="1"/>
</p:tagLst>
</file>

<file path=ppt/tags/tag33.xml><?xml version="1.0" encoding="utf-8"?>
<p:tagLst xmlns:p="http://schemas.openxmlformats.org/presentationml/2006/main">
  <p:tag name="AS_UNIQUEID" val="6216"/>
  <p:tag name="KSO_WM_UNIT_TEXT_FILL_FORE_SCHEMECOLOR_INDEX" val="13"/>
  <p:tag name="KSO_WM_UNIT_TEXT_FILL_FORE_SCHEMECOLOR_INDEX_BRIGHTNESS" val="0"/>
  <p:tag name="KSO_WM_UNIT_TEXT_FILL_TYPE" val="1"/>
</p:tagLst>
</file>

<file path=ppt/tags/tag34.xml><?xml version="1.0" encoding="utf-8"?>
<p:tagLst xmlns:p="http://schemas.openxmlformats.org/presentationml/2006/main">
  <p:tag name="AS_UNIQUEID" val="6217"/>
</p:tagLst>
</file>

<file path=ppt/tags/tag35.xml><?xml version="1.0" encoding="utf-8"?>
<p:tagLst xmlns:p="http://schemas.openxmlformats.org/presentationml/2006/main">
  <p:tag name="AS_UNIQUEID" val="6218"/>
</p:tagLst>
</file>

<file path=ppt/tags/tag36.xml><?xml version="1.0" encoding="utf-8"?>
<p:tagLst xmlns:p="http://schemas.openxmlformats.org/presentationml/2006/main">
  <p:tag name="AS_UNIQUEID" val="6219"/>
</p:tagLst>
</file>

<file path=ppt/tags/tag37.xml><?xml version="1.0" encoding="utf-8"?>
<p:tagLst xmlns:p="http://schemas.openxmlformats.org/presentationml/2006/main">
  <p:tag name="AS_UNIQUEID" val="6220"/>
</p:tagLst>
</file>

<file path=ppt/tags/tag38.xml><?xml version="1.0" encoding="utf-8"?>
<p:tagLst xmlns:p="http://schemas.openxmlformats.org/presentationml/2006/main">
  <p:tag name="AS_UNIQUEID" val="6221"/>
</p:tagLst>
</file>

<file path=ppt/tags/tag39.xml><?xml version="1.0" encoding="utf-8"?>
<p:tagLst xmlns:p="http://schemas.openxmlformats.org/presentationml/2006/main">
  <p:tag name="AS_UNIQUEID" val="6222"/>
</p:tagLst>
</file>

<file path=ppt/tags/tag4.xml><?xml version="1.0" encoding="utf-8"?>
<p:tagLst xmlns:p="http://schemas.openxmlformats.org/presentationml/2006/main">
  <p:tag name="AS_UNIQUEID" val="23"/>
</p:tagLst>
</file>

<file path=ppt/tags/tag40.xml><?xml version="1.0" encoding="utf-8"?>
<p:tagLst xmlns:p="http://schemas.openxmlformats.org/presentationml/2006/main">
  <p:tag name="AS_UNIQUEID" val="6223"/>
</p:tagLst>
</file>

<file path=ppt/tags/tag41.xml><?xml version="1.0" encoding="utf-8"?>
<p:tagLst xmlns:p="http://schemas.openxmlformats.org/presentationml/2006/main">
  <p:tag name="AS_UNIQUEID" val="6224"/>
</p:tagLst>
</file>

<file path=ppt/tags/tag42.xml><?xml version="1.0" encoding="utf-8"?>
<p:tagLst xmlns:p="http://schemas.openxmlformats.org/presentationml/2006/main">
  <p:tag name="AS_UNIQUEID" val="6225"/>
</p:tagLst>
</file>

<file path=ppt/tags/tag43.xml><?xml version="1.0" encoding="utf-8"?>
<p:tagLst xmlns:p="http://schemas.openxmlformats.org/presentationml/2006/main">
  <p:tag name="AS_UNIQUEID" val="6226"/>
</p:tagLst>
</file>

<file path=ppt/tags/tag44.xml><?xml version="1.0" encoding="utf-8"?>
<p:tagLst xmlns:p="http://schemas.openxmlformats.org/presentationml/2006/main">
  <p:tag name="AS_UNIQUEID" val="6227"/>
</p:tagLst>
</file>

<file path=ppt/tags/tag45.xml><?xml version="1.0" encoding="utf-8"?>
<p:tagLst xmlns:p="http://schemas.openxmlformats.org/presentationml/2006/main">
  <p:tag name="AS_UNIQUEID" val="5278"/>
  <p:tag name="KSO_WM_UNIT_TEXT_FILL_FORE_SCHEMECOLOR_INDEX" val="13"/>
  <p:tag name="KSO_WM_UNIT_TEXT_FILL_FORE_SCHEMECOLOR_INDEX_BRIGHTNESS" val="0"/>
  <p:tag name="KSO_WM_UNIT_TEXT_FILL_TYPE" val="1"/>
</p:tagLst>
</file>

<file path=ppt/tags/tag46.xml><?xml version="1.0" encoding="utf-8"?>
<p:tagLst xmlns:p="http://schemas.openxmlformats.org/presentationml/2006/main">
  <p:tag name="AS_UNIQUEID" val="6228"/>
</p:tagLst>
</file>

<file path=ppt/tags/tag47.xml><?xml version="1.0" encoding="utf-8"?>
<p:tagLst xmlns:p="http://schemas.openxmlformats.org/presentationml/2006/main">
  <p:tag name="KSO_WM_SLIDE_BACKGROUND_TYPE" val="general"/>
  <p:tag name="KSO_WM_SLIDE_BK_DARK_LIGHT" val="2"/>
</p:tagLst>
</file>

<file path=ppt/tags/tag48.xml><?xml version="1.0" encoding="utf-8"?>
<p:tagLst xmlns:p="http://schemas.openxmlformats.org/presentationml/2006/main">
  <p:tag name="AS_UNIQUEID" val="6210"/>
</p:tagLst>
</file>

<file path=ppt/tags/tag49.xml><?xml version="1.0" encoding="utf-8"?>
<p:tagLst xmlns:p="http://schemas.openxmlformats.org/presentationml/2006/main">
  <p:tag name="AS_UNIQUEID" val="6211"/>
</p:tagLst>
</file>

<file path=ppt/tags/tag5.xml><?xml version="1.0" encoding="utf-8"?>
<p:tagLst xmlns:p="http://schemas.openxmlformats.org/presentationml/2006/main">
  <p:tag name="AS_UNIQUEID" val="25"/>
</p:tagLst>
</file>

<file path=ppt/tags/tag50.xml><?xml version="1.0" encoding="utf-8"?>
<p:tagLst xmlns:p="http://schemas.openxmlformats.org/presentationml/2006/main">
  <p:tag name="AS_UNIQUEID" val="6212"/>
</p:tagLst>
</file>

<file path=ppt/tags/tag51.xml><?xml version="1.0" encoding="utf-8"?>
<p:tagLst xmlns:p="http://schemas.openxmlformats.org/presentationml/2006/main">
  <p:tag name="AS_UNIQUEID" val="6234"/>
  <p:tag name="KSO_WM_BEAUTIFY_FLAG" val="#wm#"/>
  <p:tag name="KSO_WM_SLIDE_BACKGROUND_TYPE" val="general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2*i*1"/>
  <p:tag name="KSO_WM_UNIT_INDEX" val="1"/>
  <p:tag name="KSO_WM_UNIT_LAYERLEVEL" val="1"/>
  <p:tag name="KSO_WM_UNIT_TYPE" val="i"/>
  <p:tag name="WM_BEAUTIFY_SHAPE_IDENTITY" val="{0e2ba7dc-52c8-4c64-87b9-059482d76606}"/>
</p:tagLst>
</file>

<file path=ppt/tags/tag52.xml><?xml version="1.0" encoding="utf-8"?>
<p:tagLst xmlns:p="http://schemas.openxmlformats.org/presentationml/2006/main">
  <p:tag name="AS_UNIQUEID" val="6235"/>
  <p:tag name="KSO_WM_BEAUTIFY_FLAG" val="#wm#"/>
  <p:tag name="KSO_WM_SLIDE_BACKGROUND_TYPE" val="general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2*i*2"/>
  <p:tag name="KSO_WM_UNIT_INDEX" val="2"/>
  <p:tag name="KSO_WM_UNIT_LAYERLEVEL" val="1"/>
  <p:tag name="KSO_WM_UNIT_LINE_FILL_TYPE" val="2"/>
  <p:tag name="KSO_WM_UNIT_LINE_FORE_SCHEMECOLOR_INDEX" val="13"/>
  <p:tag name="KSO_WM_UNIT_LINE_FORE_SCHEMECOLOR_INDEX_BRIGHTNESS" val="0.35"/>
  <p:tag name="KSO_WM_UNIT_TYPE" val="i"/>
</p:tagLst>
</file>

<file path=ppt/tags/tag53.xml><?xml version="1.0" encoding="utf-8"?>
<p:tagLst xmlns:p="http://schemas.openxmlformats.org/presentationml/2006/main">
  <p:tag name="AS_UNIQUEID" val="6236"/>
</p:tagLst>
</file>

<file path=ppt/tags/tag54.xml><?xml version="1.0" encoding="utf-8"?>
<p:tagLst xmlns:p="http://schemas.openxmlformats.org/presentationml/2006/main">
  <p:tag name="AS_UNIQUEID" val="6237"/>
  <p:tag name="KSO_WM_BEAUTIFY_FLAG" val="#wm#"/>
  <p:tag name="KSO_WM_SLIDE_BACKGROUND_TYPE" val="general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FILL_FORE_SCHEMECOLOR_INDEX" val="14"/>
  <p:tag name="KSO_WM_UNIT_FILL_FORE_SCHEMECOLOR_INDEX_BRIGHTNESS" val="0"/>
  <p:tag name="KSO_WM_UNIT_FILL_TYPE" val="1"/>
  <p:tag name="KSO_WM_UNIT_HIGHLIGHT" val="0"/>
  <p:tag name="KSO_WM_UNIT_ID" val="_12*i*4"/>
  <p:tag name="KSO_WM_UNIT_INDEX" val="4"/>
  <p:tag name="KSO_WM_UNIT_LAYERLEVEL" val="1"/>
  <p:tag name="KSO_WM_UNIT_LINE_FILL_TYPE" val="2"/>
  <p:tag name="KSO_WM_UNIT_LINE_FORE_SCHEMECOLOR_INDEX" val="13"/>
  <p:tag name="KSO_WM_UNIT_LINE_FORE_SCHEMECOLOR_INDEX_BRIGHTNESS" val="0.35"/>
  <p:tag name="KSO_WM_UNIT_TYPE" val="i"/>
</p:tagLst>
</file>

<file path=ppt/tags/tag55.xml><?xml version="1.0" encoding="utf-8"?>
<p:tagLst xmlns:p="http://schemas.openxmlformats.org/presentationml/2006/main">
  <p:tag name="AS_UNIQUEID" val="6238"/>
  <p:tag name="KSO_WM_BEAUTIFY_FLAG" val="#wm#"/>
  <p:tag name="KSO_WM_SLIDE_BACKGROUND_TYPE" val="general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2*i*3"/>
  <p:tag name="KSO_WM_UNIT_INDEX" val="3"/>
  <p:tag name="KSO_WM_UNIT_LAYERLEVEL" val="1"/>
  <p:tag name="KSO_WM_UNIT_LINE_FILL_TYPE" val="2"/>
  <p:tag name="KSO_WM_UNIT_LINE_FORE_SCHEMECOLOR_INDEX" val="13"/>
  <p:tag name="KSO_WM_UNIT_LINE_FORE_SCHEMECOLOR_INDEX_BRIGHTNESS" val="0.35"/>
  <p:tag name="KSO_WM_UNIT_TYPE" val="i"/>
</p:tagLst>
</file>

<file path=ppt/tags/tag56.xml><?xml version="1.0" encoding="utf-8"?>
<p:tagLst xmlns:p="http://schemas.openxmlformats.org/presentationml/2006/main">
  <p:tag name="AS_UNIQUEID" val="6239"/>
  <p:tag name="KSO_WM_BEAUTIFY_FLAG" val="#wm#"/>
  <p:tag name="KSO_WM_SLIDE_BACKGROUND_TYPE" val="general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2*i*6"/>
  <p:tag name="KSO_WM_UNIT_INDEX" val="6"/>
  <p:tag name="KSO_WM_UNIT_LAYERLEVEL" val="1"/>
  <p:tag name="KSO_WM_UNIT_LINE_FILL_TYPE" val="2"/>
  <p:tag name="KSO_WM_UNIT_LINE_FORE_SCHEMECOLOR_INDEX" val="13"/>
  <p:tag name="KSO_WM_UNIT_LINE_FORE_SCHEMECOLOR_INDEX_BRIGHTNESS" val="0.35"/>
  <p:tag name="KSO_WM_UNIT_TYPE" val="i"/>
</p:tagLst>
</file>

<file path=ppt/tags/tag57.xml><?xml version="1.0" encoding="utf-8"?>
<p:tagLst xmlns:p="http://schemas.openxmlformats.org/presentationml/2006/main">
  <p:tag name="AS_UNIQUEID" val="6240"/>
  <p:tag name="KSO_WM_BEAUTIFY_FLAG" val="#wm#"/>
  <p:tag name="KSO_WM_SLIDE_BACKGROUND_TYPE" val="general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FILL_FORE_SCHEMECOLOR_INDEX" val="14"/>
  <p:tag name="KSO_WM_UNIT_FILL_FORE_SCHEMECOLOR_INDEX_BRIGHTNESS" val="0"/>
  <p:tag name="KSO_WM_UNIT_FILL_TYPE" val="1"/>
  <p:tag name="KSO_WM_UNIT_HIGHLIGHT" val="0"/>
  <p:tag name="KSO_WM_UNIT_ID" val="_12*i*5"/>
  <p:tag name="KSO_WM_UNIT_INDEX" val="5"/>
  <p:tag name="KSO_WM_UNIT_LAYERLEVEL" val="1"/>
  <p:tag name="KSO_WM_UNIT_LINE_FILL_TYPE" val="2"/>
  <p:tag name="KSO_WM_UNIT_LINE_FORE_SCHEMECOLOR_INDEX" val="13"/>
  <p:tag name="KSO_WM_UNIT_LINE_FORE_SCHEMECOLOR_INDEX_BRIGHTNESS" val="0.35"/>
  <p:tag name="KSO_WM_UNIT_TYPE" val="i"/>
</p:tagLst>
</file>

<file path=ppt/tags/tag58.xml><?xml version="1.0" encoding="utf-8"?>
<p:tagLst xmlns:p="http://schemas.openxmlformats.org/presentationml/2006/main">
  <p:tag name="AS_UNIQUEID" val="6241"/>
  <p:tag name="KSO_WM_BEAUTIFY_FLAG" val="#wm#"/>
  <p:tag name="KSO_WM_SLIDE_BACKGROUND_TYPE" val="general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2*i*7"/>
  <p:tag name="KSO_WM_UNIT_INDEX" val="7"/>
  <p:tag name="KSO_WM_UNIT_LAYERLEVEL" val="1"/>
  <p:tag name="KSO_WM_UNIT_LINE_FILL_TYPE" val="2"/>
  <p:tag name="KSO_WM_UNIT_LINE_FORE_SCHEMECOLOR_INDEX" val="13"/>
  <p:tag name="KSO_WM_UNIT_LINE_FORE_SCHEMECOLOR_INDEX_BRIGHTNESS" val="0.35"/>
  <p:tag name="KSO_WM_UNIT_TYPE" val="i"/>
</p:tagLst>
</file>

<file path=ppt/tags/tag59.xml><?xml version="1.0" encoding="utf-8"?>
<p:tagLst xmlns:p="http://schemas.openxmlformats.org/presentationml/2006/main">
  <p:tag name="AS_UNIQUEID" val="6242"/>
  <p:tag name="KSO_WM_BEAUTIFY_FLAG" val="#wm#"/>
  <p:tag name="KSO_WM_SLIDE_BACKGROUND_TYPE" val="general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2*i*8"/>
  <p:tag name="KSO_WM_UNIT_INDEX" val="8"/>
  <p:tag name="KSO_WM_UNIT_LAYERLEVEL" val="1"/>
  <p:tag name="KSO_WM_UNIT_LINE_FILL_TYPE" val="2"/>
  <p:tag name="KSO_WM_UNIT_LINE_FORE_SCHEMECOLOR_INDEX" val="13"/>
  <p:tag name="KSO_WM_UNIT_LINE_FORE_SCHEMECOLOR_INDEX_BRIGHTNESS" val="0.35"/>
  <p:tag name="KSO_WM_UNIT_TYPE" val="i"/>
</p:tagLst>
</file>

<file path=ppt/tags/tag6.xml><?xml version="1.0" encoding="utf-8"?>
<p:tagLst xmlns:p="http://schemas.openxmlformats.org/presentationml/2006/main">
  <p:tag name="AS_UNIQUEID" val="26"/>
</p:tagLst>
</file>

<file path=ppt/tags/tag60.xml><?xml version="1.0" encoding="utf-8"?>
<p:tagLst xmlns:p="http://schemas.openxmlformats.org/presentationml/2006/main">
  <p:tag name="AS_UNIQUEID" val="6243"/>
  <p:tag name="KSO_WM_BEAUTIFY_FLAG" val="#wm#"/>
  <p:tag name="KSO_WM_SLIDE_BACKGROUND_TYPE" val="general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2*i*10"/>
  <p:tag name="KSO_WM_UNIT_INDEX" val="10"/>
  <p:tag name="KSO_WM_UNIT_LAYERLEVEL" val="1"/>
  <p:tag name="KSO_WM_UNIT_LINE_FILL_TYPE" val="2"/>
  <p:tag name="KSO_WM_UNIT_LINE_FORE_SCHEMECOLOR_INDEX" val="13"/>
  <p:tag name="KSO_WM_UNIT_LINE_FORE_SCHEMECOLOR_INDEX_BRIGHTNESS" val="0.35"/>
  <p:tag name="KSO_WM_UNIT_TYPE" val="i"/>
</p:tagLst>
</file>

<file path=ppt/tags/tag61.xml><?xml version="1.0" encoding="utf-8"?>
<p:tagLst xmlns:p="http://schemas.openxmlformats.org/presentationml/2006/main">
  <p:tag name="AS_UNIQUEID" val="6244"/>
  <p:tag name="KSO_WM_BEAUTIFY_FLAG" val="#wm#"/>
  <p:tag name="KSO_WM_SLIDE_BACKGROUND_TYPE" val="general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2*i*9"/>
  <p:tag name="KSO_WM_UNIT_INDEX" val="9"/>
  <p:tag name="KSO_WM_UNIT_LAYERLEVEL" val="1"/>
  <p:tag name="KSO_WM_UNIT_LINE_FILL_TYPE" val="2"/>
  <p:tag name="KSO_WM_UNIT_LINE_FORE_SCHEMECOLOR_INDEX" val="13"/>
  <p:tag name="KSO_WM_UNIT_LINE_FORE_SCHEMECOLOR_INDEX_BRIGHTNESS" val="0.35"/>
  <p:tag name="KSO_WM_UNIT_TYPE" val="i"/>
</p:tagLst>
</file>

<file path=ppt/tags/tag62.xml><?xml version="1.0" encoding="utf-8"?>
<p:tagLst xmlns:p="http://schemas.openxmlformats.org/presentationml/2006/main">
  <p:tag name="AS_UNIQUEID" val="6245"/>
</p:tagLst>
</file>

<file path=ppt/tags/tag63.xml><?xml version="1.0" encoding="utf-8"?>
<p:tagLst xmlns:p="http://schemas.openxmlformats.org/presentationml/2006/main">
  <p:tag name="AS_UNIQUEID" val="6246"/>
  <p:tag name="KSO_WM_UNIT_TEXT_FILL_FORE_SCHEMECOLOR_INDEX" val="13"/>
  <p:tag name="KSO_WM_UNIT_TEXT_FILL_FORE_SCHEMECOLOR_INDEX_BRIGHTNESS" val="0"/>
  <p:tag name="KSO_WM_UNIT_TEXT_FILL_TYPE" val="1"/>
</p:tagLst>
</file>

<file path=ppt/tags/tag64.xml><?xml version="1.0" encoding="utf-8"?>
<p:tagLst xmlns:p="http://schemas.openxmlformats.org/presentationml/2006/main">
  <p:tag name="AS_UNIQUEID" val="6247"/>
  <p:tag name="KSO_WM_UNIT_TEXT_FILL_FORE_SCHEMECOLOR_INDEX" val="13"/>
  <p:tag name="KSO_WM_UNIT_TEXT_FILL_FORE_SCHEMECOLOR_INDEX_BRIGHTNESS" val="0"/>
  <p:tag name="KSO_WM_UNIT_TEXT_FILL_TYPE" val="1"/>
</p:tagLst>
</file>

<file path=ppt/tags/tag65.xml><?xml version="1.0" encoding="utf-8"?>
<p:tagLst xmlns:p="http://schemas.openxmlformats.org/presentationml/2006/main">
  <p:tag name="AS_UNIQUEID" val="6248"/>
</p:tagLst>
</file>

<file path=ppt/tags/tag66.xml><?xml version="1.0" encoding="utf-8"?>
<p:tagLst xmlns:p="http://schemas.openxmlformats.org/presentationml/2006/main">
  <p:tag name="AS_UNIQUEID" val="6249"/>
</p:tagLst>
</file>

<file path=ppt/tags/tag67.xml><?xml version="1.0" encoding="utf-8"?>
<p:tagLst xmlns:p="http://schemas.openxmlformats.org/presentationml/2006/main">
  <p:tag name="AS_UNIQUEID" val="5278"/>
  <p:tag name="KSO_WM_UNIT_TEXT_FILL_FORE_SCHEMECOLOR_INDEX" val="13"/>
  <p:tag name="KSO_WM_UNIT_TEXT_FILL_FORE_SCHEMECOLOR_INDEX_BRIGHTNESS" val="0"/>
  <p:tag name="KSO_WM_UNIT_TEXT_FILL_TYPE" val="1"/>
</p:tagLst>
</file>

<file path=ppt/tags/tag68.xml><?xml version="1.0" encoding="utf-8"?>
<p:tagLst xmlns:p="http://schemas.openxmlformats.org/presentationml/2006/main">
  <p:tag name="AS_UNIQUEID" val="6250"/>
</p:tagLst>
</file>

<file path=ppt/tags/tag69.xml><?xml version="1.0" encoding="utf-8"?>
<p:tagLst xmlns:p="http://schemas.openxmlformats.org/presentationml/2006/main">
  <p:tag name="AS_UNIQUEID" val="106"/>
</p:tagLst>
</file>

<file path=ppt/tags/tag7.xml><?xml version="1.0" encoding="utf-8"?>
<p:tagLst xmlns:p="http://schemas.openxmlformats.org/presentationml/2006/main">
  <p:tag name="KSO_WM_SPECIAL_SOURCE" val="bdnull"/>
</p:tagLst>
</file>

<file path=ppt/tags/tag70.xml><?xml version="1.0" encoding="utf-8"?>
<p:tagLst xmlns:p="http://schemas.openxmlformats.org/presentationml/2006/main">
  <p:tag name="AS_UNIQUEID" val="6251"/>
</p:tagLst>
</file>

<file path=ppt/tags/tag71.xml><?xml version="1.0" encoding="utf-8"?>
<p:tagLst xmlns:p="http://schemas.openxmlformats.org/presentationml/2006/main">
  <p:tag name="KSO_WM_SLIDE_BACKGROUND_TYPE" val="general"/>
  <p:tag name="KSO_WM_SLIDE_BK_DARK_LIGHT" val="2"/>
</p:tagLst>
</file>

<file path=ppt/tags/tag72.xml><?xml version="1.0" encoding="utf-8"?>
<p:tagLst xmlns:p="http://schemas.openxmlformats.org/presentationml/2006/main">
  <p:tag name="AS_UNIQUEID" val="6230"/>
</p:tagLst>
</file>

<file path=ppt/tags/tag73.xml><?xml version="1.0" encoding="utf-8"?>
<p:tagLst xmlns:p="http://schemas.openxmlformats.org/presentationml/2006/main">
  <p:tag name="AS_UNIQUEID" val="6231"/>
</p:tagLst>
</file>

<file path=ppt/tags/tag74.xml><?xml version="1.0" encoding="utf-8"?>
<p:tagLst xmlns:p="http://schemas.openxmlformats.org/presentationml/2006/main">
  <p:tag name="AS_UNIQUEID" val="6232"/>
</p:tagLst>
</file>

<file path=ppt/tags/tag75.xml><?xml version="1.0" encoding="utf-8"?>
<p:tagLst xmlns:p="http://schemas.openxmlformats.org/presentationml/2006/main">
  <p:tag name="AS_UNIQUEID" val="6253"/>
</p:tagLst>
</file>

<file path=ppt/tags/tag76.xml><?xml version="1.0" encoding="utf-8"?>
<p:tagLst xmlns:p="http://schemas.openxmlformats.org/presentationml/2006/main">
  <p:tag name="AS_UNIQUEID" val="6254"/>
</p:tagLst>
</file>

<file path=ppt/tags/tag77.xml><?xml version="1.0" encoding="utf-8"?>
<p:tagLst xmlns:p="http://schemas.openxmlformats.org/presentationml/2006/main">
  <p:tag name="AS_UNIQUEID" val="6255"/>
  <p:tag name="KSO_WM_UNIT_TEXT_FILL_FORE_SCHEMECOLOR_INDEX" val="13"/>
  <p:tag name="KSO_WM_UNIT_TEXT_FILL_FORE_SCHEMECOLOR_INDEX_BRIGHTNESS" val="0"/>
  <p:tag name="KSO_WM_UNIT_TEXT_FILL_TYPE" val="1"/>
</p:tagLst>
</file>

<file path=ppt/tags/tag78.xml><?xml version="1.0" encoding="utf-8"?>
<p:tagLst xmlns:p="http://schemas.openxmlformats.org/presentationml/2006/main">
  <p:tag name="AS_UNIQUEID" val="6256"/>
  <p:tag name="KSO_WM_UNIT_TEXT_FILL_FORE_SCHEMECOLOR_INDEX" val="13"/>
  <p:tag name="KSO_WM_UNIT_TEXT_FILL_FORE_SCHEMECOLOR_INDEX_BRIGHTNESS" val="0"/>
  <p:tag name="KSO_WM_UNIT_TEXT_FILL_TYPE" val="1"/>
</p:tagLst>
</file>

<file path=ppt/tags/tag79.xml><?xml version="1.0" encoding="utf-8"?>
<p:tagLst xmlns:p="http://schemas.openxmlformats.org/presentationml/2006/main">
  <p:tag name="AS_UNIQUEID" val="6257"/>
</p:tagLst>
</file>

<file path=ppt/tags/tag8.xml><?xml version="1.0" encoding="utf-8"?>
<p:tagLst xmlns:p="http://schemas.openxmlformats.org/presentationml/2006/main">
  <p:tag name="AS_UNIQUEID" val="167"/>
</p:tagLst>
</file>

<file path=ppt/tags/tag80.xml><?xml version="1.0" encoding="utf-8"?>
<p:tagLst xmlns:p="http://schemas.openxmlformats.org/presentationml/2006/main">
  <p:tag name="AS_UNIQUEID" val="6258"/>
</p:tagLst>
</file>

<file path=ppt/tags/tag81.xml><?xml version="1.0" encoding="utf-8"?>
<p:tagLst xmlns:p="http://schemas.openxmlformats.org/presentationml/2006/main">
  <p:tag name="AS_UNIQUEID" val="6259"/>
</p:tagLst>
</file>

<file path=ppt/tags/tag82.xml><?xml version="1.0" encoding="utf-8"?>
<p:tagLst xmlns:p="http://schemas.openxmlformats.org/presentationml/2006/main">
  <p:tag name="KSO_WM_SPECIAL_SOURCE" val="bdnull"/>
</p:tagLst>
</file>

<file path=ppt/tags/tag83.xml><?xml version="1.0" encoding="utf-8"?>
<p:tagLst xmlns:p="http://schemas.openxmlformats.org/presentationml/2006/main">
  <p:tag name="AS_UNIQUEID" val="6261"/>
</p:tagLst>
</file>

<file path=ppt/tags/tag84.xml><?xml version="1.0" encoding="utf-8"?>
<p:tagLst xmlns:p="http://schemas.openxmlformats.org/presentationml/2006/main">
  <p:tag name="AS_UNIQUEID" val="6262"/>
  <p:tag name="KSO_WM_UNIT_TEXT_FILL_FORE_SCHEMECOLOR_INDEX" val="13"/>
  <p:tag name="KSO_WM_UNIT_TEXT_FILL_FORE_SCHEMECOLOR_INDEX_BRIGHTNESS" val="0"/>
  <p:tag name="KSO_WM_UNIT_TEXT_FILL_TYPE" val="1"/>
</p:tagLst>
</file>

<file path=ppt/tags/tag85.xml><?xml version="1.0" encoding="utf-8"?>
<p:tagLst xmlns:p="http://schemas.openxmlformats.org/presentationml/2006/main">
  <p:tag name="AS_UNIQUEID" val="6263"/>
  <p:tag name="KSO_WM_UNIT_TEXT_FILL_FORE_SCHEMECOLOR_INDEX" val="13"/>
  <p:tag name="KSO_WM_UNIT_TEXT_FILL_FORE_SCHEMECOLOR_INDEX_BRIGHTNESS" val="0"/>
  <p:tag name="KSO_WM_UNIT_TEXT_FILL_TYPE" val="1"/>
</p:tagLst>
</file>

<file path=ppt/tags/tag86.xml><?xml version="1.0" encoding="utf-8"?>
<p:tagLst xmlns:p="http://schemas.openxmlformats.org/presentationml/2006/main">
  <p:tag name="AS_UNIQUEID" val="6264"/>
</p:tagLst>
</file>

<file path=ppt/tags/tag87.xml><?xml version="1.0" encoding="utf-8"?>
<p:tagLst xmlns:p="http://schemas.openxmlformats.org/presentationml/2006/main">
  <p:tag name="AS_UNIQUEID" val="6265"/>
</p:tagLst>
</file>

<file path=ppt/tags/tag88.xml><?xml version="1.0" encoding="utf-8"?>
<p:tagLst xmlns:p="http://schemas.openxmlformats.org/presentationml/2006/main">
  <p:tag name="AS_UNIQUEID" val="6266"/>
</p:tagLst>
</file>

<file path=ppt/tags/tag89.xml><?xml version="1.0" encoding="utf-8"?>
<p:tagLst xmlns:p="http://schemas.openxmlformats.org/presentationml/2006/main">
  <p:tag name="AS_UNIQUEID" val="6267"/>
</p:tagLst>
</file>

<file path=ppt/tags/tag9.xml><?xml version="1.0" encoding="utf-8"?>
<p:tagLst xmlns:p="http://schemas.openxmlformats.org/presentationml/2006/main">
  <p:tag name="AS_UNIQUEID" val="1548"/>
</p:tagLst>
</file>

<file path=ppt/tags/tag90.xml><?xml version="1.0" encoding="utf-8"?>
<p:tagLst xmlns:p="http://schemas.openxmlformats.org/presentationml/2006/main">
  <p:tag name="KSO_WM_SPECIAL_SOURCE" val="bdnull"/>
</p:tagLst>
</file>

<file path=ppt/tags/tag91.xml><?xml version="1.0" encoding="utf-8"?>
<p:tagLst xmlns:p="http://schemas.openxmlformats.org/presentationml/2006/main">
  <p:tag name="AS_UNIQUEID" val="1689"/>
</p:tagLst>
</file>

<file path=ppt/tags/tag92.xml><?xml version="1.0" encoding="utf-8"?>
<p:tagLst xmlns:p="http://schemas.openxmlformats.org/presentationml/2006/main">
  <p:tag name="AS_UNIQUEID" val="1690"/>
</p:tagLst>
</file>

<file path=ppt/tags/tag93.xml><?xml version="1.0" encoding="utf-8"?>
<p:tagLst xmlns:p="http://schemas.openxmlformats.org/presentationml/2006/main">
  <p:tag name="AS_UNIQUEID" val="1691"/>
</p:tagLst>
</file>

<file path=ppt/tags/tag94.xml><?xml version="1.0" encoding="utf-8"?>
<p:tagLst xmlns:p="http://schemas.openxmlformats.org/presentationml/2006/main">
  <p:tag name="KSO_WM_BEAUTIFY_FLAG" val="#wm#"/>
  <p:tag name="KSO_WM_SLIDE_ID" val="custom20205176_1"/>
  <p:tag name="KSO_WM_SLIDE_INDEX" val="1"/>
  <p:tag name="KSO_WM_SLIDE_ITEM_CNT" val="0"/>
  <p:tag name="KSO_WM_SLIDE_LAYOUT" val="a_b"/>
  <p:tag name="KSO_WM_SLIDE_LAYOUT_CNT" val="1_1"/>
  <p:tag name="KSO_WM_SLIDE_SUBTYPE" val="defaultBlank"/>
  <p:tag name="KSO_WM_SLIDE_TYPE" val="title"/>
  <p:tag name="KSO_WM_TAG_VERSION" val="1.0"/>
  <p:tag name="KSO_WM_TEMPLATE_CATEGORY" val="custom"/>
  <p:tag name="KSO_WM_TEMPLATE_COLOR_TYPE" val="1"/>
  <p:tag name="KSO_WM_TEMPLATE_INDEX" val="20205176"/>
  <p:tag name="KSO_WM_TEMPLATE_MASTER_TYPE" val="0"/>
  <p:tag name="KSO_WM_TEMPLATE_SUBCATEGORY" val="19"/>
  <p:tag name="KSO_WM_TEMPLATE_THUMBS_INDEX" val="1、4、7、12、13、14、15、16、17、18、20、24、25、28、33、36、40、43、44"/>
  <p:tag name="KSO_WM_UNIT_SHOW_EDIT_AREA_INDICATION" val="1"/>
</p:tagLst>
</file>

<file path=ppt/tags/tag95.xml><?xml version="1.0" encoding="utf-8"?>
<p:tagLst xmlns:p="http://schemas.openxmlformats.org/presentationml/2006/main">
  <p:tag name="COMMONDATA" val="eyJoZGlkIjoiZGIxODkzNDE3N2U5MDUwZTkxNzE1ODAyODM3MGU0YjYifQ==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5272</Words>
  <Application>WPS 演示</Application>
  <PresentationFormat>宽屏</PresentationFormat>
  <Paragraphs>461</Paragraphs>
  <Slides>26</Slides>
  <Notes>0</Notes>
  <HiddenSlides>0</HiddenSlides>
  <MMClips>1</MMClips>
  <ScaleCrop>false</ScaleCrop>
  <HeadingPairs>
    <vt:vector size="6" baseType="variant">
      <vt:variant>
        <vt:lpstr>已用的字体</vt:lpstr>
      </vt:variant>
      <vt:variant>
        <vt:i4>19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26</vt:i4>
      </vt:variant>
    </vt:vector>
  </HeadingPairs>
  <TitlesOfParts>
    <vt:vector size="46" baseType="lpstr">
      <vt:lpstr>Arial</vt:lpstr>
      <vt:lpstr>宋体</vt:lpstr>
      <vt:lpstr>Wingdings</vt:lpstr>
      <vt:lpstr>微软雅黑</vt:lpstr>
      <vt:lpstr>黑体</vt:lpstr>
      <vt:lpstr>楷体</vt:lpstr>
      <vt:lpstr>字魂24号-镇魂手书</vt:lpstr>
      <vt:lpstr>字魂35号-经典雅黑</vt:lpstr>
      <vt:lpstr>张海山锐线体简</vt:lpstr>
      <vt:lpstr>思源宋体</vt:lpstr>
      <vt:lpstr>仿宋</vt:lpstr>
      <vt:lpstr>Wingdings</vt:lpstr>
      <vt:lpstr>华文行楷</vt:lpstr>
      <vt:lpstr>华文隶书</vt:lpstr>
      <vt:lpstr>Wingdings</vt:lpstr>
      <vt:lpstr>Calibri</vt:lpstr>
      <vt:lpstr>Arial Unicode MS</vt:lpstr>
      <vt:lpstr>Calibri Light</vt:lpstr>
      <vt:lpstr>等线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shirley</cp:lastModifiedBy>
  <cp:revision>346</cp:revision>
  <dcterms:created xsi:type="dcterms:W3CDTF">2015-07-31T08:22:00Z</dcterms:created>
  <dcterms:modified xsi:type="dcterms:W3CDTF">2022-05-03T23:18:16Z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AFF6BE994F764112B5FEA891FB43CEA0</vt:lpwstr>
  </property>
  <property fmtid="{D5CDD505-2E9C-101B-9397-08002B2CF9AE}" pid="3" name="KSOProductBuildVer">
    <vt:lpwstr>2052-11.1.0.11636</vt:lpwstr>
  </property>
</Properties>
</file>