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31"/>
  </p:notesMasterIdLst>
  <p:sldIdLst>
    <p:sldId id="484" r:id="rId4"/>
    <p:sldId id="459" r:id="rId5"/>
    <p:sldId id="446" r:id="rId6"/>
    <p:sldId id="422" r:id="rId7"/>
    <p:sldId id="434" r:id="rId8"/>
    <p:sldId id="435" r:id="rId9"/>
    <p:sldId id="437" r:id="rId10"/>
    <p:sldId id="456" r:id="rId11"/>
    <p:sldId id="436" r:id="rId12"/>
    <p:sldId id="439" r:id="rId13"/>
    <p:sldId id="440" r:id="rId14"/>
    <p:sldId id="441" r:id="rId15"/>
    <p:sldId id="457" r:id="rId16"/>
    <p:sldId id="458" r:id="rId17"/>
    <p:sldId id="468" r:id="rId18"/>
    <p:sldId id="469" r:id="rId19"/>
    <p:sldId id="470" r:id="rId20"/>
    <p:sldId id="510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55" r:id="rId30"/>
  </p:sldIdLst>
  <p:sldSz cx="12192000" cy="6858000"/>
  <p:notesSz cx="6858000" cy="9144000"/>
  <p:embeddedFontLst>
    <p:embeddedFont>
      <p:font typeface="等线" panose="02010600030101010101" charset="-122"/>
      <p:regular r:id="rId36"/>
    </p:embeddedFont>
    <p:embeddedFont>
      <p:font typeface="字魂24号-镇魂手书" panose="00000500000000000000" pitchFamily="2" charset="-122"/>
      <p:regular r:id="rId37"/>
    </p:embeddedFont>
    <p:embeddedFont>
      <p:font typeface="字魂35号-经典雅黑" panose="00000500000000000000" pitchFamily="2" charset="-122"/>
      <p:regular r:id="rId38"/>
    </p:embeddedFont>
    <p:embeddedFont>
      <p:font typeface="张海山锐线体简" panose="02000000000000000000" pitchFamily="2" charset="-122"/>
      <p:regular r:id="rId39"/>
    </p:embeddedFont>
    <p:embeddedFont>
      <p:font typeface="方正姚体" panose="02010601030101010101" pitchFamily="2" charset="-122"/>
      <p:regular r:id="rId40"/>
    </p:embeddedFont>
    <p:embeddedFont>
      <p:font typeface="仿宋" panose="02010609060101010101" pitchFamily="49" charset="-122"/>
      <p:regular r:id="rId41"/>
    </p:embeddedFont>
    <p:embeddedFont>
      <p:font typeface="微软雅黑" panose="020B0503020204020204" pitchFamily="34" charset="-122"/>
      <p:regular r:id="rId42"/>
    </p:embeddedFont>
    <p:embeddedFont>
      <p:font typeface="黑体" panose="02010609060101010101" charset="-122"/>
      <p:regular r:id="rId43"/>
    </p:embeddedFont>
    <p:embeddedFont>
      <p:font typeface="Calibri" panose="020F0502020204030204"/>
      <p:regular r:id="rId44"/>
      <p:bold r:id="rId45"/>
      <p:italic r:id="rId46"/>
      <p:boldItalic r:id="rId47"/>
    </p:embeddedFont>
    <p:embeddedFont>
      <p:font typeface="Calibri Light" panose="020F0302020204030204" charset="0"/>
      <p:regular r:id="rId48"/>
      <p:italic r:id="rId49"/>
    </p:embeddedFont>
    <p:embeddedFont>
      <p:font typeface="方正粗黑宋简体" panose="02010600030101010101" charset="-122"/>
      <p:regular r:id="rId50"/>
    </p:embeddedFont>
    <p:embeddedFont>
      <p:font typeface="新宋体" panose="02010609030101010101" charset="-122"/>
      <p:regular r:id="rId51"/>
    </p:embeddedFont>
    <p:embeddedFont>
      <p:font typeface="楷体" panose="02010609060101010101" charset="-122"/>
      <p:regular r:id="rId52"/>
    </p:embeddedFont>
    <p:embeddedFont>
      <p:font typeface="Calibri" panose="020F0502020204030204" charset="0"/>
      <p:regular r:id="rId53"/>
      <p:bold r:id="rId54"/>
      <p:italic r:id="rId55"/>
      <p:boldItalic r:id="rId56"/>
    </p:embeddedFont>
    <p:embeddedFont>
      <p:font typeface="演示春风楷" panose="02010600030101010101" pitchFamily="2" charset="-122"/>
      <p:regular r:id="rId57"/>
    </p:embeddedFont>
  </p:embeddedFontLst>
  <p:custDataLst>
    <p:tags r:id="rId5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LJH" initials="L" lastIdx="0" clrIdx="0"/>
  <p:cmAuthor id="3" name="翟宏帅" initials="翟" lastIdx="0" clrIdx="0"/>
  <p:cmAuthor id="4" name="CHINESE-BC06F90" initials="C" lastIdx="0" clrIdx="0"/>
  <p:cmAuthor id="5" name="wangdanyang" initials="w" lastIdx="0" clrIdx="5"/>
  <p:cmAuthor id="6" name="1206988966@qq.com" initials="1" lastIdx="0" clrIdx="2"/>
  <p:cmAuthor id="7" name="姜伟光" initials="姜" lastIdx="0" clrIdx="0"/>
  <p:cmAuthor id="8" name="ming qiu" initials="m" lastIdx="0" clrIdx="1"/>
  <p:cmAuthor id="9" name="chenl" initials="c" lastIdx="0" clrIdx="0"/>
  <p:cmAuthor id="0" name="微软中国" initials="" lastIdx="0" clrIdx="0"/>
  <p:cmAuthor id="10" name="Administrator" initials="A" lastIdx="0" clrIdx="9"/>
  <p:cmAuthor id="11" name="86137" initials="8" lastIdx="0" clrIdx="10"/>
  <p:cmAuthor id="14" name="coocaa" initials="c" lastIdx="0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AA73"/>
    <a:srgbClr val="0000FF"/>
    <a:srgbClr val="E7CF8F"/>
    <a:srgbClr val="FF3300"/>
    <a:srgbClr val="EBD79A"/>
    <a:srgbClr val="009900"/>
    <a:srgbClr val="FF0066"/>
    <a:srgbClr val="09090C"/>
    <a:srgbClr val="534C4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0"/>
      </p:cViewPr>
      <p:guideLst>
        <p:guide pos="3840"/>
        <p:guide orient="horz" pos="2160"/>
        <p:guide pos="4747"/>
        <p:guide pos="2933"/>
        <p:guide pos="1799"/>
        <p:guide pos="710"/>
        <p:guide pos="6970"/>
        <p:guide orient="horz" pos="3861"/>
        <p:guide orient="horz" pos="459"/>
        <p:guide pos="5881"/>
        <p:guide orient="horz" pos="2268"/>
        <p:guide orient="horz" pos="2024"/>
        <p:guide orient="horz" pos="2364"/>
        <p:guide orient="horz" pos="1956"/>
        <p:guide pos="121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8" Type="http://schemas.openxmlformats.org/officeDocument/2006/relationships/tags" Target="tags/tag156.xml"/><Relationship Id="rId57" Type="http://schemas.openxmlformats.org/officeDocument/2006/relationships/font" Target="fonts/font22.fntdata"/><Relationship Id="rId56" Type="http://schemas.openxmlformats.org/officeDocument/2006/relationships/font" Target="fonts/font21.fntdata"/><Relationship Id="rId55" Type="http://schemas.openxmlformats.org/officeDocument/2006/relationships/font" Target="fonts/font20.fntdata"/><Relationship Id="rId54" Type="http://schemas.openxmlformats.org/officeDocument/2006/relationships/font" Target="fonts/font19.fntdata"/><Relationship Id="rId53" Type="http://schemas.openxmlformats.org/officeDocument/2006/relationships/font" Target="fonts/font18.fntdata"/><Relationship Id="rId52" Type="http://schemas.openxmlformats.org/officeDocument/2006/relationships/font" Target="fonts/font17.fntdata"/><Relationship Id="rId51" Type="http://schemas.openxmlformats.org/officeDocument/2006/relationships/font" Target="fonts/font16.fntdata"/><Relationship Id="rId50" Type="http://schemas.openxmlformats.org/officeDocument/2006/relationships/font" Target="fonts/font15.fntdata"/><Relationship Id="rId5" Type="http://schemas.openxmlformats.org/officeDocument/2006/relationships/slide" Target="slides/slide2.xml"/><Relationship Id="rId49" Type="http://schemas.openxmlformats.org/officeDocument/2006/relationships/font" Target="fonts/font14.fntdata"/><Relationship Id="rId48" Type="http://schemas.openxmlformats.org/officeDocument/2006/relationships/font" Target="fonts/font13.fntdata"/><Relationship Id="rId47" Type="http://schemas.openxmlformats.org/officeDocument/2006/relationships/font" Target="fonts/font12.fntdata"/><Relationship Id="rId46" Type="http://schemas.openxmlformats.org/officeDocument/2006/relationships/font" Target="fonts/font11.fntdata"/><Relationship Id="rId45" Type="http://schemas.openxmlformats.org/officeDocument/2006/relationships/font" Target="fonts/font10.fntdata"/><Relationship Id="rId44" Type="http://schemas.openxmlformats.org/officeDocument/2006/relationships/font" Target="fonts/font9.fntdata"/><Relationship Id="rId43" Type="http://schemas.openxmlformats.org/officeDocument/2006/relationships/font" Target="fonts/font8.fntdata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slide" Target="slides/slide1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1BBB5-5CF4-4D87-8B56-A36976ABC8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21850-9F06-486E-B9DC-FD6A03C4F9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image" Target="file:///D:\qq&#25991;&#20214;\712321467\Image\C2C\Image2\%7b75232B38-A165-1FB7-499C-2E1C792CACB5%7d.png" TargetMode="External"/><Relationship Id="rId18" Type="http://schemas.openxmlformats.org/officeDocument/2006/relationships/image" Target="../media/image1.png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94.xml"/><Relationship Id="rId5" Type="http://schemas.openxmlformats.org/officeDocument/2006/relationships/image" Target="../media/image10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8" Type="http://schemas.openxmlformats.org/officeDocument/2006/relationships/slideLayout" Target="../slideLayouts/slideLayout20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image" Target="../media/image11.png"/><Relationship Id="rId1" Type="http://schemas.openxmlformats.org/officeDocument/2006/relationships/tags" Target="../tags/tag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6" Type="http://schemas.openxmlformats.org/officeDocument/2006/relationships/tags" Target="../tags/tag69.xml"/><Relationship Id="rId5" Type="http://schemas.openxmlformats.org/officeDocument/2006/relationships/image" Target="../media/image2.jpeg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image" Target="NULL" TargetMode="External"/><Relationship Id="rId2" Type="http://schemas.openxmlformats.org/officeDocument/2006/relationships/image" Target="../media/image12.png"/><Relationship Id="rId1" Type="http://schemas.openxmlformats.org/officeDocument/2006/relationships/tags" Target="../tags/tag15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5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7.jpeg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4780" y="348615"/>
            <a:ext cx="11903075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4月30日微语报，星期六，农历三月三十，假期愉快！</a:t>
            </a:r>
            <a:endParaRPr lang="zh-CN" altLang="en-US" sz="2400" b="1"/>
          </a:p>
          <a:p>
            <a:r>
              <a:rPr lang="zh-CN" altLang="en-US" sz="2400" b="1"/>
              <a:t>1</a:t>
            </a:r>
            <a:r>
              <a:rPr lang="en-US" altLang="zh-CN" sz="2400" b="1"/>
              <a:t>.</a:t>
            </a:r>
            <a:r>
              <a:rPr lang="zh-CN" altLang="en-US" sz="2400" b="1"/>
              <a:t>五一进北京公共场所需48小时核酸阴性。</a:t>
            </a:r>
            <a:endParaRPr lang="zh-CN" altLang="en-US" sz="2400" b="1"/>
          </a:p>
          <a:p>
            <a:r>
              <a:rPr lang="zh-CN" altLang="en-US" sz="2400" b="1"/>
              <a:t>2</a:t>
            </a:r>
            <a:r>
              <a:rPr lang="en-US" altLang="zh-CN" sz="2400" b="1"/>
              <a:t>.</a:t>
            </a:r>
            <a:r>
              <a:rPr lang="zh-CN" altLang="en-US" sz="2400" b="1"/>
              <a:t>东莞落户即可购房，东莞取消新入户购房双半年限制。</a:t>
            </a:r>
            <a:endParaRPr lang="zh-CN" altLang="en-US" sz="2400" b="1"/>
          </a:p>
          <a:p>
            <a:r>
              <a:rPr lang="zh-CN" altLang="en-US" sz="2400" b="1"/>
              <a:t>3</a:t>
            </a:r>
            <a:r>
              <a:rPr lang="en-US" altLang="zh-CN" sz="2400" b="1"/>
              <a:t>.</a:t>
            </a:r>
            <a:r>
              <a:rPr lang="zh-CN" altLang="en-US" sz="2400" b="1"/>
              <a:t>国家集采胰岛素落地措施公布：医保基金按不低于年度协议采购金额的30%预付给医疗机构。</a:t>
            </a:r>
            <a:endParaRPr lang="zh-CN" altLang="en-US" sz="2400" b="1"/>
          </a:p>
          <a:p>
            <a:r>
              <a:rPr lang="zh-CN" altLang="en-US" sz="2400" b="1"/>
              <a:t>4</a:t>
            </a:r>
            <a:r>
              <a:rPr lang="en-US" altLang="zh-CN" sz="2400" b="1"/>
              <a:t>.</a:t>
            </a:r>
            <a:r>
              <a:rPr lang="zh-CN" altLang="en-US" sz="2400" b="1"/>
              <a:t>突破！我国科学家将二氧化碳人工合成葡萄糖和脂肪酸。</a:t>
            </a:r>
            <a:endParaRPr lang="zh-CN" altLang="en-US" sz="2400" b="1"/>
          </a:p>
          <a:p>
            <a:r>
              <a:rPr lang="zh-CN" altLang="en-US" sz="2400" b="1"/>
              <a:t>5</a:t>
            </a:r>
            <a:r>
              <a:rPr lang="en-US" altLang="zh-CN" sz="2400" b="1"/>
              <a:t>.</a:t>
            </a:r>
            <a:r>
              <a:rPr lang="zh-CN" altLang="en-US" sz="2400" b="1"/>
              <a:t>贵阳引导实行首套房首付20%政策，新增个人补息贷款规模20亿元，3个月内发放到位。</a:t>
            </a:r>
            <a:endParaRPr lang="zh-CN" altLang="en-US" sz="2400" b="1"/>
          </a:p>
          <a:p>
            <a:r>
              <a:rPr lang="zh-CN" altLang="en-US" sz="2400" b="1"/>
              <a:t>6</a:t>
            </a:r>
            <a:r>
              <a:rPr lang="en-US" altLang="zh-CN" sz="2400" b="1"/>
              <a:t>.</a:t>
            </a:r>
            <a:r>
              <a:rPr lang="zh-CN" altLang="en-US" sz="2400" b="1"/>
              <a:t>五一客流高峰较去年下降约61%。</a:t>
            </a:r>
            <a:endParaRPr lang="zh-CN" altLang="en-US" sz="2400" b="1"/>
          </a:p>
          <a:p>
            <a:r>
              <a:rPr lang="zh-CN" altLang="en-US" sz="2400" b="1"/>
              <a:t>7</a:t>
            </a:r>
            <a:r>
              <a:rPr lang="en-US" altLang="zh-CN" sz="2400" b="1"/>
              <a:t>.</a:t>
            </a:r>
            <a:r>
              <a:rPr lang="zh-CN" altLang="en-US" sz="2400" b="1"/>
              <a:t>六成新冠患者一年后仍有至少一种症状。</a:t>
            </a:r>
            <a:endParaRPr lang="zh-CN" altLang="en-US" sz="2400" b="1"/>
          </a:p>
          <a:p>
            <a:r>
              <a:rPr lang="zh-CN" altLang="en-US" sz="2400" b="1"/>
              <a:t>8</a:t>
            </a:r>
            <a:r>
              <a:rPr lang="en-US" altLang="zh-CN" sz="2400" b="1"/>
              <a:t>.</a:t>
            </a:r>
            <a:r>
              <a:rPr lang="zh-CN" altLang="en-US" sz="2400" b="1"/>
              <a:t>沈阳：外地人在沈购房不再提供个人所得税或社会保险证明。</a:t>
            </a:r>
            <a:endParaRPr lang="zh-CN" altLang="en-US" sz="2400" b="1"/>
          </a:p>
          <a:p>
            <a:r>
              <a:rPr lang="zh-CN" altLang="en-US" sz="2400" b="1"/>
              <a:t>9</a:t>
            </a:r>
            <a:r>
              <a:rPr lang="en-US" altLang="zh-CN" sz="2400" b="1"/>
              <a:t>.</a:t>
            </a:r>
            <a:r>
              <a:rPr lang="zh-CN" altLang="en-US" sz="2400" b="1"/>
              <a:t>美方向乌提供的武器或流入恐怖组织。</a:t>
            </a:r>
            <a:endParaRPr lang="zh-CN" altLang="en-US" sz="2400" b="1"/>
          </a:p>
          <a:p>
            <a:r>
              <a:rPr lang="zh-CN" altLang="en-US" sz="2400" b="1"/>
              <a:t>10</a:t>
            </a:r>
            <a:r>
              <a:rPr lang="en-US" altLang="zh-CN" sz="2400" b="1"/>
              <a:t>.</a:t>
            </a:r>
            <a:r>
              <a:rPr lang="zh-CN" altLang="en-US" sz="2400" b="1"/>
              <a:t>德国议院批准向乌克兰提供重型武器，将尽可能加快交付。</a:t>
            </a:r>
            <a:endParaRPr lang="zh-CN" altLang="en-US" sz="2400" b="1"/>
          </a:p>
          <a:p>
            <a:r>
              <a:rPr lang="zh-CN" altLang="en-US" sz="2400" b="1"/>
              <a:t>11</a:t>
            </a:r>
            <a:r>
              <a:rPr lang="en-US" altLang="zh-CN" sz="2400" b="1"/>
              <a:t>.</a:t>
            </a:r>
            <a:r>
              <a:rPr lang="zh-CN" altLang="en-US" sz="2400" b="1"/>
              <a:t>以色列国内政治分歧严重，总理收到要求其辞职的死亡威胁。</a:t>
            </a:r>
            <a:endParaRPr lang="zh-CN" altLang="en-US" sz="2400" b="1"/>
          </a:p>
          <a:p>
            <a:r>
              <a:rPr lang="zh-CN" altLang="en-US" sz="2400" b="1"/>
              <a:t>12</a:t>
            </a:r>
            <a:r>
              <a:rPr lang="en-US" altLang="zh-CN" sz="2400" b="1"/>
              <a:t>.</a:t>
            </a:r>
            <a:r>
              <a:rPr lang="zh-CN" altLang="en-US" sz="2400" b="1"/>
              <a:t>世卫组织：11国现沙门氏菌感染病例，疑为受污染巧克力所致。</a:t>
            </a:r>
            <a:endParaRPr lang="zh-CN" altLang="en-US" sz="2400" b="1"/>
          </a:p>
          <a:p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【微语】不必羡慕任何一个人，别人有的，那是他努力得来的，你想要的，要自己努力争取。向上走，即使一小步也是新高度!告诉自己，只要够努力，我也可以拥有!不去仰望别人，自己亦是风景。</a:t>
            </a:r>
            <a:endParaRPr lang="zh-CN" altLang="en-US" sz="2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3703" y="199602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明确内涵的方法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9983" y="18147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7033" y="1247386"/>
            <a:ext cx="7541008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6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【</a:t>
            </a:r>
            <a:r>
              <a:rPr lang="zh-CN" altLang="en-US" sz="26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探究活动</a:t>
            </a:r>
            <a:r>
              <a:rPr lang="en-US" altLang="zh-CN" sz="26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】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假设这些语句都是定义。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u"/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这些定义正确揭示了概念的内涵吗？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u"/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下一个正确的定义，有什么要求？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78711" y="713933"/>
            <a:ext cx="4991695" cy="28898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商品是劳动产品。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商品是用人民币交换的劳动产品。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麻醉就是麻醉剂所起的作用。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600" b="1" dirty="0">
                <a:latin typeface="仿宋" panose="02010609060101010101" pitchFamily="49" charset="-122"/>
                <a:ea typeface="仿宋" panose="02010609060101010101" pitchFamily="49" charset="-122"/>
              </a:rPr>
              <a:t>哲学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不是文学。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儿童是祖国未来的花朵。</a:t>
            </a:r>
            <a:endParaRPr lang="zh-CN" altLang="en-US" sz="2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 bwMode="auto">
          <a:xfrm>
            <a:off x="783161" y="3691065"/>
            <a:ext cx="10879876" cy="2954655"/>
          </a:xfrm>
          <a:prstGeom prst="rect">
            <a:avLst/>
          </a:prstGeom>
          <a:noFill/>
          <a:ln w="12700">
            <a:solidFill>
              <a:srgbClr val="D1AA73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342900" lvl="0" indent="-342900" algn="just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6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首先，应该具备相应的科学知识，正确地认识对象，把握其本质属性；</a:t>
            </a:r>
            <a:endParaRPr lang="en-US" altLang="zh-CN" sz="2600" b="1" dirty="0" smtClean="0">
              <a:ln w="1905"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6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其次，应该遵循必要的</a:t>
            </a:r>
            <a:r>
              <a:rPr lang="zh-CN" altLang="en-US" sz="2600" b="1" noProof="0" dirty="0" smtClean="0">
                <a:ln w="1905"/>
                <a:solidFill>
                  <a:srgbClr val="FF000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逻辑规则</a:t>
            </a:r>
            <a:r>
              <a:rPr lang="zh-CN" altLang="en-US" sz="26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lang="en-US" altLang="zh-CN" sz="2600" b="1" noProof="0" dirty="0" smtClean="0">
              <a:ln w="1905"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400" b="1" dirty="0" smtClean="0">
              <a:ln w="1905"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algn="just" fontAlgn="auto">
              <a:lnSpc>
                <a:spcPct val="150000"/>
              </a:lnSpc>
            </a:pPr>
            <a:endParaRPr lang="en-US" altLang="zh-CN" sz="2400" b="1" dirty="0" smtClean="0">
              <a:ln w="1905"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algn="just" fontAlgn="auto">
              <a:lnSpc>
                <a:spcPct val="150000"/>
              </a:lnSpc>
            </a:pPr>
            <a:endParaRPr lang="en-US" altLang="zh-CN" sz="2400" b="1" dirty="0">
              <a:ln w="1905"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 bwMode="auto">
          <a:xfrm>
            <a:off x="1265382" y="4838072"/>
            <a:ext cx="10505023" cy="175432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lvl="0" algn="just" fontAlgn="auto">
              <a:lnSpc>
                <a:spcPct val="150000"/>
              </a:lnSpc>
            </a:pP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②</a:t>
            </a:r>
            <a:r>
              <a:rPr lang="zh-CN" altLang="en-US" sz="2400" b="1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定义项不能直接或间接地包含</a:t>
            </a:r>
            <a:r>
              <a:rPr lang="zh-CN" altLang="en-US" sz="2400" b="1" u="sng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       </a:t>
            </a:r>
            <a:r>
              <a:rPr lang="en-US" altLang="zh-CN" sz="2400" b="1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.</a:t>
            </a:r>
            <a:endParaRPr lang="en-US" altLang="zh-CN" sz="2400" b="1" dirty="0" smtClean="0">
              <a:ln w="1905"/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algn="just" fontAlgn="auto">
              <a:lnSpc>
                <a:spcPct val="150000"/>
              </a:lnSpc>
            </a:pP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错误：“同语</a:t>
            </a:r>
            <a:r>
              <a:rPr lang="zh-CN" altLang="en-US" sz="2400" b="1" u="sng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 </a:t>
            </a: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”</a:t>
            </a:r>
            <a:r>
              <a:rPr lang="en-US" altLang="zh-CN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—</a:t>
            </a:r>
            <a:r>
              <a:rPr lang="zh-CN" altLang="en-US" sz="2400" b="1" dirty="0" smtClean="0">
                <a:ln w="1905"/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“麻醉就是麻醉剂所起的作用”</a:t>
            </a:r>
            <a:endParaRPr lang="en-US" altLang="zh-CN" sz="2400" b="1" dirty="0" smtClean="0">
              <a:ln w="1905"/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ea"/>
            </a:endParaRPr>
          </a:p>
          <a:p>
            <a:pPr lvl="0" algn="just" fontAlgn="auto">
              <a:lnSpc>
                <a:spcPct val="150000"/>
              </a:lnSpc>
            </a:pP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错误：“</a:t>
            </a:r>
            <a:r>
              <a:rPr lang="zh-CN" altLang="en-US" sz="2400" b="1" u="sng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</a:t>
            </a: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定义”</a:t>
            </a:r>
            <a:r>
              <a:rPr lang="en-US" altLang="zh-CN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—</a:t>
            </a:r>
            <a:r>
              <a:rPr lang="zh-CN" altLang="en-US" sz="2400" b="1" dirty="0" smtClean="0">
                <a:ln w="1905"/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“左就是与右相反的方向，右就是与左相反的方向”</a:t>
            </a:r>
            <a:endParaRPr lang="en-US" altLang="zh-CN" sz="2400" b="1" dirty="0">
              <a:ln w="1905"/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36252" y="49375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905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被定义项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74636" y="548440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反复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69983" y="599731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循环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3703" y="199602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明确内涵的方法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9983" y="18147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7033" y="1247386"/>
            <a:ext cx="7541008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6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【</a:t>
            </a:r>
            <a:r>
              <a:rPr lang="zh-CN" altLang="en-US" sz="26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探究活动</a:t>
            </a:r>
            <a:r>
              <a:rPr lang="en-US" altLang="zh-CN" sz="26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】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假设这些语句都是定义。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u"/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这些定义正确揭示了概念的内涵吗？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u"/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下一个正确的定义，有什么要求？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78711" y="713933"/>
            <a:ext cx="4991695" cy="28898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商品是劳动产品。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商品是用人民币交换的劳动产品。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麻醉就是麻醉剂所起的作用。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600" b="1" dirty="0">
                <a:latin typeface="仿宋" panose="02010609060101010101" pitchFamily="49" charset="-122"/>
                <a:ea typeface="仿宋" panose="02010609060101010101" pitchFamily="49" charset="-122"/>
              </a:rPr>
              <a:t>哲学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不是文学。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儿童是祖国未来的花朵。</a:t>
            </a:r>
            <a:endParaRPr lang="zh-CN" altLang="en-US" sz="2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 bwMode="auto">
          <a:xfrm>
            <a:off x="783161" y="3691065"/>
            <a:ext cx="10879876" cy="2954655"/>
          </a:xfrm>
          <a:prstGeom prst="rect">
            <a:avLst/>
          </a:prstGeom>
          <a:noFill/>
          <a:ln w="12700">
            <a:solidFill>
              <a:srgbClr val="D1AA73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342900" lvl="0" indent="-342900" algn="just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6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首先，应该具备相应的科学知识，正确地认识对象，把握其本质属性；</a:t>
            </a:r>
            <a:endParaRPr lang="en-US" altLang="zh-CN" sz="2600" b="1" dirty="0" smtClean="0">
              <a:ln w="1905"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6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其次，应该遵循必要的</a:t>
            </a:r>
            <a:r>
              <a:rPr lang="zh-CN" altLang="en-US" sz="2600" b="1" noProof="0" dirty="0" smtClean="0">
                <a:ln w="1905"/>
                <a:solidFill>
                  <a:srgbClr val="FF000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逻辑规则</a:t>
            </a:r>
            <a:r>
              <a:rPr lang="zh-CN" altLang="en-US" sz="26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lang="en-US" altLang="zh-CN" sz="2600" b="1" noProof="0" dirty="0" smtClean="0">
              <a:ln w="1905"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400" b="1" dirty="0" smtClean="0">
              <a:ln w="1905"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algn="just" fontAlgn="auto">
              <a:lnSpc>
                <a:spcPct val="150000"/>
              </a:lnSpc>
            </a:pPr>
            <a:endParaRPr lang="en-US" altLang="zh-CN" sz="2400" b="1" dirty="0" smtClean="0">
              <a:ln w="1905"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algn="just" fontAlgn="auto">
              <a:lnSpc>
                <a:spcPct val="150000"/>
              </a:lnSpc>
            </a:pPr>
            <a:endParaRPr lang="en-US" altLang="zh-CN" sz="2400" b="1" dirty="0">
              <a:ln w="1905"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 bwMode="auto">
          <a:xfrm>
            <a:off x="2021717" y="4838072"/>
            <a:ext cx="9641319" cy="175432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lvl="0" algn="just" fontAlgn="auto">
              <a:lnSpc>
                <a:spcPct val="150000"/>
              </a:lnSpc>
            </a:pP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③</a:t>
            </a:r>
            <a:r>
              <a:rPr lang="zh-CN" altLang="en-US" sz="2400" b="1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定义一般不能用</a:t>
            </a:r>
            <a:r>
              <a:rPr lang="zh-CN" altLang="en-US" sz="2400" b="1" u="sng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</a:t>
            </a:r>
            <a:r>
              <a:rPr lang="zh-CN" altLang="en-US" sz="2400" b="1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形式</a:t>
            </a:r>
            <a:endParaRPr lang="en-US" altLang="zh-CN" sz="2400" b="1" dirty="0" smtClean="0">
              <a:ln w="1905"/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algn="just" fontAlgn="auto">
              <a:lnSpc>
                <a:spcPct val="150000"/>
              </a:lnSpc>
            </a:pP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错误：“</a:t>
            </a:r>
            <a:r>
              <a:rPr lang="zh-CN" altLang="en-US" sz="2400" b="1" u="sng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 </a:t>
            </a: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定义”</a:t>
            </a:r>
            <a:r>
              <a:rPr lang="en-US" altLang="zh-CN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—</a:t>
            </a:r>
            <a:r>
              <a:rPr lang="zh-CN" altLang="en-US" sz="2400" b="1" dirty="0" smtClean="0">
                <a:ln w="1905"/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“哲学不是文学”</a:t>
            </a:r>
            <a:endParaRPr lang="en-US" altLang="zh-CN" sz="2400" b="1" dirty="0" smtClean="0">
              <a:ln w="1905"/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ea"/>
            </a:endParaRPr>
          </a:p>
          <a:p>
            <a:pPr lvl="0" algn="just" fontAlgn="auto">
              <a:lnSpc>
                <a:spcPct val="150000"/>
              </a:lnSpc>
            </a:pP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</a:t>
            </a:r>
            <a:endParaRPr lang="en-US" altLang="zh-CN" sz="2400" b="1" dirty="0">
              <a:ln w="1905"/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45430" y="493755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否定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8114" y="548440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否定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3703" y="199602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明确内涵的方法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9983" y="18147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7033" y="1247386"/>
            <a:ext cx="7541008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6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【</a:t>
            </a:r>
            <a:r>
              <a:rPr lang="zh-CN" altLang="en-US" sz="26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探究活动</a:t>
            </a:r>
            <a:r>
              <a:rPr lang="en-US" altLang="zh-CN" sz="26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】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假设这些语句都是定义。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u"/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这些定义正确揭示了概念的内涵吗？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u"/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下一个正确的定义，有什么要求？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78711" y="713933"/>
            <a:ext cx="4991695" cy="28898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商品是劳动产品。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商品是用人民币交换的劳动产品。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麻醉就是麻醉剂所起的作用。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600" b="1" dirty="0">
                <a:latin typeface="仿宋" panose="02010609060101010101" pitchFamily="49" charset="-122"/>
                <a:ea typeface="仿宋" panose="02010609060101010101" pitchFamily="49" charset="-122"/>
              </a:rPr>
              <a:t>哲学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不是文学。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儿童是祖国未来的花朵。</a:t>
            </a:r>
            <a:endParaRPr lang="zh-CN" altLang="en-US" sz="2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 bwMode="auto">
          <a:xfrm>
            <a:off x="783161" y="3691065"/>
            <a:ext cx="10879876" cy="2954655"/>
          </a:xfrm>
          <a:prstGeom prst="rect">
            <a:avLst/>
          </a:prstGeom>
          <a:noFill/>
          <a:ln w="12700">
            <a:solidFill>
              <a:srgbClr val="D1AA73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342900" lvl="0" indent="-342900" algn="just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6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首先，应该具备相应的科学知识，正确地认识对象，把握其本质属性；</a:t>
            </a:r>
            <a:endParaRPr lang="en-US" altLang="zh-CN" sz="2600" b="1" dirty="0" smtClean="0">
              <a:ln w="1905"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6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其次，应该遵循必要的</a:t>
            </a:r>
            <a:r>
              <a:rPr lang="zh-CN" altLang="en-US" sz="2600" b="1" noProof="0" dirty="0" smtClean="0">
                <a:ln w="1905"/>
                <a:solidFill>
                  <a:srgbClr val="FF000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逻辑规则</a:t>
            </a:r>
            <a:r>
              <a:rPr lang="zh-CN" altLang="en-US" sz="26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lang="en-US" altLang="zh-CN" sz="2600" b="1" noProof="0" dirty="0" smtClean="0">
              <a:ln w="1905"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400" b="1" dirty="0" smtClean="0">
              <a:ln w="1905"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algn="just" fontAlgn="auto">
              <a:lnSpc>
                <a:spcPct val="150000"/>
              </a:lnSpc>
            </a:pPr>
            <a:endParaRPr lang="en-US" altLang="zh-CN" sz="2400" b="1" dirty="0" smtClean="0">
              <a:ln w="1905"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algn="just" fontAlgn="auto">
              <a:lnSpc>
                <a:spcPct val="150000"/>
              </a:lnSpc>
            </a:pPr>
            <a:endParaRPr lang="en-US" altLang="zh-CN" sz="2400" b="1" dirty="0">
              <a:ln w="1905"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 bwMode="auto">
          <a:xfrm>
            <a:off x="2021717" y="4838072"/>
            <a:ext cx="9641319" cy="175432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lvl="0" algn="just" fontAlgn="auto">
              <a:lnSpc>
                <a:spcPct val="150000"/>
              </a:lnSpc>
            </a:pP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④</a:t>
            </a:r>
            <a:r>
              <a:rPr lang="zh-CN" altLang="en-US" sz="2400" b="1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定义不能用</a:t>
            </a:r>
            <a:r>
              <a:rPr lang="zh-CN" altLang="en-US" sz="2400" b="1" u="sng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</a:t>
            </a:r>
            <a:r>
              <a:rPr lang="en-US" altLang="zh-CN" sz="2400" b="1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.</a:t>
            </a:r>
            <a:endParaRPr lang="en-US" altLang="zh-CN" sz="2400" b="1" dirty="0" smtClean="0">
              <a:ln w="1905"/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algn="just" fontAlgn="auto">
              <a:lnSpc>
                <a:spcPct val="150000"/>
              </a:lnSpc>
            </a:pP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错误：“</a:t>
            </a:r>
            <a:r>
              <a:rPr lang="zh-CN" altLang="en-US" sz="2400" b="1" u="sng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 </a:t>
            </a: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定义”</a:t>
            </a:r>
            <a:r>
              <a:rPr lang="en-US" altLang="zh-CN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—</a:t>
            </a:r>
            <a:r>
              <a:rPr lang="zh-CN" altLang="en-US" sz="2400" b="1" dirty="0" smtClean="0">
                <a:ln w="1905"/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“儿童是祖国未来的花朵”</a:t>
            </a:r>
            <a:endParaRPr lang="en-US" altLang="zh-CN" sz="2400" b="1" dirty="0" smtClean="0">
              <a:ln w="1905"/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ea"/>
            </a:endParaRPr>
          </a:p>
          <a:p>
            <a:pPr lvl="0" algn="just" fontAlgn="auto">
              <a:lnSpc>
                <a:spcPct val="150000"/>
              </a:lnSpc>
            </a:pP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</a:t>
            </a:r>
            <a:endParaRPr lang="en-US" altLang="zh-CN" sz="2400" b="1" dirty="0">
              <a:ln w="1905"/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63540" y="493755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比喻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75817" y="548440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比喻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30087" y="967552"/>
            <a:ext cx="11317356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问：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什么是哲学？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哲学不是文学。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这一回答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       )</a:t>
            </a:r>
            <a:endParaRPr lang="zh-CN" altLang="zh-CN" sz="32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．犯了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定义过宽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的逻辑错误</a:t>
            </a:r>
            <a:endParaRPr lang="zh-CN" altLang="zh-CN" sz="32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．犯了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循环定义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的逻辑错误</a:t>
            </a:r>
            <a:endParaRPr lang="zh-CN" altLang="zh-CN" sz="32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．犯了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否定定义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的逻辑错误</a:t>
            </a:r>
            <a:endParaRPr lang="zh-CN" altLang="zh-CN" sz="32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．犯了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比喻定义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的逻辑错误</a:t>
            </a:r>
            <a:endParaRPr lang="zh-CN" altLang="zh-CN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8369140" y="2119196"/>
            <a:ext cx="7280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</a:t>
            </a:r>
            <a:endParaRPr lang="zh-CN" altLang="en-US" sz="80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012714" y="1011893"/>
            <a:ext cx="9236766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罪犯就是犯罪的人。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这个定义（　　）</a:t>
            </a:r>
            <a:endParaRPr lang="zh-CN" altLang="zh-CN" sz="32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．正确，符合种差加属概念的定义原则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endParaRPr lang="en-US" altLang="zh-CN" sz="32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．错误，犯了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同语反复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的逻辑错误</a:t>
            </a:r>
            <a:endParaRPr lang="zh-CN" altLang="zh-CN" sz="32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．错误，犯了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定义过窄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的逻辑错误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endParaRPr lang="en-US" altLang="zh-CN" sz="32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．错误，犯了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定义过宽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的逻辑错误</a:t>
            </a:r>
            <a:endParaRPr lang="zh-CN" altLang="zh-CN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8368103" y="865982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endParaRPr lang="zh-CN" altLang="en-US" sz="80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3513703" y="94827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思源宋体" panose="02020700000000000000" pitchFamily="18" charset="-122"/>
                <a:ea typeface="思源宋体" panose="02020700000000000000" pitchFamily="18" charset="-122"/>
              </a:rPr>
              <a:t>明确外延的方法</a:t>
            </a:r>
            <a:endParaRPr lang="zh-CN" altLang="en-US" sz="2800" b="1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51656" y="711730"/>
            <a:ext cx="8405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400" b="1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【</a:t>
            </a:r>
            <a:r>
              <a:rPr lang="zh-CN" altLang="en-US" sz="2400" b="1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探究活动</a:t>
            </a:r>
            <a:r>
              <a:rPr lang="en-US" altLang="zh-CN" sz="2400" b="1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】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一位老师带领学生参加志愿活动，去农村支援麦收。在安排任务时，他说：“男同学割麦子，女同学把割下来的麦子捆起来，体力强的同学把麦捆运到场院去，体力弱的同学在地里捡麦穗。大家根据自己的情况，按照上面的分工排成四排。”学生们听后，不知道自己该站在哪一排</a:t>
            </a:r>
            <a:r>
              <a:rPr lang="zh-CN" altLang="en-US" sz="2400" b="1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。</a:t>
            </a:r>
            <a:endParaRPr lang="zh-CN" altLang="en-US" sz="24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3" name="矩形 8"/>
          <p:cNvSpPr/>
          <p:nvPr>
            <p:custDataLst>
              <p:tags r:id="rId3"/>
            </p:custDataLst>
          </p:nvPr>
        </p:nvSpPr>
        <p:spPr>
          <a:xfrm>
            <a:off x="375344" y="3398994"/>
            <a:ext cx="10730380" cy="9048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 eaLnBrk="1" hangingPunct="1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学生们为什么不知道自己该站在哪一排</a:t>
            </a: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？</a:t>
            </a:r>
            <a:endParaRPr lang="en-US" altLang="zh-CN" sz="2400" b="1" smtClean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marL="342900" lvl="0" indent="-342900" eaLnBrk="1" hangingPunct="1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老师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的分类错在哪里？怎样说才能让学生明白？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52076" y="949845"/>
            <a:ext cx="2981842" cy="2224290"/>
          </a:xfrm>
          <a:prstGeom prst="rect">
            <a:avLst/>
          </a:prstGeom>
        </p:spPr>
      </p:pic>
      <p:sp>
        <p:nvSpPr>
          <p:cNvPr id="14" name="TextBox 4"/>
          <p:cNvSpPr/>
          <p:nvPr>
            <p:custDataLst>
              <p:tags r:id="rId6"/>
            </p:custDataLst>
          </p:nvPr>
        </p:nvSpPr>
        <p:spPr bwMode="auto">
          <a:xfrm>
            <a:off x="326448" y="4313699"/>
            <a:ext cx="11538585" cy="2012859"/>
          </a:xfrm>
          <a:prstGeom prst="rect">
            <a:avLst/>
          </a:prstGeom>
          <a:solidFill>
            <a:srgbClr val="FFFF00"/>
          </a:solidFill>
          <a:ln>
            <a:solidFill>
              <a:srgbClr val="D1AA73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just" fontAlgn="auto">
              <a:lnSpc>
                <a:spcPct val="130000"/>
              </a:lnSpc>
            </a:pPr>
            <a:r>
              <a:rPr lang="en-US" altLang="zh-CN" sz="2400" b="1" noProof="0" smtClean="0">
                <a:ln w="1905"/>
                <a:solidFill>
                  <a:srgbClr val="2D6C03"/>
                </a:solidFill>
                <a:uLnTx/>
                <a:uFillTx/>
                <a:latin typeface="+mn-ea"/>
                <a:ea typeface="+mn-ea"/>
                <a:sym typeface="+mn-ea"/>
              </a:rPr>
              <a:t>(</a:t>
            </a:r>
            <a:r>
              <a:rPr lang="en-US" altLang="zh-CN" sz="2400" b="1" noProof="0">
                <a:ln w="1905"/>
                <a:solidFill>
                  <a:srgbClr val="2D6C03"/>
                </a:solidFill>
                <a:uLnTx/>
                <a:uFillTx/>
                <a:latin typeface="+mn-ea"/>
                <a:ea typeface="+mn-ea"/>
                <a:sym typeface="+mn-ea"/>
              </a:rPr>
              <a:t>1)该老师在对本班的同学进行</a:t>
            </a:r>
            <a:r>
              <a:rPr lang="en-US" altLang="zh-CN" sz="2400" b="1" noProof="0" err="1">
                <a:ln w="1905"/>
                <a:solidFill>
                  <a:srgbClr val="FF0000"/>
                </a:solidFill>
                <a:uLnTx/>
                <a:uFillTx/>
                <a:latin typeface="+mn-ea"/>
                <a:ea typeface="+mn-ea"/>
                <a:sym typeface="+mn-ea"/>
              </a:rPr>
              <a:t>划分时,用了不同的标准</a:t>
            </a:r>
            <a:r>
              <a:rPr lang="en-US" altLang="zh-CN" sz="2400" b="1" noProof="0" err="1">
                <a:ln w="1905"/>
                <a:solidFill>
                  <a:srgbClr val="2D6C03"/>
                </a:solidFill>
                <a:uLnTx/>
                <a:uFillTx/>
                <a:latin typeface="+mn-ea"/>
                <a:ea typeface="+mn-ea"/>
                <a:sym typeface="+mn-ea"/>
              </a:rPr>
              <a:t>,既用了</a:t>
            </a:r>
            <a:r>
              <a:rPr lang="en-US" altLang="zh-CN" sz="2400" b="1" u="sng" noProof="0" err="1">
                <a:ln w="1905"/>
                <a:solidFill>
                  <a:srgbClr val="FF0000"/>
                </a:solidFill>
                <a:uLnTx/>
                <a:uFillTx/>
                <a:latin typeface="+mn-ea"/>
                <a:ea typeface="+mn-ea"/>
                <a:sym typeface="+mn-ea"/>
              </a:rPr>
              <a:t>性别</a:t>
            </a:r>
            <a:r>
              <a:rPr lang="en-US" altLang="zh-CN" sz="2400" b="1" noProof="0" err="1">
                <a:ln w="1905"/>
                <a:solidFill>
                  <a:srgbClr val="2D6C03"/>
                </a:solidFill>
                <a:uLnTx/>
                <a:uFillTx/>
                <a:latin typeface="+mn-ea"/>
                <a:ea typeface="+mn-ea"/>
                <a:sym typeface="+mn-ea"/>
              </a:rPr>
              <a:t>,又用了</a:t>
            </a:r>
            <a:r>
              <a:rPr lang="en-US" altLang="zh-CN" sz="2400" b="1" u="sng" noProof="0" err="1">
                <a:ln w="1905"/>
                <a:solidFill>
                  <a:srgbClr val="FF0000"/>
                </a:solidFill>
                <a:uLnTx/>
                <a:uFillTx/>
                <a:latin typeface="+mn-ea"/>
                <a:ea typeface="+mn-ea"/>
                <a:sym typeface="+mn-ea"/>
              </a:rPr>
              <a:t>体力</a:t>
            </a:r>
            <a:r>
              <a:rPr lang="en-US" altLang="zh-CN" sz="2400" b="1" noProof="0" err="1">
                <a:ln w="1905"/>
                <a:solidFill>
                  <a:srgbClr val="2D6C03"/>
                </a:solidFill>
                <a:uLnTx/>
                <a:uFillTx/>
                <a:latin typeface="+mn-ea"/>
                <a:ea typeface="+mn-ea"/>
                <a:sym typeface="+mn-ea"/>
              </a:rPr>
              <a:t>,所以导致同学们无所适从</a:t>
            </a:r>
            <a:r>
              <a:rPr lang="en-US" altLang="zh-CN" sz="2400" b="1" noProof="0" smtClean="0">
                <a:ln w="1905"/>
                <a:solidFill>
                  <a:srgbClr val="2D6C03"/>
                </a:solidFill>
                <a:uLnTx/>
                <a:uFillTx/>
                <a:latin typeface="+mn-ea"/>
                <a:ea typeface="+mn-ea"/>
                <a:sym typeface="+mn-ea"/>
              </a:rPr>
              <a:t>。</a:t>
            </a:r>
            <a:endParaRPr lang="en-US" altLang="zh-CN" sz="2400" b="1" noProof="0" smtClean="0">
              <a:ln w="1905"/>
              <a:solidFill>
                <a:srgbClr val="2D6C03"/>
              </a:solidFill>
              <a:uLnTx/>
              <a:uFillTx/>
              <a:latin typeface="+mn-ea"/>
              <a:ea typeface="+mn-ea"/>
              <a:sym typeface="+mn-ea"/>
            </a:endParaRPr>
          </a:p>
          <a:p>
            <a:pPr algn="just" fontAlgn="auto">
              <a:lnSpc>
                <a:spcPct val="130000"/>
              </a:lnSpc>
            </a:pPr>
            <a:r>
              <a:rPr lang="en-US" altLang="zh-CN" sz="2400" b="1" noProof="0" smtClean="0">
                <a:ln w="1905"/>
                <a:solidFill>
                  <a:srgbClr val="2D6C03"/>
                </a:solidFill>
                <a:uLnTx/>
                <a:uFillTx/>
                <a:latin typeface="+mn-ea"/>
                <a:ea typeface="+mn-ea"/>
                <a:sym typeface="+mn-ea"/>
              </a:rPr>
              <a:t>(</a:t>
            </a:r>
            <a:r>
              <a:rPr lang="en-US" altLang="zh-CN" sz="2400" b="1" noProof="0">
                <a:ln w="1905"/>
                <a:solidFill>
                  <a:srgbClr val="2D6C03"/>
                </a:solidFill>
                <a:uLnTx/>
                <a:uFillTx/>
                <a:latin typeface="+mn-ea"/>
                <a:ea typeface="+mn-ea"/>
                <a:sym typeface="+mn-ea"/>
              </a:rPr>
              <a:t>2)在同一次划分中,</a:t>
            </a:r>
            <a:r>
              <a:rPr lang="en-US" altLang="zh-CN" sz="2400" b="1" noProof="0" err="1" smtClean="0">
                <a:ln w="1905"/>
                <a:solidFill>
                  <a:srgbClr val="2D6C03"/>
                </a:solidFill>
                <a:uLnTx/>
                <a:uFillTx/>
                <a:latin typeface="+mn-ea"/>
                <a:ea typeface="+mn-ea"/>
                <a:sym typeface="+mn-ea"/>
              </a:rPr>
              <a:t>只能用同一个标准。</a:t>
            </a:r>
            <a:endParaRPr lang="en-US" altLang="zh-CN" sz="2400" b="1" noProof="0" smtClean="0">
              <a:ln w="1905"/>
              <a:solidFill>
                <a:srgbClr val="2D6C03"/>
              </a:solidFill>
              <a:uLnTx/>
              <a:uFillTx/>
              <a:latin typeface="+mn-ea"/>
              <a:ea typeface="+mn-ea"/>
              <a:sym typeface="+mn-ea"/>
            </a:endParaRPr>
          </a:p>
          <a:p>
            <a:pPr algn="just" fontAlgn="auto">
              <a:lnSpc>
                <a:spcPct val="130000"/>
              </a:lnSpc>
            </a:pPr>
            <a:r>
              <a:rPr lang="en-US" altLang="zh-CN" sz="2400" b="1" noProof="0" err="1" smtClean="0">
                <a:ln w="1905"/>
                <a:solidFill>
                  <a:srgbClr val="FF0000"/>
                </a:solidFill>
                <a:uLnTx/>
                <a:uFillTx/>
                <a:latin typeface="+mn-ea"/>
                <a:ea typeface="+mn-ea"/>
                <a:sym typeface="+mn-ea"/>
              </a:rPr>
              <a:t>可以进行二次划分</a:t>
            </a:r>
            <a:r>
              <a:rPr lang="en-US" altLang="zh-CN" sz="2400" b="1" noProof="0" err="1">
                <a:ln w="1905"/>
                <a:solidFill>
                  <a:srgbClr val="2D6C03"/>
                </a:solidFill>
                <a:uLnTx/>
                <a:uFillTx/>
                <a:latin typeface="+mn-ea"/>
                <a:ea typeface="+mn-ea"/>
                <a:sym typeface="+mn-ea"/>
              </a:rPr>
              <a:t>,先按性别分成两排,然后按体力再分别对这两排进行划分。</a:t>
            </a:r>
            <a:endParaRPr lang="en-US" altLang="zh-CN" sz="2400" b="1" noProof="0">
              <a:ln w="1905"/>
              <a:solidFill>
                <a:srgbClr val="2D6C03"/>
              </a:solidFill>
              <a:uLnTx/>
              <a:uFillTx/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29235" y="918845"/>
            <a:ext cx="1909445" cy="521970"/>
          </a:xfrm>
          <a:prstGeom prst="rect">
            <a:avLst/>
          </a:prstGeom>
          <a:solidFill>
            <a:srgbClr val="00B0F0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effectLst/>
                <a:latin typeface="方正粗黑宋简体" panose="02010600030101010101" charset="-122"/>
                <a:ea typeface="方正粗黑宋简体" panose="02010600030101010101" charset="-122"/>
                <a:cs typeface="方正粗黑宋简体" panose="02010600030101010101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effectLst/>
                <a:latin typeface="方正粗黑宋简体" panose="02010600030101010101" charset="-122"/>
                <a:ea typeface="方正粗黑宋简体" panose="02010600030101010101" charset="-122"/>
                <a:cs typeface="方正粗黑宋简体" panose="0201060003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方正粗黑宋简体" panose="02010600030101010101" charset="-122"/>
                <a:ea typeface="方正粗黑宋简体" panose="02010600030101010101" charset="-122"/>
                <a:cs typeface="方正粗黑宋简体" panose="0201060003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effectLst/>
                <a:latin typeface="方正粗黑宋简体" panose="02010600030101010101" charset="-122"/>
                <a:ea typeface="方正粗黑宋简体" panose="02010600030101010101" charset="-122"/>
                <a:cs typeface="方正粗黑宋简体" panose="02010600030101010101" charset="-122"/>
                <a:sym typeface="+mn-ea"/>
              </a:rPr>
              <a:t>划分</a:t>
            </a:r>
            <a:endParaRPr lang="en-US" altLang="zh-CN" sz="2800" b="1">
              <a:solidFill>
                <a:srgbClr val="FF0000"/>
              </a:solidFill>
              <a:effectLst/>
              <a:latin typeface="方正粗黑宋简体" panose="02010600030101010101" charset="-122"/>
              <a:ea typeface="方正粗黑宋简体" panose="02010600030101010101" charset="-122"/>
              <a:cs typeface="方正粗黑宋简体" panose="0201060003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 bwMode="auto">
          <a:xfrm>
            <a:off x="396875" y="1553210"/>
            <a:ext cx="11275695" cy="2809875"/>
          </a:xfrm>
          <a:prstGeom prst="rect">
            <a:avLst/>
          </a:prstGeom>
          <a:solidFill>
            <a:srgbClr val="CDEF5B"/>
          </a:solidFill>
          <a:ln w="25400">
            <a:solidFill>
              <a:srgbClr val="7030A0"/>
            </a:solidFill>
          </a:ln>
        </p:spPr>
        <p:txBody>
          <a:bodyPr wrap="square">
            <a:no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1)</a:t>
            </a:r>
            <a:r>
              <a:rPr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含义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:</a:t>
            </a:r>
            <a:endParaRPr lang="en-US" altLang="zh-CN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    </a:t>
            </a:r>
            <a:r>
              <a:rPr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划分是从</a:t>
            </a:r>
            <a:r>
              <a:rPr altLang="zh-CN" sz="2400" b="1" u="heavy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外延方面</a:t>
            </a:r>
            <a:r>
              <a:rPr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明确概念的逻辑方法。</a:t>
            </a:r>
            <a:endParaRPr lang="zh-CN" altLang="zh-CN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(2)方法:</a:t>
            </a:r>
            <a:endParaRPr lang="en-US" altLang="zh-CN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    </a:t>
            </a:r>
            <a:r>
              <a:rPr altLang="zh-CN" sz="2400" b="1" u="heavy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206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依据一定的标准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,</a:t>
            </a:r>
            <a:r>
              <a:rPr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把一个概念的外延分为几个小类。小类是大类的种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,</a:t>
            </a:r>
            <a:r>
              <a:rPr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大类是小类的属。划分就是</a:t>
            </a:r>
            <a:r>
              <a:rPr altLang="zh-CN" sz="2400" b="1" u="heavy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206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把一个属分为几个种的逻辑方法</a:t>
            </a:r>
            <a:r>
              <a:rPr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。</a:t>
            </a:r>
            <a:endParaRPr lang="zh-CN" altLang="zh-CN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(3)构成:</a:t>
            </a:r>
            <a:endParaRPr altLang="zh-CN" sz="2400" b="1" u="heavy">
              <a:solidFill>
                <a:srgbClr val="FF0000"/>
              </a:solidFill>
              <a:uFill>
                <a:solidFill>
                  <a:srgbClr val="00206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740148" y="3893185"/>
            <a:ext cx="35471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altLang="zh-CN" sz="2400" b="1" err="1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由</a:t>
            </a:r>
            <a:r>
              <a:rPr altLang="zh-CN" sz="2400" b="1" u="sng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母项</a:t>
            </a:r>
            <a:r>
              <a:rPr altLang="zh-CN" sz="2400" b="1" err="1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和</a:t>
            </a:r>
            <a:r>
              <a:rPr altLang="zh-CN" sz="2400" b="1" u="sng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  <a:sym typeface="+mn-ea"/>
              </a:rPr>
              <a:t>子项</a:t>
            </a:r>
            <a:r>
              <a:rPr altLang="zh-CN" sz="2400" b="1" err="1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两部分构成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2837180" y="4631690"/>
            <a:ext cx="7268210" cy="1783715"/>
            <a:chOff x="3789" y="7678"/>
            <a:chExt cx="11446" cy="2809"/>
          </a:xfrm>
        </p:grpSpPr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3789" y="7678"/>
              <a:ext cx="11446" cy="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Wingdings" panose="05000000000000000000" charset="0"/>
                <a:buChar char="l"/>
              </a:pPr>
              <a:r>
                <a:rPr lang="zh-CN" altLang="en-US" sz="2600" b="1">
                  <a:solidFill>
                    <a:srgbClr val="FF0000"/>
                  </a:solidFill>
                  <a:latin typeface="楷体_GB2312" panose="02010609030101010101" charset="-122"/>
                  <a:ea typeface="楷体_GB2312" panose="02010609030101010101" charset="-122"/>
                </a:rPr>
                <a:t>战争</a:t>
              </a:r>
              <a:r>
                <a:rPr lang="zh-CN" altLang="en-US" sz="2600" b="1">
                  <a:solidFill>
                    <a:srgbClr val="E618CC"/>
                  </a:solidFill>
                  <a:latin typeface="楷体_GB2312" panose="02010609030101010101" charset="-122"/>
                  <a:ea typeface="楷体_GB2312" panose="02010609030101010101" charset="-122"/>
                </a:rPr>
                <a:t>分为</a:t>
              </a:r>
              <a:r>
                <a:rPr lang="zh-CN" altLang="en-US" sz="2600" b="1">
                  <a:latin typeface="楷体_GB2312" panose="02010609030101010101" charset="-122"/>
                  <a:ea typeface="楷体_GB2312" panose="02010609030101010101" charset="-122"/>
                </a:rPr>
                <a:t>正义战争和非正义战争。</a:t>
              </a:r>
              <a:endParaRPr lang="zh-CN" altLang="en-US" sz="2600" b="1"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grpSp>
          <p:nvGrpSpPr>
            <p:cNvPr id="6" name="组合 5"/>
            <p:cNvGrpSpPr/>
            <p:nvPr>
              <p:custDataLst>
                <p:tags r:id="rId6"/>
              </p:custDataLst>
            </p:nvPr>
          </p:nvGrpSpPr>
          <p:grpSpPr>
            <a:xfrm>
              <a:off x="4458" y="8519"/>
              <a:ext cx="6814" cy="1968"/>
              <a:chOff x="4458" y="8519"/>
              <a:chExt cx="6814" cy="1968"/>
            </a:xfrm>
          </p:grpSpPr>
          <p:grpSp>
            <p:nvGrpSpPr>
              <p:cNvPr id="8" name="组合 7"/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4458" y="8670"/>
                <a:ext cx="1699" cy="1817"/>
                <a:chOff x="3883" y="8570"/>
                <a:chExt cx="1699" cy="1817"/>
              </a:xfrm>
            </p:grpSpPr>
            <p:sp>
              <p:nvSpPr>
                <p:cNvPr id="32" name="文本框 31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3883" y="9660"/>
                  <a:ext cx="1699" cy="7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2400" b="1">
                      <a:solidFill>
                        <a:srgbClr val="C00000"/>
                      </a:solidFill>
                    </a:rPr>
                    <a:t>母项</a:t>
                  </a:r>
                  <a:endParaRPr lang="zh-CN" altLang="en-US" sz="2400" b="1">
                    <a:solidFill>
                      <a:srgbClr val="C00000"/>
                    </a:solidFill>
                  </a:endParaRPr>
                </a:p>
              </p:txBody>
            </p:sp>
            <p:pic>
              <p:nvPicPr>
                <p:cNvPr id="33" name="图形 32" descr="下箭头 纯色填充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3" y="8570"/>
                  <a:ext cx="990" cy="990"/>
                </a:xfrm>
                <a:prstGeom prst="rect">
                  <a:avLst/>
                </a:prstGeom>
              </p:spPr>
            </p:pic>
          </p:grpSp>
          <p:grpSp>
            <p:nvGrpSpPr>
              <p:cNvPr id="9" name="组合 8"/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8294" y="8670"/>
                <a:ext cx="1412" cy="1717"/>
                <a:chOff x="8405" y="8670"/>
                <a:chExt cx="1412" cy="1717"/>
              </a:xfrm>
            </p:grpSpPr>
            <p:sp>
              <p:nvSpPr>
                <p:cNvPr id="34" name="文本框 33"/>
                <p:cNvSpPr txBox="1"/>
                <p:nvPr>
                  <p:custDataLst>
                    <p:tags r:id="rId12"/>
                  </p:custDataLst>
                </p:nvPr>
              </p:nvSpPr>
              <p:spPr>
                <a:xfrm>
                  <a:off x="8405" y="9660"/>
                  <a:ext cx="1412" cy="7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2400" b="1">
                      <a:solidFill>
                        <a:srgbClr val="C00000"/>
                      </a:solidFill>
                    </a:rPr>
                    <a:t>子项</a:t>
                  </a:r>
                  <a:endParaRPr lang="zh-CN" altLang="en-US" sz="2400" b="1">
                    <a:solidFill>
                      <a:srgbClr val="C00000"/>
                    </a:solidFill>
                  </a:endParaRPr>
                </a:p>
              </p:txBody>
            </p:sp>
            <p:pic>
              <p:nvPicPr>
                <p:cNvPr id="35" name="图形 34" descr="下箭头 纯色填充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70" y="8670"/>
                  <a:ext cx="990" cy="990"/>
                </a:xfrm>
                <a:prstGeom prst="rect">
                  <a:avLst/>
                </a:prstGeom>
              </p:spPr>
            </p:pic>
          </p:grpSp>
          <p:cxnSp>
            <p:nvCxnSpPr>
              <p:cNvPr id="37" name="直接连接符 36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6436" y="8519"/>
                <a:ext cx="4836" cy="51"/>
              </a:xfrm>
              <a:prstGeom prst="line">
                <a:avLst/>
              </a:prstGeom>
              <a:ln w="38100">
                <a:solidFill>
                  <a:srgbClr val="4472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-278248" y="177461"/>
            <a:ext cx="8108342" cy="523220"/>
          </a:xfrm>
          <a:prstGeom prst="parallelogram">
            <a:avLst>
              <a:gd name="adj" fmla="val 184575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3513703" y="199602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明确外延的方法</a:t>
            </a:r>
            <a:endParaRPr lang="zh-CN" altLang="en-US" sz="2800" b="1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2489832" y="181476"/>
            <a:ext cx="764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2</a:t>
            </a:r>
            <a:r>
              <a:rPr lang="zh-CN" altLang="en-US" sz="2800" b="1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、</a:t>
            </a:r>
            <a:endParaRPr lang="zh-CN" altLang="en-US" sz="2800" b="1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48640" y="1339215"/>
            <a:ext cx="1084834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下列不属于划分的是（　　）</a:t>
            </a:r>
            <a:endParaRPr lang="zh-CN" altLang="zh-CN" sz="32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．地球可以分为南半球和北半球</a:t>
            </a:r>
            <a:endParaRPr lang="zh-CN" altLang="zh-CN" sz="32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．小说可分为长篇小说、中篇小说和短篇小说</a:t>
            </a:r>
            <a:endParaRPr lang="zh-CN" altLang="zh-CN" sz="32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．人可以分为老年人、中年人、青年人、少年儿童和婴儿</a:t>
            </a:r>
            <a:endParaRPr lang="zh-CN" altLang="zh-CN" sz="32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zh-CN" sz="3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．刑罚的主刑可以分为管制、拘役、有期徒刑、无期徒刑和死刑</a:t>
            </a:r>
            <a:endParaRPr lang="zh-CN" altLang="zh-CN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7310051" y="889146"/>
            <a:ext cx="8691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zh-CN" altLang="en-US" sz="88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42760" y="2402840"/>
            <a:ext cx="4448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</a:rPr>
              <a:t>整体与部分关系的，叫分解！</a:t>
            </a:r>
            <a:endParaRPr lang="zh-CN" altLang="en-US" sz="2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47700" y="911225"/>
            <a:ext cx="10996295" cy="2330450"/>
          </a:xfrm>
          <a:prstGeom prst="rect">
            <a:avLst/>
          </a:prstGeom>
          <a:noFill/>
          <a:ln w="25400">
            <a:solidFill>
              <a:srgbClr val="2F14FC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划分是把一个属概念分成若干种概念，分解是把整体分为部分。划分和分解可用一种逻辑方法来检验、区分。划分和分解有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相同的结构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：A分为A</a:t>
            </a:r>
            <a:r>
              <a:rPr lang="zh-CN" altLang="en-US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,A</a:t>
            </a:r>
            <a:r>
              <a:rPr lang="zh-CN" altLang="en-US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,…，A</a:t>
            </a:r>
            <a:r>
              <a:rPr lang="zh-CN" altLang="en-US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。如果“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en-US" altLang="zh-CN" sz="2800" b="1" baseline="-25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”（i=1,2,…，n)，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这一断定成立，则说明表达的是划分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，否则不是。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47700" y="3848735"/>
            <a:ext cx="10996930" cy="181483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2800" b="1">
                <a:latin typeface="+mn-ea"/>
                <a:cs typeface="+mn-ea"/>
                <a:sym typeface="+mn-ea"/>
              </a:rPr>
              <a:t>    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例如“老人是人”成立，说明把“人”分为“老人、青年”等是划分。</a:t>
            </a:r>
            <a:endParaRPr lang="zh-CN" altLang="en-US" sz="2800" b="1">
              <a:latin typeface="+mn-ea"/>
              <a:cs typeface="+mn-ea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2800" b="1">
                <a:latin typeface="+mn-ea"/>
                <a:cs typeface="+mn-ea"/>
                <a:sym typeface="+mn-ea"/>
              </a:rPr>
              <a:t>  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“海淀区是北京”不成立，应该改为“北京”分为“海淀区”等，这不是划分，而是分解。</a:t>
            </a:r>
            <a:endParaRPr lang="zh-CN" altLang="en-US" sz="2800" b="1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688590" y="136525"/>
            <a:ext cx="6583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【知识拓展】</a:t>
            </a:r>
            <a:r>
              <a:rPr lang="zh-CN" altLang="en-US" sz="3200" b="1">
                <a:solidFill>
                  <a:srgbClr val="2F14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注意区分划分和分解</a:t>
            </a:r>
            <a:r>
              <a:rPr lang="en-US" altLang="zh-CN" sz="3200">
                <a:solidFill>
                  <a:srgbClr val="2F14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</a:t>
            </a:r>
            <a:endParaRPr lang="en-US" altLang="zh-CN" sz="3200">
              <a:solidFill>
                <a:srgbClr val="2F14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3513703" y="199602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明确外延的方法</a:t>
            </a:r>
            <a:endParaRPr lang="zh-CN" altLang="en-US" sz="2800" b="1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2489832" y="181476"/>
            <a:ext cx="764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2</a:t>
            </a:r>
            <a:r>
              <a:rPr lang="zh-CN" altLang="en-US" sz="2800" b="1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、</a:t>
            </a:r>
            <a:endParaRPr lang="zh-CN" altLang="en-US" sz="2800" b="1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305435" y="1039495"/>
            <a:ext cx="4748530" cy="521970"/>
          </a:xfrm>
          <a:prstGeom prst="rect">
            <a:avLst/>
          </a:prstGeom>
          <a:solidFill>
            <a:srgbClr val="00B0F0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effectLst/>
                <a:latin typeface="方正粗黑宋简体" panose="02010600030101010101" charset="-122"/>
                <a:ea typeface="方正粗黑宋简体" panose="02010600030101010101" charset="-122"/>
                <a:cs typeface="方正粗黑宋简体" panose="02010600030101010101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effectLst/>
                <a:latin typeface="方正粗黑宋简体" panose="02010600030101010101" charset="-122"/>
                <a:ea typeface="方正粗黑宋简体" panose="02010600030101010101" charset="-122"/>
                <a:cs typeface="方正粗黑宋简体" panose="0201060003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方正粗黑宋简体" panose="02010600030101010101" charset="-122"/>
                <a:ea typeface="方正粗黑宋简体" panose="02010600030101010101" charset="-122"/>
                <a:cs typeface="方正粗黑宋简体" panose="0201060003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effectLst/>
                <a:latin typeface="方正粗黑宋简体" panose="02010600030101010101" charset="-122"/>
                <a:ea typeface="方正粗黑宋简体" panose="02010600030101010101" charset="-122"/>
                <a:cs typeface="方正粗黑宋简体" panose="02010600030101010101" charset="-122"/>
                <a:sym typeface="+mn-ea"/>
              </a:rPr>
              <a:t>作出正确的划分的要求</a:t>
            </a:r>
            <a:endParaRPr lang="en-US" altLang="zh-CN" sz="2800" b="1">
              <a:solidFill>
                <a:srgbClr val="FF0000"/>
              </a:solidFill>
              <a:effectLst/>
              <a:latin typeface="方正粗黑宋简体" panose="02010600030101010101" charset="-122"/>
              <a:ea typeface="方正粗黑宋简体" panose="02010600030101010101" charset="-122"/>
              <a:cs typeface="方正粗黑宋简体" panose="02010600030101010101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 bwMode="auto">
          <a:xfrm>
            <a:off x="797560" y="1875155"/>
            <a:ext cx="9186545" cy="1383665"/>
          </a:xfrm>
          <a:prstGeom prst="rect">
            <a:avLst/>
          </a:prstGeom>
          <a:solidFill>
            <a:srgbClr val="CDEF5B"/>
          </a:solidFill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sz="28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（</a:t>
            </a:r>
            <a:r>
              <a:rPr lang="en-US" altLang="zh-CN" sz="28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1</a:t>
            </a:r>
            <a:r>
              <a:rPr sz="28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）必须充分了解概念所反映的</a:t>
            </a:r>
            <a:r>
              <a:rPr sz="28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对象之间的客观关系</a:t>
            </a:r>
            <a:r>
              <a:rPr sz="28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；</a:t>
            </a:r>
            <a:endParaRPr lang="en-US" altLang="zh-CN" sz="2800">
              <a:latin typeface="楷体_GB2312" panose="02010609030101010101" charset="-122"/>
              <a:ea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sz="28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（</a:t>
            </a:r>
            <a:r>
              <a:rPr lang="en-US" altLang="zh-CN" sz="28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2</a:t>
            </a:r>
            <a:r>
              <a:rPr sz="28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）要</a:t>
            </a:r>
            <a:r>
              <a:rPr sz="28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遵循划分的逻辑规则</a:t>
            </a:r>
            <a:r>
              <a:rPr sz="28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。</a:t>
            </a: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</p:txBody>
      </p:sp>
      <p:grpSp>
        <p:nvGrpSpPr>
          <p:cNvPr id="21" name="组合 20"/>
          <p:cNvGrpSpPr/>
          <p:nvPr>
            <p:custDataLst>
              <p:tags r:id="rId6"/>
            </p:custDataLst>
          </p:nvPr>
        </p:nvGrpSpPr>
        <p:grpSpPr>
          <a:xfrm>
            <a:off x="3082290" y="3477895"/>
            <a:ext cx="1612900" cy="946785"/>
            <a:chOff x="6491" y="6885"/>
            <a:chExt cx="2540" cy="1491"/>
          </a:xfrm>
        </p:grpSpPr>
        <p:sp>
          <p:nvSpPr>
            <p:cNvPr id="22" name="下箭头 21"/>
            <p:cNvSpPr/>
            <p:nvPr>
              <p:custDataLst>
                <p:tags r:id="rId7"/>
              </p:custDataLst>
            </p:nvPr>
          </p:nvSpPr>
          <p:spPr>
            <a:xfrm>
              <a:off x="7282" y="6885"/>
              <a:ext cx="496" cy="6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>
              <p:custDataLst>
                <p:tags r:id="rId8"/>
              </p:custDataLst>
            </p:nvPr>
          </p:nvSpPr>
          <p:spPr>
            <a:xfrm>
              <a:off x="6491" y="7554"/>
              <a:ext cx="2540" cy="8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>
                  <a:solidFill>
                    <a:srgbClr val="FF0000"/>
                  </a:solidFill>
                  <a:latin typeface="楷体_GB2312" panose="02010609030101010101" charset="-122"/>
                  <a:ea typeface="楷体_GB2312" panose="02010609030101010101" charset="-122"/>
                  <a:cs typeface="楷体_GB2312" panose="02010609030101010101" charset="-122"/>
                </a:rPr>
                <a:t>有哪些？</a:t>
              </a:r>
              <a:endParaRPr lang="zh-CN" altLang="en-US" sz="28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3513703" y="199602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明确内涵的方法</a:t>
            </a:r>
            <a:endParaRPr lang="zh-CN" altLang="en-US" sz="2800" b="1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569983" y="18147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01</a:t>
            </a:r>
            <a:endParaRPr lang="zh-CN" altLang="en-US" sz="2800" b="1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236855" y="619125"/>
            <a:ext cx="732599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altLang="zh-CN" sz="2800" b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   </a:t>
            </a:r>
            <a:r>
              <a:rPr lang="zh-CN" altLang="zh-CN" sz="2800" b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美国著名科学家富兰克林有一位仆人，有一次他问富兰克林：</a:t>
            </a:r>
            <a:r>
              <a:rPr lang="en-US" altLang="zh-CN" sz="2800" b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“</a:t>
            </a:r>
            <a:r>
              <a:rPr lang="zh-CN" altLang="zh-CN" sz="2800" b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主人，绅士是什么？</a:t>
            </a:r>
            <a:r>
              <a:rPr lang="en-US" altLang="zh-CN" sz="2800" b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”</a:t>
            </a:r>
            <a:r>
              <a:rPr lang="zh-CN" altLang="zh-CN" sz="2800" b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富兰克林回答说：</a:t>
            </a:r>
            <a:r>
              <a:rPr lang="en-US" altLang="zh-CN" sz="2800" b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“</a:t>
            </a:r>
            <a:r>
              <a:rPr lang="zh-CN" altLang="zh-CN" sz="2800" b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这是一种生物，是一个能吃、能喝、会睡觉，可是什么也不会做的有生命的东西。</a:t>
            </a:r>
            <a:r>
              <a:rPr lang="en-US" altLang="zh-CN" sz="2800" b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”</a:t>
            </a:r>
            <a:r>
              <a:rPr lang="zh-CN" altLang="zh-CN" sz="2800" b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过了一会儿，仆人跑到富兰克林身边说：</a:t>
            </a:r>
            <a:r>
              <a:rPr lang="en-US" altLang="zh-CN" sz="2800" b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“</a:t>
            </a:r>
            <a:r>
              <a:rPr lang="zh-CN" altLang="zh-CN" sz="2800" b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主人，我现在知道绅士是什么东西了。人在工作，马在干活，犍牛也在劳动，唯有猪只知道吃睡而什么也不干。毫无疑问，猪便是绅士了。</a:t>
            </a:r>
            <a:r>
              <a:rPr lang="en-US" altLang="zh-CN" sz="2800" b="1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”</a:t>
            </a:r>
            <a:endParaRPr lang="zh-CN" altLang="en-US" sz="2800" b="1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7964170" y="715010"/>
            <a:ext cx="4064000" cy="2928620"/>
          </a:xfrm>
          <a:prstGeom prst="rect">
            <a:avLst/>
          </a:prstGeom>
          <a:noFill/>
        </p:spPr>
      </p:pic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645463" y="5069835"/>
            <a:ext cx="6096000" cy="95313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zh-CN" altLang="en-US" sz="2800" b="1" smtClean="0">
                <a:latin typeface="等线" panose="02010600030101010101" charset="-122"/>
                <a:ea typeface="等线" panose="02010600030101010101" charset="-122"/>
              </a:rPr>
              <a:t>思考：为什么</a:t>
            </a:r>
            <a:r>
              <a:rPr lang="zh-CN" altLang="zh-CN" sz="2800" b="1" smtClean="0">
                <a:latin typeface="等线" panose="02010600030101010101" charset="-122"/>
                <a:ea typeface="等线" panose="02010600030101010101" charset="-122"/>
              </a:rPr>
              <a:t>仆人闹出把猪当绅士的笑话</a:t>
            </a:r>
            <a:r>
              <a:rPr lang="zh-CN" altLang="en-US" sz="2800" b="1" smtClean="0">
                <a:latin typeface="等线" panose="02010600030101010101" charset="-122"/>
                <a:ea typeface="等线" panose="02010600030101010101" charset="-122"/>
              </a:rPr>
              <a:t>？</a:t>
            </a:r>
            <a:endParaRPr lang="zh-CN" altLang="en-US" sz="2800" b="1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7"/>
          <a:stretch>
            <a:fillRect/>
          </a:stretch>
        </p:blipFill>
        <p:spPr>
          <a:xfrm>
            <a:off x="7963535" y="3704590"/>
            <a:ext cx="4064635" cy="28117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3513703" y="199602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明确外延的方法</a:t>
            </a:r>
            <a:endParaRPr lang="zh-CN" altLang="en-US" sz="2800" b="1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2489832" y="181476"/>
            <a:ext cx="764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2</a:t>
            </a:r>
            <a:r>
              <a:rPr lang="zh-CN" altLang="en-US" sz="2800" b="1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、</a:t>
            </a:r>
            <a:endParaRPr lang="zh-CN" altLang="en-US" sz="2800" b="1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44195" y="1131570"/>
            <a:ext cx="10296525" cy="1278890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+mn-ea"/>
              </a:rPr>
              <a:t>①子项的外延之和必须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+mn-ea"/>
              </a:rPr>
              <a:t>等于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+mn-ea"/>
              </a:rPr>
              <a:t>母项的外延。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否则，就会犯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“划分不全”或“多出子项”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的逻辑错误。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544195" y="3533775"/>
            <a:ext cx="11240770" cy="22098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选票分为赞成票和反对票。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sym typeface="+mn-ea"/>
              </a:rPr>
              <a:t>实词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分为名词、动词、形容词、数词、量词、代词、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拟声词和介词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4971415" y="3619558"/>
            <a:ext cx="2500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——</a:t>
            </a:r>
            <a:r>
              <a:rPr lang="en-US" altLang="zh-CN" sz="2400" b="1" err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划分不全</a:t>
            </a:r>
            <a:endParaRPr lang="en-US" altLang="zh-CN" sz="2400" b="1">
              <a:solidFill>
                <a:srgbClr val="C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7731298" y="4971646"/>
            <a:ext cx="286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——</a:t>
            </a:r>
            <a:r>
              <a:rPr lang="en-US" altLang="zh-CN" sz="2400" b="1" err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多出子项</a:t>
            </a:r>
            <a:endParaRPr lang="en-US" altLang="zh-CN" sz="2400" b="1">
              <a:solidFill>
                <a:srgbClr val="C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861391" y="850879"/>
            <a:ext cx="10508974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下列语句都属于</a:t>
            </a:r>
            <a:r>
              <a:rPr lang="zh-CN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不正确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的划分，其中</a:t>
            </a:r>
            <a:r>
              <a:rPr lang="zh-CN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违反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子项的外延之和必须等于母项的外延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这一规则的是（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      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句子可以分为陈述句、疑问句、感叹句</a:t>
            </a:r>
            <a:endParaRPr lang="zh-CN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人可以分为成年人、未成年人、男人和女人</a:t>
            </a:r>
            <a:endParaRPr lang="zh-CN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概念之间的外延关系可分为相容关系、反对关系、矛盾关系</a:t>
            </a:r>
            <a:endParaRPr lang="zh-CN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虚词分为副词、介词、连词、助词、叹词、拟声词和代词</a:t>
            </a:r>
            <a:endParaRPr lang="zh-CN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①③	B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②③	C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①④	D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②④</a:t>
            </a:r>
            <a:endParaRPr lang="zh-CN" altLang="zh-CN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10227950" y="1535714"/>
            <a:ext cx="7280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8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zh-CN" altLang="en-US" sz="80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67320" y="2398395"/>
            <a:ext cx="1314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highlight>
                  <a:srgbClr val="FFFF00"/>
                </a:highlight>
                <a:latin typeface="等线" panose="02010600030101010101" charset="-122"/>
                <a:ea typeface="等线" panose="02010600030101010101" charset="-122"/>
              </a:rPr>
              <a:t>祈使句</a:t>
            </a:r>
            <a:endParaRPr lang="zh-CN" altLang="en-US" sz="2400" b="1">
              <a:highlight>
                <a:srgbClr val="FFFF00"/>
              </a:highlight>
              <a:latin typeface="等线" panose="02010600030101010101" charset="-122"/>
              <a:ea typeface="等线" panose="0201060003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248775" y="4252595"/>
            <a:ext cx="755650" cy="59817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8397240" y="3018155"/>
            <a:ext cx="3240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——</a:t>
            </a:r>
            <a:r>
              <a:rPr lang="en-US" altLang="zh-CN" sz="24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划分</a:t>
            </a:r>
            <a:r>
              <a:rPr lang="zh-CN" altLang="en-US" sz="24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标准不一</a:t>
            </a:r>
            <a:endParaRPr lang="zh-CN" altLang="en-US" sz="2400" b="1">
              <a:solidFill>
                <a:srgbClr val="C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0004425" y="4012565"/>
            <a:ext cx="2500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smtClean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——</a:t>
            </a:r>
            <a:r>
              <a:rPr lang="zh-CN" altLang="en-US" sz="2400" b="1" smtClean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越级</a:t>
            </a:r>
            <a:r>
              <a:rPr lang="en-US" altLang="zh-CN" sz="2400" b="1" err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划分</a:t>
            </a:r>
            <a:endParaRPr lang="en-US" altLang="zh-CN" sz="2400" b="1">
              <a:solidFill>
                <a:srgbClr val="C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8869680" y="2399088"/>
            <a:ext cx="2500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——</a:t>
            </a:r>
            <a:r>
              <a:rPr lang="en-US" altLang="zh-CN" sz="2400" b="1" err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划分不全</a:t>
            </a:r>
            <a:endParaRPr lang="en-US" altLang="zh-CN" sz="2400" b="1">
              <a:solidFill>
                <a:srgbClr val="C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8773333" y="4850996"/>
            <a:ext cx="286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——</a:t>
            </a:r>
            <a:r>
              <a:rPr lang="en-US" altLang="zh-CN" sz="2400" b="1" err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多出子项</a:t>
            </a:r>
            <a:endParaRPr lang="en-US" altLang="zh-CN" sz="2400" b="1">
              <a:solidFill>
                <a:srgbClr val="C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2" grpId="0"/>
      <p:bldP spid="15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3513703" y="199602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明确外延的方法</a:t>
            </a:r>
            <a:endParaRPr lang="zh-CN" altLang="en-US" sz="2800" b="1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2489832" y="181476"/>
            <a:ext cx="764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2</a:t>
            </a:r>
            <a:r>
              <a:rPr lang="zh-CN" altLang="en-US" sz="2800" b="1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、</a:t>
            </a:r>
            <a:endParaRPr lang="zh-CN" altLang="en-US" sz="2800" b="1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544195" y="1131570"/>
            <a:ext cx="10296525" cy="1124585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charset="0"/>
                <a:cs typeface="微软雅黑" panose="020B0503020204020204" pitchFamily="34" charset="-122"/>
                <a:sym typeface="+mn-ea"/>
              </a:rPr>
              <a:t>②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+mn-ea"/>
              </a:rPr>
              <a:t>在同一次划分中，只能用同一个标准。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  <a:p>
            <a:pPr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否则，就会犯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“划分标准不一”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的逻辑错误。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75615" y="3171190"/>
            <a:ext cx="11240770" cy="23380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犯罪分为故意犯罪、过失犯罪、共同犯罪。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邮件有电子邮件、平寄邮件、国际邮件几大类。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三角形分为锐角三角形、钝角三角形、直角三角形、等边三角形。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8544560" y="4253865"/>
            <a:ext cx="3240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——</a:t>
            </a:r>
            <a:r>
              <a:rPr lang="en-US" altLang="zh-CN" sz="24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划分</a:t>
            </a:r>
            <a:r>
              <a:rPr lang="zh-CN" altLang="en-US" sz="2400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标准不一</a:t>
            </a:r>
            <a:endParaRPr lang="zh-CN" altLang="en-US" sz="2400" b="1">
              <a:solidFill>
                <a:srgbClr val="C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ldLvl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126490" y="1054100"/>
            <a:ext cx="10565765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下列语句的划分，正确的是（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    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．人口分为农业人口和非农业人口</a:t>
            </a:r>
            <a:endParaRPr lang="zh-CN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．文学包括小说、诗歌、戏剧</a:t>
            </a:r>
            <a:endParaRPr lang="zh-CN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．科学楼包括计算机室、实验室、仪器药品室、厕所等</a:t>
            </a:r>
            <a:endParaRPr lang="zh-CN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．从市场范围看，市场分为国际市场、国内市场和资本主义市场</a:t>
            </a:r>
            <a:endParaRPr lang="zh-CN" altLang="zh-CN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682921" y="807230"/>
            <a:ext cx="8691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zh-CN" altLang="en-US" sz="88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74310" y="2513330"/>
            <a:ext cx="2092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散文</a:t>
            </a:r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、神话</a:t>
            </a:r>
            <a:endParaRPr lang="zh-CN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3513703" y="199602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明确外延的方法</a:t>
            </a:r>
            <a:endParaRPr lang="zh-CN" altLang="en-US" sz="2800" b="1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2489832" y="181476"/>
            <a:ext cx="764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2</a:t>
            </a:r>
            <a:r>
              <a:rPr lang="zh-CN" altLang="en-US" sz="2800" b="1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、</a:t>
            </a:r>
            <a:endParaRPr lang="zh-CN" altLang="en-US" sz="2800" b="1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544195" y="1131570"/>
            <a:ext cx="10296525" cy="1408430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charset="0"/>
                <a:cs typeface="微软雅黑" panose="020B0503020204020204" pitchFamily="34" charset="-122"/>
                <a:sym typeface="+mn-ea"/>
              </a:rPr>
              <a:t>③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+mn-ea"/>
              </a:rPr>
              <a:t>划分应该逐级进行，不能越级。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否则，就会犯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“越级划分”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的逻辑错误。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44195" y="3533775"/>
            <a:ext cx="11240770" cy="276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农田里种有棉花、黄麻和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粮食作物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词可以分为名词、动词、形容词、数词、量词、代词、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虚词</a:t>
            </a:r>
            <a:endParaRPr lang="zh-CN" altLang="en-US" sz="24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马克思主义哲学包括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辩证唯物主义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和社会历史观、价值观和人生观。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8543290" y="5611495"/>
            <a:ext cx="2500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——</a:t>
            </a:r>
            <a:r>
              <a:rPr lang="zh-CN" altLang="en-US" sz="2400" b="1" smtClean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越级</a:t>
            </a:r>
            <a:r>
              <a:rPr lang="en-US" altLang="zh-CN" sz="2400" b="1" err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划分</a:t>
            </a:r>
            <a:endParaRPr lang="en-US" altLang="zh-CN" sz="2400" b="1">
              <a:solidFill>
                <a:srgbClr val="C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 bwMode="auto">
          <a:xfrm>
            <a:off x="326390" y="3556032"/>
            <a:ext cx="11523865" cy="3194721"/>
          </a:xfrm>
          <a:prstGeom prst="rect">
            <a:avLst/>
          </a:prstGeom>
          <a:solidFill>
            <a:srgbClr val="CDEF5B"/>
          </a:solidFill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200" b="1">
                <a:ea typeface="Calibri" panose="020F0502020204030204" charset="0"/>
                <a:sym typeface="+mn-ea"/>
              </a:rPr>
              <a:t>   </a:t>
            </a:r>
            <a:r>
              <a:rPr lang="en-US" altLang="zh-CN" sz="2200" b="1" smtClean="0">
                <a:ea typeface="Calibri" panose="020F0502020204030204" charset="0"/>
                <a:sym typeface="+mn-ea"/>
              </a:rPr>
              <a:t>  </a:t>
            </a:r>
            <a:r>
              <a:rPr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①</a:t>
            </a:r>
            <a:r>
              <a:rPr sz="2800" b="1" u="sng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任何概念都是内涵和外延的统一</a:t>
            </a:r>
            <a:r>
              <a:rPr sz="28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。准确地把握概念，既要弄清概念的内涵，又要分清概念的外延。</a:t>
            </a:r>
            <a:endParaRPr sz="2800" b="1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algn="just">
              <a:lnSpc>
                <a:spcPct val="120000"/>
              </a:lnSpc>
            </a:pPr>
            <a:r>
              <a:rPr sz="2800" b="1">
                <a:ea typeface="Calibri" panose="020F0502020204030204" charset="0"/>
                <a:sym typeface="+mn-ea"/>
              </a:rPr>
              <a:t>    ②</a:t>
            </a:r>
            <a:r>
              <a:rPr sz="28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认识对象是变化发展的，反映认识对象的概念也会发生变化，</a:t>
            </a:r>
            <a:r>
              <a:rPr sz="2800" b="1" u="sng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概念的内涵和外延不可能固定不变</a:t>
            </a:r>
            <a:r>
              <a:rPr sz="28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。</a:t>
            </a:r>
            <a:endParaRPr lang="zh-CN" altLang="en-US" sz="28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20000"/>
              </a:lnSpc>
            </a:pPr>
            <a:r>
              <a:rPr sz="2800" b="1">
                <a:ea typeface="Calibri" panose="020F0502020204030204" charset="0"/>
                <a:sym typeface="+mn-ea"/>
              </a:rPr>
              <a:t>   ③</a:t>
            </a:r>
            <a:r>
              <a:rPr sz="28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同时，随着认识的不断深化，人们对概念内涵和外延的理解也会</a:t>
            </a:r>
            <a:r>
              <a:rPr sz="2800" b="1" u="sng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越来越深刻和精确</a:t>
            </a:r>
            <a:r>
              <a:rPr sz="2800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。</a:t>
            </a: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2484639" y="193093"/>
            <a:ext cx="3571356" cy="521970"/>
          </a:xfrm>
          <a:prstGeom prst="rect">
            <a:avLst/>
          </a:prstGeom>
          <a:solidFill>
            <a:srgbClr val="00B0F0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smtClean="0">
                <a:solidFill>
                  <a:srgbClr val="FF0000"/>
                </a:solidFill>
                <a:effectLst/>
                <a:latin typeface="方正粗黑宋简体" panose="02010600030101010101" charset="-122"/>
                <a:ea typeface="方正粗黑宋简体" panose="02010600030101010101" charset="-122"/>
                <a:cs typeface="方正粗黑宋简体" panose="02010600030101010101" charset="-122"/>
                <a:sym typeface="+mn-ea"/>
              </a:rPr>
              <a:t>概念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方正粗黑宋简体" panose="02010600030101010101" charset="-122"/>
                <a:ea typeface="方正粗黑宋简体" panose="02010600030101010101" charset="-122"/>
                <a:cs typeface="方正粗黑宋简体" panose="02010600030101010101" charset="-122"/>
                <a:sym typeface="+mn-ea"/>
              </a:rPr>
              <a:t>是变化发展</a:t>
            </a:r>
            <a:r>
              <a:rPr lang="zh-CN" altLang="en-US" sz="2800" b="1" smtClean="0">
                <a:solidFill>
                  <a:srgbClr val="FF0000"/>
                </a:solidFill>
                <a:effectLst/>
                <a:latin typeface="方正粗黑宋简体" panose="02010600030101010101" charset="-122"/>
                <a:ea typeface="方正粗黑宋简体" panose="02010600030101010101" charset="-122"/>
                <a:cs typeface="方正粗黑宋简体" panose="02010600030101010101" charset="-122"/>
                <a:sym typeface="+mn-ea"/>
              </a:rPr>
              <a:t>的</a:t>
            </a:r>
            <a:endParaRPr lang="en-US" altLang="zh-CN" sz="2800" b="1">
              <a:solidFill>
                <a:srgbClr val="FF0000"/>
              </a:solidFill>
              <a:effectLst/>
              <a:latin typeface="方正粗黑宋简体" panose="02010600030101010101" charset="-122"/>
              <a:ea typeface="方正粗黑宋简体" panose="02010600030101010101" charset="-122"/>
              <a:cs typeface="方正粗黑宋简体" panose="02010600030101010101" charset="-122"/>
              <a:sym typeface="+mn-ea"/>
            </a:endParaRPr>
          </a:p>
        </p:txBody>
      </p:sp>
      <p:sp>
        <p:nvSpPr>
          <p:cNvPr id="14" name="矩形 8"/>
          <p:cNvSpPr/>
          <p:nvPr>
            <p:custDataLst>
              <p:tags r:id="rId3"/>
            </p:custDataLst>
          </p:nvPr>
        </p:nvSpPr>
        <p:spPr>
          <a:xfrm>
            <a:off x="326390" y="838376"/>
            <a:ext cx="11459210" cy="19490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indent="0" algn="just" fontAlgn="auto" hangingPunct="0">
              <a:lnSpc>
                <a:spcPct val="120000"/>
              </a:lnSpc>
            </a:pPr>
            <a:r>
              <a:rPr lang="en-US" altLang="zh-CN" sz="22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    </a:t>
            </a:r>
            <a:r>
              <a:rPr sz="26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材料一：很多年前，通讯工具的外延只限于电话、电报等，而今通讯工具的外延已经扩展为电话、电报、短信、电子邮件、微信、</a:t>
            </a:r>
            <a:r>
              <a:rPr lang="en-US" altLang="zh-CN" sz="26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QQ</a:t>
            </a:r>
            <a:r>
              <a:rPr sz="26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等等。</a:t>
            </a:r>
            <a:endParaRPr lang="zh-CN" altLang="en-US" sz="2600" b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0" algn="just" fontAlgn="auto" hangingPunct="0">
              <a:lnSpc>
                <a:spcPct val="120000"/>
              </a:lnSpc>
            </a:pPr>
            <a:r>
              <a:rPr sz="26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　　材料二：思维是不断发展的。每个时代都会产生具有时代特色的新概念，如现在流行的“网购”“云计算”“大数据”“区块链”等。</a:t>
            </a:r>
            <a:endParaRPr sz="2600" b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-21474826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536921" y="1297881"/>
            <a:ext cx="11332332" cy="39111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9"/>
          <p:cNvSpPr/>
          <p:nvPr>
            <p:custDataLst>
              <p:tags r:id="rId4"/>
            </p:custDataLst>
          </p:nvPr>
        </p:nvSpPr>
        <p:spPr>
          <a:xfrm>
            <a:off x="1226474" y="199602"/>
            <a:ext cx="2533650" cy="5207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21916" tIns="60957" rIns="121916" bIns="60957" anchor="t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r>
              <a:rPr lang="en-US" altLang="zh-CN" sz="2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New picture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960100" y="10604500"/>
            <a:ext cx="342900" cy="2413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5520" y="483407"/>
            <a:ext cx="121058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u="sng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 </a:t>
            </a:r>
            <a:r>
              <a:rPr lang="en-US" altLang="zh-CN" u="sng" dirty="0" smtClean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               </a:t>
            </a:r>
            <a:endParaRPr lang="zh-CN" altLang="en-US" u="sng" dirty="0">
              <a:solidFill>
                <a:srgbClr val="534C49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743" y="132241"/>
            <a:ext cx="182614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知识结构</a:t>
            </a:r>
            <a:endParaRPr lang="zh-CN" altLang="en-US" sz="3200" dirty="0"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125" y="1014979"/>
            <a:ext cx="3132586" cy="12241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明确内涵的方法：定义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43115" y="100991"/>
            <a:ext cx="6936915" cy="3409459"/>
          </a:xfrm>
          <a:prstGeom prst="rect">
            <a:avLst/>
          </a:prstGeom>
          <a:noFill/>
          <a:ln>
            <a:solidFill>
              <a:srgbClr val="D1AA73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定义项与被定义项的外延必须全同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义项不能直接或间接地包含被定义项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定义一般不能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用否定形式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定义不能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用比喻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4125" y="4155314"/>
            <a:ext cx="3132586" cy="12741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明确外延的方法：划分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6360" y="2324624"/>
            <a:ext cx="2747817" cy="15327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被定义项＋定义项（</a:t>
            </a:r>
            <a:r>
              <a:rPr lang="zh-CN" altLang="en-US" sz="2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种差＋属概念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）＋定义联项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34285" y="3752576"/>
            <a:ext cx="6936915" cy="2677656"/>
          </a:xfrm>
          <a:prstGeom prst="rect">
            <a:avLst/>
          </a:prstGeom>
          <a:noFill/>
          <a:ln>
            <a:solidFill>
              <a:srgbClr val="D1AA73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项的外延之和必须等于母项的外延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在同一次划分中，只能用一个标准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划分应逐级进行，不能越级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0063" y="5528632"/>
            <a:ext cx="3234368" cy="10525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把一个</a:t>
            </a:r>
            <a:r>
              <a:rPr lang="zh-CN" altLang="en-US" sz="2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分为几个</a:t>
            </a:r>
            <a:r>
              <a:rPr lang="zh-CN" altLang="en-US" sz="2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endParaRPr lang="en-US" altLang="zh-CN" sz="26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项＋子项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3149712" y="1458885"/>
            <a:ext cx="753998" cy="846069"/>
          </a:xfrm>
          <a:prstGeom prst="rightArrow">
            <a:avLst/>
          </a:prstGeom>
          <a:solidFill>
            <a:srgbClr val="EBD79A"/>
          </a:solidFill>
          <a:ln>
            <a:solidFill>
              <a:srgbClr val="EBD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3149712" y="4633001"/>
            <a:ext cx="753998" cy="846069"/>
          </a:xfrm>
          <a:prstGeom prst="rightArrow">
            <a:avLst/>
          </a:prstGeom>
          <a:solidFill>
            <a:srgbClr val="EBD79A"/>
          </a:solidFill>
          <a:ln>
            <a:solidFill>
              <a:srgbClr val="EBD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373344" y="789351"/>
            <a:ext cx="4374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演示春风楷" panose="02010600030101010101" pitchFamily="2" charset="-122"/>
                <a:ea typeface="演示春风楷" panose="02010600030101010101" pitchFamily="2" charset="-122"/>
              </a:rPr>
              <a:t>“定义过宽或过窄”</a:t>
            </a:r>
            <a:endParaRPr lang="zh-CN" altLang="en-US" sz="3200" b="1" dirty="0">
              <a:solidFill>
                <a:srgbClr val="FF0000"/>
              </a:solidFill>
              <a:latin typeface="演示春风楷" panose="02010600030101010101" pitchFamily="2" charset="-122"/>
              <a:ea typeface="演示春风楷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58027" y="1654322"/>
            <a:ext cx="6160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演示春风楷" panose="02010600030101010101" pitchFamily="2" charset="-122"/>
                <a:ea typeface="演示春风楷" panose="02010600030101010101" pitchFamily="2" charset="-122"/>
              </a:rPr>
              <a:t>“同语反复”或“循环定义”</a:t>
            </a:r>
            <a:endParaRPr lang="zh-CN" altLang="en-US" sz="3200" b="1" dirty="0">
              <a:solidFill>
                <a:srgbClr val="FF0000"/>
              </a:solidFill>
              <a:latin typeface="演示春风楷" panose="02010600030101010101" pitchFamily="2" charset="-122"/>
              <a:ea typeface="演示春风楷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65804" y="2519293"/>
            <a:ext cx="2932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演示春风楷" panose="02010600030101010101" pitchFamily="2" charset="-122"/>
                <a:ea typeface="演示春风楷" panose="02010600030101010101" pitchFamily="2" charset="-122"/>
              </a:rPr>
              <a:t>“否定定义”</a:t>
            </a:r>
            <a:endParaRPr lang="zh-CN" altLang="en-US" sz="3200" b="1" dirty="0">
              <a:solidFill>
                <a:srgbClr val="FF0000"/>
              </a:solidFill>
              <a:latin typeface="演示春风楷" panose="02010600030101010101" pitchFamily="2" charset="-122"/>
              <a:ea typeface="演示春风楷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40753" y="2998414"/>
            <a:ext cx="2932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演示春风楷" panose="02010600030101010101" pitchFamily="2" charset="-122"/>
                <a:ea typeface="演示春风楷" panose="02010600030101010101" pitchFamily="2" charset="-122"/>
              </a:rPr>
              <a:t>“比喻定义”</a:t>
            </a:r>
            <a:endParaRPr lang="zh-CN" altLang="en-US" sz="3200" b="1" dirty="0">
              <a:solidFill>
                <a:srgbClr val="FF0000"/>
              </a:solidFill>
              <a:latin typeface="演示春风楷" panose="02010600030101010101" pitchFamily="2" charset="-122"/>
              <a:ea typeface="演示春风楷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65804" y="4500023"/>
            <a:ext cx="6110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演示春风楷" panose="02010600030101010101" pitchFamily="2" charset="-122"/>
                <a:ea typeface="演示春风楷" panose="02010600030101010101" pitchFamily="2" charset="-122"/>
              </a:rPr>
              <a:t>“划分不全”或“多出子项”</a:t>
            </a:r>
            <a:endParaRPr lang="zh-CN" altLang="en-US" sz="3200" b="1" dirty="0">
              <a:solidFill>
                <a:srgbClr val="FF0000"/>
              </a:solidFill>
              <a:latin typeface="演示春风楷" panose="02010600030101010101" pitchFamily="2" charset="-122"/>
              <a:ea typeface="演示春风楷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45453" y="5350098"/>
            <a:ext cx="3894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演示春风楷" panose="02010600030101010101" pitchFamily="2" charset="-122"/>
                <a:ea typeface="演示春风楷" panose="02010600030101010101" pitchFamily="2" charset="-122"/>
              </a:rPr>
              <a:t>“划分标准不一”</a:t>
            </a:r>
            <a:endParaRPr lang="zh-CN" altLang="en-US" sz="3200" b="1" dirty="0">
              <a:solidFill>
                <a:srgbClr val="FF0000"/>
              </a:solidFill>
              <a:latin typeface="演示春风楷" panose="02010600030101010101" pitchFamily="2" charset="-122"/>
              <a:ea typeface="演示春风楷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73361" y="5846688"/>
            <a:ext cx="2932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演示春风楷" panose="02010600030101010101" pitchFamily="2" charset="-122"/>
                <a:ea typeface="演示春风楷" panose="02010600030101010101" pitchFamily="2" charset="-122"/>
              </a:rPr>
              <a:t>“越级划分”</a:t>
            </a:r>
            <a:endParaRPr lang="zh-CN" altLang="en-US" sz="3200" b="1" dirty="0">
              <a:solidFill>
                <a:srgbClr val="FF0000"/>
              </a:solidFill>
              <a:latin typeface="演示春风楷" panose="02010600030101010101" pitchFamily="2" charset="-122"/>
              <a:ea typeface="演示春风楷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19360" y="1504094"/>
            <a:ext cx="615553" cy="8008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66"/>
                </a:solidFill>
                <a:latin typeface="新宋体" panose="02010609030101010101" charset="-122"/>
                <a:ea typeface="新宋体" panose="02010609030101010101" charset="-122"/>
              </a:rPr>
              <a:t>要求</a:t>
            </a:r>
            <a:endParaRPr lang="zh-CN" altLang="en-US" sz="2800" b="1" dirty="0">
              <a:solidFill>
                <a:srgbClr val="FF0066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49712" y="4653430"/>
            <a:ext cx="615553" cy="8008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66"/>
                </a:solidFill>
                <a:latin typeface="新宋体" panose="02010609030101010101" charset="-122"/>
                <a:ea typeface="新宋体" panose="02010609030101010101" charset="-122"/>
              </a:rPr>
              <a:t>要求</a:t>
            </a:r>
            <a:endParaRPr lang="zh-CN" altLang="en-US" sz="2800" b="1" dirty="0">
              <a:solidFill>
                <a:srgbClr val="FF0066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剪去单角的矩形 6"/>
          <p:cNvSpPr/>
          <p:nvPr/>
        </p:nvSpPr>
        <p:spPr>
          <a:xfrm flipV="1">
            <a:off x="1138" y="-1"/>
            <a:ext cx="12192000" cy="6858001"/>
          </a:xfrm>
          <a:prstGeom prst="snip1Rect">
            <a:avLst>
              <a:gd name="adj" fmla="val 19900"/>
            </a:avLst>
          </a:prstGeom>
          <a:solidFill>
            <a:srgbClr val="EBD79A">
              <a:alpha val="20000"/>
            </a:srgb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42837" y="2968030"/>
            <a:ext cx="8672945" cy="1446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chemeClr val="bg1"/>
                </a:solidFill>
                <a:latin typeface="字魂24号-镇魂手书" panose="00000500000000000000" pitchFamily="2" charset="-122"/>
                <a:ea typeface="字魂24号-镇魂手书" panose="00000500000000000000" pitchFamily="2" charset="-122"/>
              </a:rPr>
              <a:t> </a:t>
            </a:r>
            <a:r>
              <a:rPr lang="zh-CN" altLang="en-US" sz="8800" dirty="0" smtClean="0">
                <a:solidFill>
                  <a:schemeClr val="bg1"/>
                </a:solidFill>
                <a:latin typeface="字魂24号-镇魂手书" panose="00000500000000000000" pitchFamily="2" charset="-122"/>
                <a:ea typeface="字魂24号-镇魂手书" panose="00000500000000000000" pitchFamily="2" charset="-122"/>
              </a:rPr>
              <a:t>明确概念的方法</a:t>
            </a:r>
            <a:endParaRPr lang="zh-CN" altLang="en-US" sz="8800" dirty="0">
              <a:solidFill>
                <a:schemeClr val="bg1"/>
              </a:solidFill>
              <a:latin typeface="字魂24号-镇魂手书" panose="00000500000000000000" pitchFamily="2" charset="-122"/>
              <a:ea typeface="字魂24号-镇魂手书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2119" y="152981"/>
            <a:ext cx="5743880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3300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选择性必修三 </a:t>
            </a:r>
            <a:r>
              <a:rPr lang="en-US" altLang="zh-CN" sz="3200" b="1" dirty="0" smtClean="0">
                <a:solidFill>
                  <a:srgbClr val="FF3300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3300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逻辑与思维</a:t>
            </a:r>
            <a:r>
              <a:rPr lang="en-US" altLang="zh-CN" sz="3200" b="1" dirty="0" smtClean="0">
                <a:solidFill>
                  <a:srgbClr val="FF3300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》</a:t>
            </a:r>
            <a:endParaRPr lang="en-US" altLang="zh-CN" sz="3200" b="1" dirty="0" smtClean="0">
              <a:solidFill>
                <a:srgbClr val="FF3300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3300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第四课</a:t>
            </a:r>
            <a:endParaRPr lang="zh-CN" altLang="en-US" sz="3200" b="1" dirty="0">
              <a:solidFill>
                <a:srgbClr val="FF3300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13703" y="199602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明确内涵的方法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69983" y="18147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0146" y="910188"/>
            <a:ext cx="93010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4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【</a:t>
            </a:r>
            <a:r>
              <a:rPr lang="zh-CN" altLang="en-US" sz="24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探究活动</a:t>
            </a:r>
            <a:r>
              <a:rPr lang="en-US" altLang="zh-CN" sz="24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】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一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只松鼠趴在树枝上，两个猎人围绕它转了一圈。他们走动时，松鼠也跟着他们转。这时，一个猎人说：“我们已经</a:t>
            </a:r>
            <a:r>
              <a:rPr lang="zh-CN" altLang="en-US" sz="2400" b="1" u="sng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围绕松鼠转了一圈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，因为我们已经围绕松鼠画了一条封闭曲线。”另一个猎人却说：“我们没有</a:t>
            </a:r>
            <a:r>
              <a:rPr lang="zh-CN" altLang="en-US" sz="2400" b="1" u="sng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围绕松鼠转一圈</a:t>
            </a:r>
            <a:r>
              <a:rPr lang="zh-CN" altLang="en-US" sz="2400" b="1" u="sng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因为我们始终只看到松鼠的正面，没有看到它的背面。”两人争得不可开交。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689788" y="722823"/>
            <a:ext cx="2133161" cy="2639214"/>
          </a:xfrm>
          <a:prstGeom prst="rect">
            <a:avLst/>
          </a:prstGeom>
        </p:spPr>
      </p:pic>
      <p:sp>
        <p:nvSpPr>
          <p:cNvPr id="13" name="矩形 8"/>
          <p:cNvSpPr/>
          <p:nvPr>
            <p:custDataLst>
              <p:tags r:id="rId3"/>
            </p:custDataLst>
          </p:nvPr>
        </p:nvSpPr>
        <p:spPr>
          <a:xfrm>
            <a:off x="251656" y="3587844"/>
            <a:ext cx="1052718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 eaLnBrk="1" hangingPunct="1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两个猎人发生争执的焦点在哪里</a:t>
            </a:r>
            <a:r>
              <a:rPr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?你能够帮助他们解开思想上的困惑吗</a:t>
            </a:r>
            <a:r>
              <a:rPr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?</a:t>
            </a:r>
            <a:endParaRPr sz="24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6" name="TextBox 4"/>
          <p:cNvSpPr/>
          <p:nvPr>
            <p:custDataLst>
              <p:tags r:id="rId4"/>
            </p:custDataLst>
          </p:nvPr>
        </p:nvSpPr>
        <p:spPr bwMode="auto">
          <a:xfrm>
            <a:off x="403053" y="4275316"/>
            <a:ext cx="11336366" cy="2288832"/>
          </a:xfrm>
          <a:prstGeom prst="rect">
            <a:avLst/>
          </a:prstGeom>
          <a:noFill/>
          <a:ln>
            <a:solidFill>
              <a:srgbClr val="D1AA73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 algn="l" eaLnBrk="1" hangingPunct="1">
              <a:lnSpc>
                <a:spcPct val="14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sz="2400" b="1" noProof="0" dirty="0" smtClean="0">
                <a:ln w="1905"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两人争执的焦点在他们对</a:t>
            </a:r>
            <a:r>
              <a:rPr sz="2400" b="1" noProof="0" dirty="0">
                <a:ln w="1905"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“围绕松鼠转一圈”</a:t>
            </a:r>
            <a:r>
              <a:rPr sz="2400" b="1" noProof="0" dirty="0" smtClean="0">
                <a:ln w="1905"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的内涵的理解存在分歧</a:t>
            </a:r>
            <a:r>
              <a:rPr lang="zh-CN" altLang="en-US" sz="2400" b="1" noProof="0" dirty="0" smtClean="0">
                <a:ln w="1905"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。</a:t>
            </a:r>
            <a:endParaRPr sz="2400" b="1" noProof="0" dirty="0">
              <a:ln w="1905"/>
              <a:uLnTx/>
              <a:uFillTx/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342900" lvl="0" indent="-342900" algn="l" eaLnBrk="1" hangingPunct="1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24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要明确概念的内涵，消除概念在内涵方面的歧义，就需要运用定义的方法。</a:t>
            </a:r>
            <a:r>
              <a:rPr sz="2400" b="1" noProof="0" dirty="0" smtClean="0">
                <a:ln w="1905"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要解决他们之间的争执</a:t>
            </a:r>
            <a:r>
              <a:rPr sz="2400" b="1" noProof="0" dirty="0">
                <a:ln w="1905"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,就要对“围绕松鼠转一圈”这个概念下一个明确的定义</a:t>
            </a:r>
            <a:r>
              <a:rPr sz="2400" b="1" noProof="0" dirty="0" smtClean="0">
                <a:ln w="1905"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。</a:t>
            </a:r>
            <a:endParaRPr lang="en-US" sz="2400" b="1" noProof="0" dirty="0" smtClean="0">
              <a:ln w="1905"/>
              <a:uLnTx/>
              <a:uFillTx/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342900" lvl="0" indent="-342900" algn="l" eaLnBrk="1" hangingPunct="1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2400" b="1" noProof="0" dirty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给一</a:t>
            </a:r>
            <a:r>
              <a:rPr lang="zh-CN" altLang="en-US" sz="2400" b="1" noProof="0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个概念下定义，就是用简明的语句揭示概念所反映的客观事物的本质属性。</a:t>
            </a:r>
            <a:endParaRPr lang="en-US" altLang="zh-CN" sz="2400" b="1" noProof="0" dirty="0">
              <a:ln w="1905"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13703" y="199602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明确内涵的方法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69983" y="18147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2233" y="877931"/>
            <a:ext cx="7541008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6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【</a:t>
            </a:r>
            <a:r>
              <a:rPr lang="zh-CN" altLang="en-US" sz="26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探究活动</a:t>
            </a:r>
            <a:r>
              <a:rPr lang="en-US" altLang="zh-CN" sz="26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】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什么是文学？请你试着对其下定义。</a:t>
            </a:r>
            <a:endParaRPr lang="zh-CN" altLang="en-US" sz="2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596934" y="428704"/>
            <a:ext cx="2311665" cy="2203425"/>
            <a:chOff x="54219" y="0"/>
            <a:chExt cx="2232979" cy="2232979"/>
          </a:xfrm>
          <a:scene3d>
            <a:camera prst="orthographicFront"/>
            <a:lightRig rig="flat" dir="t"/>
          </a:scene3d>
        </p:grpSpPr>
        <p:sp>
          <p:nvSpPr>
            <p:cNvPr id="18" name="椭圆 17"/>
            <p:cNvSpPr/>
            <p:nvPr/>
          </p:nvSpPr>
          <p:spPr>
            <a:xfrm>
              <a:off x="54219" y="0"/>
              <a:ext cx="2232979" cy="2232979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椭圆 4"/>
            <p:cNvSpPr txBox="1"/>
            <p:nvPr/>
          </p:nvSpPr>
          <p:spPr>
            <a:xfrm>
              <a:off x="584552" y="167473"/>
              <a:ext cx="1172313" cy="3796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600" b="1" kern="12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艺术</a:t>
              </a:r>
              <a:endParaRPr lang="zh-CN" altLang="en-US" sz="2600" b="1" kern="12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170689" y="1503568"/>
            <a:ext cx="1168671" cy="959203"/>
            <a:chOff x="503637" y="820223"/>
            <a:chExt cx="1334143" cy="1150776"/>
          </a:xfrm>
          <a:scene3d>
            <a:camera prst="orthographicFront"/>
            <a:lightRig rig="flat" dir="t"/>
          </a:scene3d>
        </p:grpSpPr>
        <p:sp>
          <p:nvSpPr>
            <p:cNvPr id="15" name="椭圆 14"/>
            <p:cNvSpPr/>
            <p:nvPr/>
          </p:nvSpPr>
          <p:spPr>
            <a:xfrm>
              <a:off x="503637" y="820223"/>
              <a:ext cx="1334143" cy="1150776"/>
            </a:xfrm>
            <a:prstGeom prst="ellipse">
              <a:avLst/>
            </a:prstGeom>
            <a:noFill/>
            <a:ln>
              <a:solidFill>
                <a:srgbClr val="D1AA73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椭圆 6"/>
            <p:cNvSpPr txBox="1"/>
            <p:nvPr/>
          </p:nvSpPr>
          <p:spPr>
            <a:xfrm>
              <a:off x="699016" y="1107917"/>
              <a:ext cx="1138764" cy="575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600" b="1" kern="1200" dirty="0" smtClean="0">
                  <a:solidFill>
                    <a:srgbClr val="FF0066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文学</a:t>
              </a:r>
              <a:endParaRPr lang="zh-CN" altLang="en-US" sz="2600" b="1" kern="1200" dirty="0">
                <a:solidFill>
                  <a:srgbClr val="FF0066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095261" y="2625681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种属关系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2" y="1694415"/>
            <a:ext cx="2252051" cy="15013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72309" y="1791564"/>
            <a:ext cx="5155386" cy="1132618"/>
          </a:xfrm>
          <a:prstGeom prst="rect">
            <a:avLst/>
          </a:prstGeom>
          <a:noFill/>
          <a:ln>
            <a:solidFill>
              <a:srgbClr val="D1AA73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定义：文学就是以语言文字为工具形象化地反映客观现实的艺术。</a:t>
            </a:r>
            <a:endParaRPr lang="zh-CN" altLang="en-US" sz="2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0065" y="3917504"/>
            <a:ext cx="90601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文学</a:t>
            </a:r>
            <a:endParaRPr lang="zh-CN" altLang="en-US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22615" y="3923253"/>
            <a:ext cx="90601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就是</a:t>
            </a:r>
            <a:endParaRPr lang="zh-CN" altLang="en-US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09794" y="3532017"/>
            <a:ext cx="3534942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以语言文字为工具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形象化地反映客观现实</a:t>
            </a:r>
            <a:endParaRPr lang="zh-CN" altLang="en-US" sz="2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429666" y="3913963"/>
            <a:ext cx="90601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艺术</a:t>
            </a:r>
            <a:endParaRPr lang="zh-CN" altLang="en-US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16258" y="5940877"/>
            <a:ext cx="1627369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被定义项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325304" y="5958201"/>
            <a:ext cx="1620957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定义联项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53388" y="5932799"/>
            <a:ext cx="1261884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定义项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684330" y="397551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的</a:t>
            </a:r>
            <a:endParaRPr lang="zh-CN" altLang="en-US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2184600" y="4462585"/>
            <a:ext cx="18473" cy="1323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3975623" y="4510357"/>
            <a:ext cx="18473" cy="1323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7511684" y="4498738"/>
            <a:ext cx="1" cy="423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左大括号 44"/>
          <p:cNvSpPr/>
          <p:nvPr/>
        </p:nvSpPr>
        <p:spPr>
          <a:xfrm rot="16200000">
            <a:off x="8319432" y="4358106"/>
            <a:ext cx="872026" cy="22773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箭头连接符 45"/>
          <p:cNvCxnSpPr/>
          <p:nvPr/>
        </p:nvCxnSpPr>
        <p:spPr>
          <a:xfrm>
            <a:off x="9894124" y="4461534"/>
            <a:ext cx="1" cy="423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9341835" y="4900316"/>
            <a:ext cx="1184940" cy="49244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属概念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150577" y="4908190"/>
            <a:ext cx="851515" cy="49244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种差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427922" y="484754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＋</a:t>
            </a:r>
            <a:endParaRPr lang="zh-CN" altLang="en-US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/>
      <p:bldP spid="45" grpId="0" animBg="1"/>
      <p:bldP spid="47" grpId="0" animBg="1"/>
      <p:bldP spid="48" grpId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1J59.eps" descr="id:2147488665;FounderCES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225" y="1365008"/>
            <a:ext cx="4286310" cy="1868774"/>
          </a:xfrm>
          <a:prstGeom prst="rect">
            <a:avLst/>
          </a:prstGeom>
          <a:ln>
            <a:solidFill>
              <a:srgbClr val="D1AA73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2408018" y="187222"/>
            <a:ext cx="4148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明确内涵的方法</a:t>
            </a:r>
            <a:r>
              <a:rPr lang="en-US" altLang="zh-CN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——</a:t>
            </a:r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定义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03365" y="157507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 bwMode="auto">
          <a:xfrm>
            <a:off x="232353" y="3903430"/>
            <a:ext cx="8782338" cy="2862322"/>
          </a:xfrm>
          <a:prstGeom prst="rect">
            <a:avLst/>
          </a:prstGeom>
          <a:noFill/>
          <a:ln w="12700">
            <a:solidFill>
              <a:srgbClr val="D1AA73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342900" lvl="0" indent="-342900" algn="just" fontAlgn="auto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sz="24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这里属概念是指</a:t>
            </a:r>
            <a:r>
              <a:rPr sz="2400" b="1" u="sng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       </a:t>
            </a:r>
            <a:r>
              <a:rPr sz="24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的属概念；</a:t>
            </a:r>
            <a:endParaRPr lang="en-US" sz="2400" b="1" noProof="0" dirty="0" smtClean="0">
              <a:ln w="1905"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400" b="1" noProof="0" dirty="0" err="1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种差</a:t>
            </a:r>
            <a:r>
              <a:rPr sz="2400" b="1" noProof="0" dirty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：</a:t>
            </a:r>
            <a:r>
              <a:rPr lang="en-US" altLang="zh-CN" sz="2400" b="1" noProof="0" dirty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指</a:t>
            </a:r>
            <a:r>
              <a:rPr sz="24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同一</a:t>
            </a:r>
            <a:r>
              <a:rPr sz="2400" b="1" u="sng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</a:t>
            </a:r>
            <a:r>
              <a:rPr sz="24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概念下的</a:t>
            </a:r>
            <a:r>
              <a:rPr sz="2400" b="1" u="sng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</a:t>
            </a:r>
            <a:r>
              <a:rPr sz="24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概念之间的差别</a:t>
            </a:r>
            <a:r>
              <a:rPr sz="2400" b="1" noProof="0" dirty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，即</a:t>
            </a:r>
            <a:r>
              <a:rPr lang="en-US" altLang="zh-CN" sz="2400" b="1" noProof="0" dirty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“</a:t>
            </a:r>
            <a:r>
              <a:rPr sz="2400" b="1" noProof="0" dirty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被定义项</a:t>
            </a:r>
            <a:r>
              <a:rPr lang="en-US" altLang="zh-CN" sz="2400" b="1" noProof="0" dirty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”</a:t>
            </a:r>
            <a:r>
              <a:rPr sz="24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与其同</a:t>
            </a:r>
            <a:r>
              <a:rPr sz="2400" b="1" u="sng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</a:t>
            </a:r>
            <a:r>
              <a:rPr sz="24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的其他</a:t>
            </a:r>
            <a:r>
              <a:rPr sz="2400" b="1" u="sng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</a:t>
            </a:r>
            <a:r>
              <a:rPr sz="24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概念之间的差别；</a:t>
            </a:r>
            <a:endParaRPr lang="en-US" sz="2400" b="1" noProof="0" dirty="0" smtClean="0">
              <a:ln w="1905"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“</a:t>
            </a:r>
            <a:r>
              <a:rPr lang="en-US" altLang="zh-CN" sz="2400" b="1" u="sng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 </a:t>
            </a:r>
            <a:r>
              <a:rPr lang="en-US" altLang="zh-CN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”</a:t>
            </a:r>
            <a:r>
              <a:rPr lang="en-US" altLang="zh-CN" sz="2400" b="1" dirty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和</a:t>
            </a:r>
            <a:r>
              <a:rPr lang="en-US" altLang="zh-CN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“</a:t>
            </a:r>
            <a:r>
              <a:rPr lang="en-US" altLang="zh-CN" sz="2400" b="1" u="sng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   </a:t>
            </a:r>
            <a:r>
              <a:rPr lang="en-US" altLang="zh-CN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”</a:t>
            </a:r>
            <a:r>
              <a:rPr lang="en-US" altLang="zh-CN" sz="2400" b="1" dirty="0" err="1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相加构成定义项，</a:t>
            </a:r>
            <a:r>
              <a:rPr lang="en-US" altLang="zh-CN" sz="2400" b="1" dirty="0" err="1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用</a:t>
            </a:r>
            <a:r>
              <a:rPr lang="en-US" altLang="zh-CN" sz="2400" b="1" u="sng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         </a:t>
            </a:r>
            <a:r>
              <a:rPr lang="en-US" altLang="zh-CN" sz="2400" b="1" dirty="0" err="1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将被定义项和定义项联结起来</a:t>
            </a:r>
            <a:r>
              <a:rPr lang="en-US" altLang="zh-CN" sz="2400" b="1" dirty="0" err="1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，就构成定义</a:t>
            </a:r>
            <a:r>
              <a:rPr lang="en-US" altLang="zh-CN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lang="en-US" altLang="zh-CN" sz="2400" b="1" dirty="0">
              <a:ln w="1905"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7" name="TextBox 4"/>
          <p:cNvSpPr/>
          <p:nvPr>
            <p:custDataLst>
              <p:tags r:id="rId4"/>
            </p:custDataLst>
          </p:nvPr>
        </p:nvSpPr>
        <p:spPr bwMode="auto">
          <a:xfrm>
            <a:off x="4684280" y="916096"/>
            <a:ext cx="7308908" cy="2677656"/>
          </a:xfrm>
          <a:prstGeom prst="rect">
            <a:avLst/>
          </a:prstGeom>
          <a:noFill/>
          <a:ln w="38100">
            <a:solidFill>
              <a:srgbClr val="D1AA73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 algn="l" eaLnBrk="1" hangingPunct="1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24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定义是从</a:t>
            </a:r>
            <a:r>
              <a:rPr lang="zh-CN" altLang="en-US" sz="2400" b="1" u="sng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4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方面明确概念的逻辑方法。给一个概念下定义，就是用简明的语句揭示概念所反映的客观事物的</a:t>
            </a:r>
            <a:r>
              <a:rPr lang="zh-CN" altLang="en-US" sz="2400" b="1" u="sng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24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属性。</a:t>
            </a:r>
            <a:endParaRPr lang="en-US" altLang="zh-CN" sz="2400" b="1" noProof="0" dirty="0" smtClean="0">
              <a:ln w="1905"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 algn="l" eaLnBrk="1" hangingPunct="1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24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定义由</a:t>
            </a:r>
            <a:r>
              <a:rPr lang="zh-CN" altLang="en-US" sz="2400" b="1" u="sng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</a:t>
            </a:r>
            <a:r>
              <a:rPr lang="zh-CN" altLang="en-US" sz="24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2400" b="1" u="sng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</a:t>
            </a:r>
            <a:r>
              <a:rPr lang="zh-CN" altLang="en-US" sz="24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zh-CN" altLang="en-US" sz="2400" b="1" u="sng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</a:t>
            </a:r>
            <a:r>
              <a:rPr lang="zh-CN" altLang="en-US" sz="24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三部分构成。</a:t>
            </a:r>
            <a:endParaRPr lang="en-US" altLang="zh-CN" sz="2400" b="1" noProof="0" dirty="0" smtClean="0">
              <a:ln w="1905"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 algn="l" eaLnBrk="1" hangingPunct="1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定义的最基本、最常用的方法是：</a:t>
            </a:r>
            <a:r>
              <a:rPr lang="zh-CN" altLang="en-US" sz="2400" b="1" u="sng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</a:t>
            </a:r>
            <a:r>
              <a:rPr lang="zh-CN" altLang="en-US" sz="2400" b="1" u="sng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</a:t>
            </a: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2400" b="1" noProof="0" dirty="0">
              <a:ln w="1905"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438" y="4248726"/>
            <a:ext cx="2721651" cy="2041238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9" name="文本框 8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13703" y="199602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明确内涵的方法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69983" y="18147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23099" y="101974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内涵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74783" y="202409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本质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23249" y="248575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905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被定义项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72285" y="248575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</a:t>
            </a:r>
            <a:r>
              <a:rPr lang="zh-CN" altLang="en-US" sz="2400" b="1" dirty="0">
                <a:ln w="1905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义项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27322" y="248575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定义联项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11752" y="303975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种差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598581" y="302319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905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属概念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64006" y="455840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属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10228" y="401789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被定义项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26000" y="455840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种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15575" y="510375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属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67481" y="510375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种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93400" y="563443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种差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77797" y="563443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属概念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85964" y="563443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定义联项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24728" y="26785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新发展理念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65868" y="265455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8413" y="1814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课堂练习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80613" y="1557059"/>
            <a:ext cx="9806222" cy="217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 smtClean="0">
                <a:latin typeface="+mn-ea"/>
              </a:rPr>
              <a:t>1</a:t>
            </a:r>
            <a:r>
              <a:rPr lang="zh-CN" altLang="en-US" sz="2600" b="1" dirty="0" smtClean="0">
                <a:latin typeface="+mn-ea"/>
              </a:rPr>
              <a:t>、这一内涵中 （      ）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zh-CN" sz="2600" b="1" dirty="0" smtClean="0">
                <a:latin typeface="+mn-ea"/>
              </a:rPr>
              <a:t>①</a:t>
            </a:r>
            <a:r>
              <a:rPr lang="zh-CN" altLang="en-US" sz="2600" b="1" dirty="0" smtClean="0">
                <a:latin typeface="+mn-ea"/>
              </a:rPr>
              <a:t>“人”是定义项</a:t>
            </a:r>
            <a:r>
              <a:rPr lang="en-US" altLang="zh-CN" sz="2600" b="1" dirty="0">
                <a:latin typeface="+mn-ea"/>
              </a:rPr>
              <a:t> </a:t>
            </a:r>
            <a:r>
              <a:rPr lang="en-US" altLang="zh-CN" sz="2600" b="1" dirty="0" smtClean="0">
                <a:latin typeface="+mn-ea"/>
              </a:rPr>
              <a:t>             </a:t>
            </a:r>
            <a:r>
              <a:rPr lang="zh-CN" altLang="en-US" sz="2600" b="1" dirty="0" smtClean="0">
                <a:latin typeface="+mn-ea"/>
              </a:rPr>
              <a:t>②“是”为定义联项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600" b="1" dirty="0" smtClean="0">
                <a:latin typeface="+mn-ea"/>
              </a:rPr>
              <a:t>③“没有羽毛”是被定义项</a:t>
            </a:r>
            <a:r>
              <a:rPr lang="en-US" altLang="zh-CN" sz="2600" b="1" dirty="0">
                <a:latin typeface="+mn-ea"/>
              </a:rPr>
              <a:t> </a:t>
            </a:r>
            <a:r>
              <a:rPr lang="en-US" altLang="zh-CN" sz="2600" b="1" dirty="0" smtClean="0">
                <a:latin typeface="+mn-ea"/>
              </a:rPr>
              <a:t>     </a:t>
            </a:r>
            <a:r>
              <a:rPr lang="zh-CN" altLang="en-US" sz="2600" b="1" dirty="0" smtClean="0">
                <a:latin typeface="+mn-ea"/>
              </a:rPr>
              <a:t>④“动物”是属概念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600" b="1" dirty="0" smtClean="0">
                <a:latin typeface="+mn-ea"/>
              </a:rPr>
              <a:t>A.① ③       B</a:t>
            </a:r>
            <a:r>
              <a:rPr lang="en-US" altLang="zh-CN" sz="2600" b="1" dirty="0">
                <a:latin typeface="+mn-ea"/>
              </a:rPr>
              <a:t>. ③ </a:t>
            </a:r>
            <a:r>
              <a:rPr lang="en-US" altLang="zh-CN" sz="2600" b="1" dirty="0" smtClean="0">
                <a:latin typeface="+mn-ea"/>
              </a:rPr>
              <a:t>④        C</a:t>
            </a:r>
            <a:r>
              <a:rPr lang="en-US" altLang="zh-CN" sz="2600" b="1" dirty="0">
                <a:latin typeface="+mn-ea"/>
              </a:rPr>
              <a:t>. ① ② </a:t>
            </a:r>
            <a:r>
              <a:rPr lang="en-US" altLang="zh-CN" sz="2600" b="1" dirty="0" smtClean="0">
                <a:latin typeface="+mn-ea"/>
              </a:rPr>
              <a:t>    D.② ④</a:t>
            </a:r>
            <a:endParaRPr lang="zh-CN" altLang="en-US" sz="2600" b="1" dirty="0"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476477" y="1627625"/>
            <a:ext cx="7328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0673" y="836199"/>
            <a:ext cx="8443337" cy="5979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古希腊哲学家柏拉图说：“人是没有羽毛的动物。”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80613" y="3945832"/>
            <a:ext cx="980622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 smtClean="0">
                <a:latin typeface="+mn-ea"/>
              </a:rPr>
              <a:t>2</a:t>
            </a:r>
            <a:r>
              <a:rPr lang="zh-CN" altLang="en-US" sz="2600" b="1" dirty="0" smtClean="0">
                <a:latin typeface="+mn-ea"/>
              </a:rPr>
              <a:t>、柏拉图的错误在于（      ）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600" b="1" dirty="0" smtClean="0">
                <a:latin typeface="+mn-ea"/>
              </a:rPr>
              <a:t>A.</a:t>
            </a:r>
            <a:r>
              <a:rPr lang="zh-CN" altLang="en-US" sz="2600" b="1" dirty="0" smtClean="0">
                <a:latin typeface="+mn-ea"/>
              </a:rPr>
              <a:t>没有深化认识，发展认识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600" b="1" dirty="0" smtClean="0">
                <a:latin typeface="+mn-ea"/>
              </a:rPr>
              <a:t>B.</a:t>
            </a:r>
            <a:r>
              <a:rPr lang="zh-CN" altLang="en-US" sz="2600" b="1" dirty="0" smtClean="0">
                <a:latin typeface="+mn-ea"/>
              </a:rPr>
              <a:t>没有正确反映人的本质属性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600" b="1" dirty="0" smtClean="0">
                <a:latin typeface="+mn-ea"/>
              </a:rPr>
              <a:t>C.</a:t>
            </a:r>
            <a:r>
              <a:rPr lang="zh-CN" altLang="en-US" sz="2600" b="1" dirty="0" smtClean="0">
                <a:latin typeface="+mn-ea"/>
              </a:rPr>
              <a:t>没有实现对事物的表面认识到本质认识的飞跃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600" b="1" dirty="0" smtClean="0">
                <a:latin typeface="+mn-ea"/>
              </a:rPr>
              <a:t>D.</a:t>
            </a:r>
            <a:r>
              <a:rPr lang="zh-CN" altLang="en-US" sz="2600" b="1" dirty="0" smtClean="0">
                <a:latin typeface="+mn-ea"/>
              </a:rPr>
              <a:t>不同的人对同一事物有不同的反映</a:t>
            </a:r>
            <a:endParaRPr lang="zh-CN" altLang="en-US" sz="2600" b="1" dirty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58550" y="3895393"/>
            <a:ext cx="6575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6" r="8531"/>
          <a:stretch>
            <a:fillRect/>
          </a:stretch>
        </p:blipFill>
        <p:spPr>
          <a:xfrm>
            <a:off x="9116290" y="4173649"/>
            <a:ext cx="2235200" cy="2396916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173232" y="772679"/>
            <a:ext cx="10045148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矛盾就是对立统一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分析正确的有（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      </a:t>
            </a:r>
            <a:r>
              <a:rPr lang="zh-CN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</a:t>
            </a:r>
            <a:endParaRPr lang="zh-CN" altLang="zh-CN" sz="32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①“</a:t>
            </a:r>
            <a:r>
              <a:rPr lang="zh-CN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矛盾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是定义项</a:t>
            </a:r>
            <a:endParaRPr lang="en-US" altLang="zh-CN" sz="32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②“</a:t>
            </a:r>
            <a:r>
              <a:rPr lang="zh-CN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就是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是定义联项</a:t>
            </a:r>
            <a:endParaRPr lang="en-US" altLang="zh-CN" sz="32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③“</a:t>
            </a:r>
            <a:r>
              <a:rPr lang="zh-CN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矛盾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是被定义项</a:t>
            </a:r>
            <a:endParaRPr lang="en-US" altLang="zh-CN" sz="32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④“</a:t>
            </a:r>
            <a:r>
              <a:rPr lang="zh-CN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对立统一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是被定义项</a:t>
            </a:r>
            <a:endParaRPr lang="zh-CN" altLang="zh-CN" sz="32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①②	B</a:t>
            </a:r>
            <a:r>
              <a:rPr lang="zh-CN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①④	C</a:t>
            </a:r>
            <a:r>
              <a:rPr lang="zh-CN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②③	D</a:t>
            </a:r>
            <a:r>
              <a:rPr lang="zh-CN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③④</a:t>
            </a:r>
            <a:endParaRPr lang="zh-CN" altLang="zh-CN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9430067" y="772720"/>
            <a:ext cx="720725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</a:t>
            </a:r>
            <a:endParaRPr lang="en-US" altLang="zh-CN" sz="8000" b="1" cap="none" spc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3703" y="199602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明确内涵的方法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9983" y="18147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7033" y="1247386"/>
            <a:ext cx="7541008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6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【</a:t>
            </a:r>
            <a:r>
              <a:rPr lang="zh-CN" altLang="en-US" sz="26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探究活动</a:t>
            </a:r>
            <a:r>
              <a:rPr lang="en-US" altLang="zh-CN" sz="2600" b="1" dirty="0" smtClean="0">
                <a:solidFill>
                  <a:srgbClr val="D1AA7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】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假设这些语句都是定义。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u"/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这些定义正确揭示了概念的内涵吗？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u"/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下一个正确的定义，有什么要求？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78711" y="713933"/>
            <a:ext cx="4991695" cy="28898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商品是劳动产品。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商品是用人民币交换的劳动产品。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麻醉就是麻醉剂所起的作用。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600" b="1" dirty="0">
                <a:latin typeface="仿宋" panose="02010609060101010101" pitchFamily="49" charset="-122"/>
                <a:ea typeface="仿宋" panose="02010609060101010101" pitchFamily="49" charset="-122"/>
              </a:rPr>
              <a:t>哲学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不是文学。</a:t>
            </a:r>
            <a:endParaRPr lang="en-US" altLang="zh-CN" sz="2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儿童是祖国未来的花朵。</a:t>
            </a:r>
            <a:endParaRPr lang="zh-CN" altLang="en-US" sz="2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 bwMode="auto">
          <a:xfrm>
            <a:off x="783161" y="3691065"/>
            <a:ext cx="10879876" cy="2954655"/>
          </a:xfrm>
          <a:prstGeom prst="rect">
            <a:avLst/>
          </a:prstGeom>
          <a:noFill/>
          <a:ln w="12700">
            <a:solidFill>
              <a:srgbClr val="D1AA73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342900" lvl="0" indent="-342900" algn="just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6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首先，应该具备相应的科学知识，正确地认识对象，把握其</a:t>
            </a:r>
            <a:r>
              <a:rPr lang="zh-CN" altLang="en-US" sz="2600" b="1" dirty="0" smtClean="0">
                <a:ln w="1905"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本质属性</a:t>
            </a:r>
            <a:r>
              <a:rPr lang="zh-CN" altLang="en-US" sz="26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；</a:t>
            </a:r>
            <a:endParaRPr lang="en-US" altLang="zh-CN" sz="2600" b="1" dirty="0" smtClean="0">
              <a:ln w="1905"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6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其次，应该遵循必要的</a:t>
            </a:r>
            <a:r>
              <a:rPr lang="zh-CN" altLang="en-US" sz="2600" b="1" u="sng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       </a:t>
            </a:r>
            <a:r>
              <a:rPr lang="zh-CN" altLang="en-US" sz="2600" b="1" noProof="0" dirty="0" smtClean="0">
                <a:ln w="1905"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lang="en-US" altLang="zh-CN" sz="2600" b="1" noProof="0" dirty="0" smtClean="0">
              <a:ln w="1905"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400" b="1" dirty="0" smtClean="0">
              <a:ln w="1905"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algn="just" fontAlgn="auto">
              <a:lnSpc>
                <a:spcPct val="150000"/>
              </a:lnSpc>
            </a:pPr>
            <a:endParaRPr lang="en-US" altLang="zh-CN" sz="2400" b="1" dirty="0" smtClean="0">
              <a:ln w="1905"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algn="just" fontAlgn="auto">
              <a:lnSpc>
                <a:spcPct val="150000"/>
              </a:lnSpc>
            </a:pPr>
            <a:endParaRPr lang="en-US" altLang="zh-CN" sz="2400" b="1" dirty="0">
              <a:ln w="1905"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 bwMode="auto">
          <a:xfrm>
            <a:off x="2021718" y="4838072"/>
            <a:ext cx="8553918" cy="175432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lvl="0" algn="just" fontAlgn="auto">
              <a:lnSpc>
                <a:spcPct val="150000"/>
              </a:lnSpc>
            </a:pP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①</a:t>
            </a:r>
            <a:r>
              <a:rPr lang="zh-CN" altLang="en-US" sz="2400" b="1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定义项与被定义项的外延必须</a:t>
            </a:r>
            <a:r>
              <a:rPr lang="zh-CN" altLang="en-US" sz="2400" b="1" u="sng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    </a:t>
            </a:r>
            <a:r>
              <a:rPr lang="en-US" altLang="zh-CN" sz="2400" b="1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.</a:t>
            </a:r>
            <a:endParaRPr lang="en-US" altLang="zh-CN" sz="2400" b="1" dirty="0" smtClean="0">
              <a:ln w="1905"/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algn="just" fontAlgn="auto">
              <a:lnSpc>
                <a:spcPct val="150000"/>
              </a:lnSpc>
            </a:pP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错误：“定义</a:t>
            </a:r>
            <a:r>
              <a:rPr lang="zh-CN" altLang="en-US" sz="2400" b="1" u="sng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 </a:t>
            </a: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”</a:t>
            </a:r>
            <a:r>
              <a:rPr lang="en-US" altLang="zh-CN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—</a:t>
            </a:r>
            <a:r>
              <a:rPr lang="zh-CN" altLang="en-US" sz="2400" b="1" dirty="0" smtClean="0">
                <a:ln w="1905"/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“商品是劳动产品”</a:t>
            </a:r>
            <a:endParaRPr lang="en-US" altLang="zh-CN" sz="2400" b="1" dirty="0" smtClean="0">
              <a:ln w="1905"/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ea"/>
            </a:endParaRPr>
          </a:p>
          <a:p>
            <a:pPr lvl="0" algn="just" fontAlgn="auto">
              <a:lnSpc>
                <a:spcPct val="150000"/>
              </a:lnSpc>
            </a:pP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错误：“定义</a:t>
            </a:r>
            <a:r>
              <a:rPr lang="zh-CN" altLang="en-US" sz="2400" b="1" u="sng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 </a:t>
            </a:r>
            <a:r>
              <a:rPr lang="zh-CN" altLang="en-US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”</a:t>
            </a:r>
            <a:r>
              <a:rPr lang="en-US" altLang="zh-CN" sz="2400" b="1" dirty="0" smtClean="0">
                <a:ln w="1905"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—</a:t>
            </a:r>
            <a:r>
              <a:rPr lang="zh-CN" altLang="en-US" sz="2400" b="1" dirty="0" smtClean="0">
                <a:ln w="1905"/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“商品是用人民币交换的劳动产品” </a:t>
            </a:r>
            <a:endParaRPr lang="en-US" altLang="zh-CN" sz="2400" b="1" dirty="0">
              <a:ln w="1905"/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25358" y="444386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逻辑规则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31249" y="494478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全同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25248" y="548440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过宽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68182" y="603122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n w="1905"/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过窄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p="http://schemas.openxmlformats.org/presentationml/2006/main">
  <p:tag name="AS_UNIQUEID" val="1136"/>
</p:tagLst>
</file>

<file path=ppt/tags/tag10.xml><?xml version="1.0" encoding="utf-8"?>
<p:tagLst xmlns:p="http://schemas.openxmlformats.org/presentationml/2006/main">
  <p:tag name="AS_UNIQUEID" val="1146"/>
</p:tagLst>
</file>

<file path=ppt/tags/tag100.xml><?xml version="1.0" encoding="utf-8"?>
<p:tagLst xmlns:p="http://schemas.openxmlformats.org/presentationml/2006/main">
  <p:tag name="AS_UNIQUEID" val="1078"/>
</p:tagLst>
</file>

<file path=ppt/tags/tag101.xml><?xml version="1.0" encoding="utf-8"?>
<p:tagLst xmlns:p="http://schemas.openxmlformats.org/presentationml/2006/main">
  <p:tag name="AS_UNIQUEID" val="1079"/>
</p:tagLst>
</file>

<file path=ppt/tags/tag102.xml><?xml version="1.0" encoding="utf-8"?>
<p:tagLst xmlns:p="http://schemas.openxmlformats.org/presentationml/2006/main">
  <p:tag name="AS_UNIQUEID" val="1080"/>
</p:tagLst>
</file>

<file path=ppt/tags/tag103.xml><?xml version="1.0" encoding="utf-8"?>
<p:tagLst xmlns:p="http://schemas.openxmlformats.org/presentationml/2006/main">
  <p:tag name="AS_UNIQUEID" val="1081"/>
</p:tagLst>
</file>

<file path=ppt/tags/tag104.xml><?xml version="1.0" encoding="utf-8"?>
<p:tagLst xmlns:p="http://schemas.openxmlformats.org/presentationml/2006/main">
  <p:tag name="AS_UNIQUEID" val="1082"/>
</p:tagLst>
</file>

<file path=ppt/tags/tag105.xml><?xml version="1.0" encoding="utf-8"?>
<p:tagLst xmlns:p="http://schemas.openxmlformats.org/presentationml/2006/main">
  <p:tag name="AS_UNIQUEID" val="1083"/>
</p:tagLst>
</file>

<file path=ppt/tags/tag106.xml><?xml version="1.0" encoding="utf-8"?>
<p:tagLst xmlns:p="http://schemas.openxmlformats.org/presentationml/2006/main">
  <p:tag name="AS_UNIQUEID" val="1084"/>
</p:tagLst>
</file>

<file path=ppt/tags/tag107.xml><?xml version="1.0" encoding="utf-8"?>
<p:tagLst xmlns:p="http://schemas.openxmlformats.org/presentationml/2006/main">
  <p:tag name="AS_UNIQUEID" val="1085"/>
</p:tagLst>
</file>

<file path=ppt/tags/tag108.xml><?xml version="1.0" encoding="utf-8"?>
<p:tagLst xmlns:p="http://schemas.openxmlformats.org/presentationml/2006/main">
  <p:tag name="AS_UNIQUEID" val="1280"/>
</p:tagLst>
</file>

<file path=ppt/tags/tag109.xml><?xml version="1.0" encoding="utf-8"?>
<p:tagLst xmlns:p="http://schemas.openxmlformats.org/presentationml/2006/main">
  <p:tag name="AS_UNIQUEID" val="1281"/>
</p:tagLst>
</file>

<file path=ppt/tags/tag11.xml><?xml version="1.0" encoding="utf-8"?>
<p:tagLst xmlns:p="http://schemas.openxmlformats.org/presentationml/2006/main">
  <p:tag name="AS_UNIQUEID" val="1148"/>
</p:tagLst>
</file>

<file path=ppt/tags/tag110.xml><?xml version="1.0" encoding="utf-8"?>
<p:tagLst xmlns:p="http://schemas.openxmlformats.org/presentationml/2006/main">
  <p:tag name="AS_UNIQUEID" val="1282"/>
</p:tagLst>
</file>

<file path=ppt/tags/tag111.xml><?xml version="1.0" encoding="utf-8"?>
<p:tagLst xmlns:p="http://schemas.openxmlformats.org/presentationml/2006/main">
  <p:tag name="AS_UNIQUEID" val="1284"/>
</p:tagLst>
</file>

<file path=ppt/tags/tag112.xml><?xml version="1.0" encoding="utf-8"?>
<p:tagLst xmlns:p="http://schemas.openxmlformats.org/presentationml/2006/main">
  <p:tag name="AS_UNIQUEID" val="1285"/>
</p:tagLst>
</file>

<file path=ppt/tags/tag113.xml><?xml version="1.0" encoding="utf-8"?>
<p:tagLst xmlns:p="http://schemas.openxmlformats.org/presentationml/2006/main">
  <p:tag name="AS_UNIQUEID" val="6409"/>
</p:tagLst>
</file>

<file path=ppt/tags/tag114.xml><?xml version="1.0" encoding="utf-8"?>
<p:tagLst xmlns:p="http://schemas.openxmlformats.org/presentationml/2006/main">
  <p:tag name="AS_UNIQUEID" val="6415"/>
</p:tagLst>
</file>

<file path=ppt/tags/tag115.xml><?xml version="1.0" encoding="utf-8"?>
<p:tagLst xmlns:p="http://schemas.openxmlformats.org/presentationml/2006/main">
  <p:tag name="AS_UNIQUEID" val="6641"/>
</p:tagLst>
</file>

<file path=ppt/tags/tag116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191730"/>
</p:tagLst>
</file>

<file path=ppt/tags/tag117.xml><?xml version="1.0" encoding="utf-8"?>
<p:tagLst xmlns:p="http://schemas.openxmlformats.org/presentationml/2006/main">
  <p:tag name="AS_UNIQUEID" val="1287"/>
</p:tagLst>
</file>

<file path=ppt/tags/tag118.xml><?xml version="1.0" encoding="utf-8"?>
<p:tagLst xmlns:p="http://schemas.openxmlformats.org/presentationml/2006/main">
  <p:tag name="AS_UNIQUEID" val="1288"/>
</p:tagLst>
</file>

<file path=ppt/tags/tag119.xml><?xml version="1.0" encoding="utf-8"?>
<p:tagLst xmlns:p="http://schemas.openxmlformats.org/presentationml/2006/main">
  <p:tag name="AS_UNIQUEID" val="1289"/>
</p:tagLst>
</file>

<file path=ppt/tags/tag12.xml><?xml version="1.0" encoding="utf-8"?>
<p:tagLst xmlns:p="http://schemas.openxmlformats.org/presentationml/2006/main">
  <p:tag name="AS_UNIQUEID" val="1149"/>
</p:tagLst>
</file>

<file path=ppt/tags/tag120.xml><?xml version="1.0" encoding="utf-8"?>
<p:tagLst xmlns:p="http://schemas.openxmlformats.org/presentationml/2006/main">
  <p:tag name="AS_UNIQUEID" val="1087"/>
</p:tagLst>
</file>

<file path=ppt/tags/tag121.xml><?xml version="1.0" encoding="utf-8"?>
<p:tagLst xmlns:p="http://schemas.openxmlformats.org/presentationml/2006/main">
  <p:tag name="AS_UNIQUEID" val="1088"/>
</p:tagLst>
</file>

<file path=ppt/tags/tag122.xml><?xml version="1.0" encoding="utf-8"?>
<p:tagLst xmlns:p="http://schemas.openxmlformats.org/presentationml/2006/main">
  <p:tag name="AS_UNIQUEID" val="1089"/>
</p:tagLst>
</file>

<file path=ppt/tags/tag123.xml><?xml version="1.0" encoding="utf-8"?>
<p:tagLst xmlns:p="http://schemas.openxmlformats.org/presentationml/2006/main">
  <p:tag name="AS_UNIQUEID" val="1090"/>
</p:tagLst>
</file>

<file path=ppt/tags/tag124.xml><?xml version="1.0" encoding="utf-8"?>
<p:tagLst xmlns:p="http://schemas.openxmlformats.org/presentationml/2006/main">
  <p:tag name="AS_UNIQUEID" val="1091"/>
</p:tagLst>
</file>

<file path=ppt/tags/tag125.xml><?xml version="1.0" encoding="utf-8"?>
<p:tagLst xmlns:p="http://schemas.openxmlformats.org/presentationml/2006/main">
  <p:tag name="AS_UNIQUEID" val="1291"/>
</p:tagLst>
</file>

<file path=ppt/tags/tag126.xml><?xml version="1.0" encoding="utf-8"?>
<p:tagLst xmlns:p="http://schemas.openxmlformats.org/presentationml/2006/main">
  <p:tag name="AS_UNIQUEID" val="1292"/>
</p:tagLst>
</file>

<file path=ppt/tags/tag127.xml><?xml version="1.0" encoding="utf-8"?>
<p:tagLst xmlns:p="http://schemas.openxmlformats.org/presentationml/2006/main">
  <p:tag name="AS_UNIQUEID" val="1293"/>
</p:tagLst>
</file>

<file path=ppt/tags/tag128.xml><?xml version="1.0" encoding="utf-8"?>
<p:tagLst xmlns:p="http://schemas.openxmlformats.org/presentationml/2006/main">
  <p:tag name="AS_UNIQUEID" val="1093"/>
</p:tagLst>
</file>

<file path=ppt/tags/tag129.xml><?xml version="1.0" encoding="utf-8"?>
<p:tagLst xmlns:p="http://schemas.openxmlformats.org/presentationml/2006/main">
  <p:tag name="AS_UNIQUEID" val="1094"/>
</p:tagLst>
</file>

<file path=ppt/tags/tag13.xml><?xml version="1.0" encoding="utf-8"?>
<p:tagLst xmlns:p="http://schemas.openxmlformats.org/presentationml/2006/main">
  <p:tag name="AS_UNIQUEID" val="1150"/>
</p:tagLst>
</file>

<file path=ppt/tags/tag130.xml><?xml version="1.0" encoding="utf-8"?>
<p:tagLst xmlns:p="http://schemas.openxmlformats.org/presentationml/2006/main">
  <p:tag name="AS_UNIQUEID" val="1095"/>
</p:tagLst>
</file>

<file path=ppt/tags/tag131.xml><?xml version="1.0" encoding="utf-8"?>
<p:tagLst xmlns:p="http://schemas.openxmlformats.org/presentationml/2006/main">
  <p:tag name="AS_UNIQUEID" val="1096"/>
</p:tagLst>
</file>

<file path=ppt/tags/tag132.xml><?xml version="1.0" encoding="utf-8"?>
<p:tagLst xmlns:p="http://schemas.openxmlformats.org/presentationml/2006/main">
  <p:tag name="AS_UNIQUEID" val="1295"/>
</p:tagLst>
</file>

<file path=ppt/tags/tag133.xml><?xml version="1.0" encoding="utf-8"?>
<p:tagLst xmlns:p="http://schemas.openxmlformats.org/presentationml/2006/main">
  <p:tag name="AS_UNIQUEID" val="1296"/>
</p:tagLst>
</file>

<file path=ppt/tags/tag134.xml><?xml version="1.0" encoding="utf-8"?>
<p:tagLst xmlns:p="http://schemas.openxmlformats.org/presentationml/2006/main">
  <p:tag name="AS_UNIQUEID" val="1100"/>
</p:tagLst>
</file>

<file path=ppt/tags/tag135.xml><?xml version="1.0" encoding="utf-8"?>
<p:tagLst xmlns:p="http://schemas.openxmlformats.org/presentationml/2006/main">
  <p:tag name="AS_UNIQUEID" val="1104"/>
</p:tagLst>
</file>

<file path=ppt/tags/tag136.xml><?xml version="1.0" encoding="utf-8"?>
<p:tagLst xmlns:p="http://schemas.openxmlformats.org/presentationml/2006/main">
  <p:tag name="AS_UNIQUEID" val="1095"/>
</p:tagLst>
</file>

<file path=ppt/tags/tag137.xml><?xml version="1.0" encoding="utf-8"?>
<p:tagLst xmlns:p="http://schemas.openxmlformats.org/presentationml/2006/main">
  <p:tag name="AS_UNIQUEID" val="1096"/>
</p:tagLst>
</file>

<file path=ppt/tags/tag138.xml><?xml version="1.0" encoding="utf-8"?>
<p:tagLst xmlns:p="http://schemas.openxmlformats.org/presentationml/2006/main">
  <p:tag name="AS_UNIQUEID" val="1298"/>
</p:tagLst>
</file>

<file path=ppt/tags/tag139.xml><?xml version="1.0" encoding="utf-8"?>
<p:tagLst xmlns:p="http://schemas.openxmlformats.org/presentationml/2006/main">
  <p:tag name="AS_UNIQUEID" val="1299"/>
</p:tagLst>
</file>

<file path=ppt/tags/tag14.xml><?xml version="1.0" encoding="utf-8"?>
<p:tagLst xmlns:p="http://schemas.openxmlformats.org/presentationml/2006/main">
  <p:tag name="AS_UNIQUEID" val="1151"/>
</p:tagLst>
</file>

<file path=ppt/tags/tag140.xml><?xml version="1.0" encoding="utf-8"?>
<p:tagLst xmlns:p="http://schemas.openxmlformats.org/presentationml/2006/main">
  <p:tag name="AS_UNIQUEID" val="1098"/>
</p:tagLst>
</file>

<file path=ppt/tags/tag141.xml><?xml version="1.0" encoding="utf-8"?>
<p:tagLst xmlns:p="http://schemas.openxmlformats.org/presentationml/2006/main">
  <p:tag name="AS_UNIQUEID" val="1099"/>
</p:tagLst>
</file>

<file path=ppt/tags/tag142.xml><?xml version="1.0" encoding="utf-8"?>
<p:tagLst xmlns:p="http://schemas.openxmlformats.org/presentationml/2006/main">
  <p:tag name="AS_UNIQUEID" val="1100"/>
</p:tagLst>
</file>

<file path=ppt/tags/tag143.xml><?xml version="1.0" encoding="utf-8"?>
<p:tagLst xmlns:p="http://schemas.openxmlformats.org/presentationml/2006/main">
  <p:tag name="AS_UNIQUEID" val="1301"/>
</p:tagLst>
</file>

<file path=ppt/tags/tag144.xml><?xml version="1.0" encoding="utf-8"?>
<p:tagLst xmlns:p="http://schemas.openxmlformats.org/presentationml/2006/main">
  <p:tag name="AS_UNIQUEID" val="1302"/>
</p:tagLst>
</file>

<file path=ppt/tags/tag145.xml><?xml version="1.0" encoding="utf-8"?>
<p:tagLst xmlns:p="http://schemas.openxmlformats.org/presentationml/2006/main">
  <p:tag name="AS_UNIQUEID" val="1304"/>
</p:tagLst>
</file>

<file path=ppt/tags/tag146.xml><?xml version="1.0" encoding="utf-8"?>
<p:tagLst xmlns:p="http://schemas.openxmlformats.org/presentationml/2006/main">
  <p:tag name="AS_UNIQUEID" val="1305"/>
</p:tagLst>
</file>

<file path=ppt/tags/tag147.xml><?xml version="1.0" encoding="utf-8"?>
<p:tagLst xmlns:p="http://schemas.openxmlformats.org/presentationml/2006/main">
  <p:tag name="AS_UNIQUEID" val="1102"/>
</p:tagLst>
</file>

<file path=ppt/tags/tag148.xml><?xml version="1.0" encoding="utf-8"?>
<p:tagLst xmlns:p="http://schemas.openxmlformats.org/presentationml/2006/main">
  <p:tag name="AS_UNIQUEID" val="1103"/>
</p:tagLst>
</file>

<file path=ppt/tags/tag149.xml><?xml version="1.0" encoding="utf-8"?>
<p:tagLst xmlns:p="http://schemas.openxmlformats.org/presentationml/2006/main">
  <p:tag name="AS_UNIQUEID" val="1104"/>
</p:tagLst>
</file>

<file path=ppt/tags/tag15.xml><?xml version="1.0" encoding="utf-8"?>
<p:tagLst xmlns:p="http://schemas.openxmlformats.org/presentationml/2006/main">
  <p:tag name="AS_UNIQUEID" val="1152"/>
</p:tagLst>
</file>

<file path=ppt/tags/tag150.xml><?xml version="1.0" encoding="utf-8"?>
<p:tagLst xmlns:p="http://schemas.openxmlformats.org/presentationml/2006/main">
  <p:tag name="AS_UNIQUEID" val="1109"/>
</p:tagLst>
</file>

<file path=ppt/tags/tag151.xml><?xml version="1.0" encoding="utf-8"?>
<p:tagLst xmlns:p="http://schemas.openxmlformats.org/presentationml/2006/main">
  <p:tag name="AS_UNIQUEID" val="1110"/>
</p:tagLst>
</file>

<file path=ppt/tags/tag152.xml><?xml version="1.0" encoding="utf-8"?>
<p:tagLst xmlns:p="http://schemas.openxmlformats.org/presentationml/2006/main">
  <p:tag name="AS_UNIQUEID" val="1107"/>
</p:tagLst>
</file>

<file path=ppt/tags/tag153.xml><?xml version="1.0" encoding="utf-8"?>
<p:tagLst xmlns:p="http://schemas.openxmlformats.org/presentationml/2006/main">
  <p:tag name="AS_UNIQUEID" val="1134"/>
</p:tagLst>
</file>

<file path=ppt/tags/tag154.xml><?xml version="1.0" encoding="utf-8"?>
<p:tagLst xmlns:p="http://schemas.openxmlformats.org/presentationml/2006/main">
  <p:tag name="AS_UNIQUEID" val="923"/>
</p:tagLst>
</file>

<file path=ppt/tags/tag155.xml><?xml version="1.0" encoding="utf-8"?>
<p:tagLst xmlns:p="http://schemas.openxmlformats.org/presentationml/2006/main">
  <p:tag name="AS_UNIQUEID" val="1308"/>
</p:tagLst>
</file>

<file path=ppt/tags/tag156.xml><?xml version="1.0" encoding="utf-8"?>
<p:tagLst xmlns:p="http://schemas.openxmlformats.org/presentationml/2006/main">
  <p:tag name="COMMONDATA" val="eyJoZGlkIjoiZGIxODkzNDE3N2U5MDUwZTkxNzE1ODAyODM3MGU0YjYifQ=="/>
</p:tagLst>
</file>

<file path=ppt/tags/tag16.xml><?xml version="1.0" encoding="utf-8"?>
<p:tagLst xmlns:p="http://schemas.openxmlformats.org/presentationml/2006/main">
  <p:tag name="AS_UNIQUEID" val="1154"/>
</p:tagLst>
</file>

<file path=ppt/tags/tag17.xml><?xml version="1.0" encoding="utf-8"?>
<p:tagLst xmlns:p="http://schemas.openxmlformats.org/presentationml/2006/main">
  <p:tag name="AS_UNIQUEID" val="1155"/>
</p:tagLst>
</file>

<file path=ppt/tags/tag18.xml><?xml version="1.0" encoding="utf-8"?>
<p:tagLst xmlns:p="http://schemas.openxmlformats.org/presentationml/2006/main">
  <p:tag name="AS_UNIQUEID" val="1156"/>
</p:tagLst>
</file>

<file path=ppt/tags/tag19.xml><?xml version="1.0" encoding="utf-8"?>
<p:tagLst xmlns:p="http://schemas.openxmlformats.org/presentationml/2006/main">
  <p:tag name="AS_UNIQUEID" val="1157"/>
</p:tagLst>
</file>

<file path=ppt/tags/tag2.xml><?xml version="1.0" encoding="utf-8"?>
<p:tagLst xmlns:p="http://schemas.openxmlformats.org/presentationml/2006/main">
  <p:tag name="AS_UNIQUEID" val="1137"/>
</p:tagLst>
</file>

<file path=ppt/tags/tag20.xml><?xml version="1.0" encoding="utf-8"?>
<p:tagLst xmlns:p="http://schemas.openxmlformats.org/presentationml/2006/main">
  <p:tag name="AS_UNIQUEID" val="1158"/>
</p:tagLst>
</file>

<file path=ppt/tags/tag21.xml><?xml version="1.0" encoding="utf-8"?>
<p:tagLst xmlns:p="http://schemas.openxmlformats.org/presentationml/2006/main">
  <p:tag name="AS_UNIQUEID" val="1159"/>
</p:tagLst>
</file>

<file path=ppt/tags/tag22.xml><?xml version="1.0" encoding="utf-8"?>
<p:tagLst xmlns:p="http://schemas.openxmlformats.org/presentationml/2006/main">
  <p:tag name="AS_UNIQUEID" val="1161"/>
</p:tagLst>
</file>

<file path=ppt/tags/tag23.xml><?xml version="1.0" encoding="utf-8"?>
<p:tagLst xmlns:p="http://schemas.openxmlformats.org/presentationml/2006/main">
  <p:tag name="AS_UNIQUEID" val="1162"/>
</p:tagLst>
</file>

<file path=ppt/tags/tag24.xml><?xml version="1.0" encoding="utf-8"?>
<p:tagLst xmlns:p="http://schemas.openxmlformats.org/presentationml/2006/main">
  <p:tag name="AS_UNIQUEID" val="1163"/>
</p:tagLst>
</file>

<file path=ppt/tags/tag25.xml><?xml version="1.0" encoding="utf-8"?>
<p:tagLst xmlns:p="http://schemas.openxmlformats.org/presentationml/2006/main">
  <p:tag name="AS_UNIQUEID" val="1164"/>
</p:tagLst>
</file>

<file path=ppt/tags/tag26.xml><?xml version="1.0" encoding="utf-8"?>
<p:tagLst xmlns:p="http://schemas.openxmlformats.org/presentationml/2006/main">
  <p:tag name="AS_UNIQUEID" val="1165"/>
</p:tagLst>
</file>

<file path=ppt/tags/tag27.xml><?xml version="1.0" encoding="utf-8"?>
<p:tagLst xmlns:p="http://schemas.openxmlformats.org/presentationml/2006/main">
  <p:tag name="AS_UNIQUEID" val="1166"/>
</p:tagLst>
</file>

<file path=ppt/tags/tag28.xml><?xml version="1.0" encoding="utf-8"?>
<p:tagLst xmlns:p="http://schemas.openxmlformats.org/presentationml/2006/main">
  <p:tag name="AS_UNIQUEID" val="1167"/>
</p:tagLst>
</file>

<file path=ppt/tags/tag29.xml><?xml version="1.0" encoding="utf-8"?>
<p:tagLst xmlns:p="http://schemas.openxmlformats.org/presentationml/2006/main">
  <p:tag name="AS_UNIQUEID" val="1168"/>
</p:tagLst>
</file>

<file path=ppt/tags/tag3.xml><?xml version="1.0" encoding="utf-8"?>
<p:tagLst xmlns:p="http://schemas.openxmlformats.org/presentationml/2006/main">
  <p:tag name="AS_UNIQUEID" val="1138"/>
</p:tagLst>
</file>

<file path=ppt/tags/tag30.xml><?xml version="1.0" encoding="utf-8"?>
<p:tagLst xmlns:p="http://schemas.openxmlformats.org/presentationml/2006/main">
  <p:tag name="AS_UNIQUEID" val="1170"/>
</p:tagLst>
</file>

<file path=ppt/tags/tag31.xml><?xml version="1.0" encoding="utf-8"?>
<p:tagLst xmlns:p="http://schemas.openxmlformats.org/presentationml/2006/main">
  <p:tag name="AS_UNIQUEID" val="1171"/>
</p:tagLst>
</file>

<file path=ppt/tags/tag32.xml><?xml version="1.0" encoding="utf-8"?>
<p:tagLst xmlns:p="http://schemas.openxmlformats.org/presentationml/2006/main">
  <p:tag name="AS_UNIQUEID" val="1172"/>
</p:tagLst>
</file>

<file path=ppt/tags/tag33.xml><?xml version="1.0" encoding="utf-8"?>
<p:tagLst xmlns:p="http://schemas.openxmlformats.org/presentationml/2006/main">
  <p:tag name="AS_UNIQUEID" val="1173"/>
</p:tagLst>
</file>

<file path=ppt/tags/tag34.xml><?xml version="1.0" encoding="utf-8"?>
<p:tagLst xmlns:p="http://schemas.openxmlformats.org/presentationml/2006/main">
  <p:tag name="AS_UNIQUEID" val="1175"/>
</p:tagLst>
</file>

<file path=ppt/tags/tag35.xml><?xml version="1.0" encoding="utf-8"?>
<p:tagLst xmlns:p="http://schemas.openxmlformats.org/presentationml/2006/main">
  <p:tag name="AS_UNIQUEID" val="1176"/>
</p:tagLst>
</file>

<file path=ppt/tags/tag36.xml><?xml version="1.0" encoding="utf-8"?>
<p:tagLst xmlns:p="http://schemas.openxmlformats.org/presentationml/2006/main">
  <p:tag name="AS_UNIQUEID" val="1177"/>
</p:tagLst>
</file>

<file path=ppt/tags/tag37.xml><?xml version="1.0" encoding="utf-8"?>
<p:tagLst xmlns:p="http://schemas.openxmlformats.org/presentationml/2006/main">
  <p:tag name="AS_UNIQUEID" val="1179"/>
</p:tagLst>
</file>

<file path=ppt/tags/tag38.xml><?xml version="1.0" encoding="utf-8"?>
<p:tagLst xmlns:p="http://schemas.openxmlformats.org/presentationml/2006/main">
  <p:tag name="AS_UNIQUEID" val="1180"/>
</p:tagLst>
</file>

<file path=ppt/tags/tag39.xml><?xml version="1.0" encoding="utf-8"?>
<p:tagLst xmlns:p="http://schemas.openxmlformats.org/presentationml/2006/main">
  <p:tag name="AS_UNIQUEID" val="1181"/>
</p:tagLst>
</file>

<file path=ppt/tags/tag4.xml><?xml version="1.0" encoding="utf-8"?>
<p:tagLst xmlns:p="http://schemas.openxmlformats.org/presentationml/2006/main">
  <p:tag name="AS_UNIQUEID" val="1139"/>
</p:tagLst>
</file>

<file path=ppt/tags/tag40.xml><?xml version="1.0" encoding="utf-8"?>
<p:tagLst xmlns:p="http://schemas.openxmlformats.org/presentationml/2006/main">
  <p:tag name="AS_UNIQUEID" val="1182"/>
</p:tagLst>
</file>

<file path=ppt/tags/tag41.xml><?xml version="1.0" encoding="utf-8"?>
<p:tagLst xmlns:p="http://schemas.openxmlformats.org/presentationml/2006/main">
  <p:tag name="AS_UNIQUEID" val="1183"/>
</p:tagLst>
</file>

<file path=ppt/tags/tag42.xml><?xml version="1.0" encoding="utf-8"?>
<p:tagLst xmlns:p="http://schemas.openxmlformats.org/presentationml/2006/main">
  <p:tag name="AS_UNIQUEID" val="1184"/>
</p:tagLst>
</file>

<file path=ppt/tags/tag43.xml><?xml version="1.0" encoding="utf-8"?>
<p:tagLst xmlns:p="http://schemas.openxmlformats.org/presentationml/2006/main">
  <p:tag name="AS_UNIQUEID" val="1186"/>
</p:tagLst>
</file>

<file path=ppt/tags/tag44.xml><?xml version="1.0" encoding="utf-8"?>
<p:tagLst xmlns:p="http://schemas.openxmlformats.org/presentationml/2006/main">
  <p:tag name="AS_UNIQUEID" val="1187"/>
</p:tagLst>
</file>

<file path=ppt/tags/tag45.xml><?xml version="1.0" encoding="utf-8"?>
<p:tagLst xmlns:p="http://schemas.openxmlformats.org/presentationml/2006/main">
  <p:tag name="AS_UNIQUEID" val="1188"/>
</p:tagLst>
</file>

<file path=ppt/tags/tag46.xml><?xml version="1.0" encoding="utf-8"?>
<p:tagLst xmlns:p="http://schemas.openxmlformats.org/presentationml/2006/main">
  <p:tag name="AS_UNIQUEID" val="1189"/>
</p:tagLst>
</file>

<file path=ppt/tags/tag47.xml><?xml version="1.0" encoding="utf-8"?>
<p:tagLst xmlns:p="http://schemas.openxmlformats.org/presentationml/2006/main">
  <p:tag name="AS_UNIQUEID" val="1190"/>
</p:tagLst>
</file>

<file path=ppt/tags/tag48.xml><?xml version="1.0" encoding="utf-8"?>
<p:tagLst xmlns:p="http://schemas.openxmlformats.org/presentationml/2006/main">
  <p:tag name="AS_UNIQUEID" val="1191"/>
</p:tagLst>
</file>

<file path=ppt/tags/tag49.xml><?xml version="1.0" encoding="utf-8"?>
<p:tagLst xmlns:p="http://schemas.openxmlformats.org/presentationml/2006/main">
  <p:tag name="AS_UNIQUEID" val="1193"/>
</p:tagLst>
</file>

<file path=ppt/tags/tag5.xml><?xml version="1.0" encoding="utf-8"?>
<p:tagLst xmlns:p="http://schemas.openxmlformats.org/presentationml/2006/main">
  <p:tag name="AS_UNIQUEID" val="1140"/>
</p:tagLst>
</file>

<file path=ppt/tags/tag50.xml><?xml version="1.0" encoding="utf-8"?>
<p:tagLst xmlns:p="http://schemas.openxmlformats.org/presentationml/2006/main">
  <p:tag name="AS_UNIQUEID" val="1194"/>
</p:tagLst>
</file>

<file path=ppt/tags/tag51.xml><?xml version="1.0" encoding="utf-8"?>
<p:tagLst xmlns:p="http://schemas.openxmlformats.org/presentationml/2006/main">
  <p:tag name="AS_UNIQUEID" val="1195"/>
</p:tagLst>
</file>

<file path=ppt/tags/tag52.xml><?xml version="1.0" encoding="utf-8"?>
<p:tagLst xmlns:p="http://schemas.openxmlformats.org/presentationml/2006/main">
  <p:tag name="AS_UNIQUEID" val="1196"/>
</p:tagLst>
</file>

<file path=ppt/tags/tag53.xml><?xml version="1.0" encoding="utf-8"?>
<p:tagLst xmlns:p="http://schemas.openxmlformats.org/presentationml/2006/main">
  <p:tag name="AS_UNIQUEID" val="1197"/>
</p:tagLst>
</file>

<file path=ppt/tags/tag54.xml><?xml version="1.0" encoding="utf-8"?>
<p:tagLst xmlns:p="http://schemas.openxmlformats.org/presentationml/2006/main">
  <p:tag name="AS_UNIQUEID" val="1199"/>
</p:tagLst>
</file>

<file path=ppt/tags/tag55.xml><?xml version="1.0" encoding="utf-8"?>
<p:tagLst xmlns:p="http://schemas.openxmlformats.org/presentationml/2006/main">
  <p:tag name="AS_UNIQUEID" val="1200"/>
</p:tagLst>
</file>

<file path=ppt/tags/tag56.xml><?xml version="1.0" encoding="utf-8"?>
<p:tagLst xmlns:p="http://schemas.openxmlformats.org/presentationml/2006/main">
  <p:tag name="AS_UNIQUEID" val="1201"/>
</p:tagLst>
</file>

<file path=ppt/tags/tag57.xml><?xml version="1.0" encoding="utf-8"?>
<p:tagLst xmlns:p="http://schemas.openxmlformats.org/presentationml/2006/main">
  <p:tag name="AS_UNIQUEID" val="1202"/>
</p:tagLst>
</file>

<file path=ppt/tags/tag58.xml><?xml version="1.0" encoding="utf-8"?>
<p:tagLst xmlns:p="http://schemas.openxmlformats.org/presentationml/2006/main">
  <p:tag name="AS_UNIQUEID" val="1203"/>
</p:tagLst>
</file>

<file path=ppt/tags/tag59.xml><?xml version="1.0" encoding="utf-8"?>
<p:tagLst xmlns:p="http://schemas.openxmlformats.org/presentationml/2006/main">
  <p:tag name="AS_UNIQUEID" val="1205"/>
</p:tagLst>
</file>

<file path=ppt/tags/tag6.xml><?xml version="1.0" encoding="utf-8"?>
<p:tagLst xmlns:p="http://schemas.openxmlformats.org/presentationml/2006/main">
  <p:tag name="AS_UNIQUEID" val="1142"/>
</p:tagLst>
</file>

<file path=ppt/tags/tag60.xml><?xml version="1.0" encoding="utf-8"?>
<p:tagLst xmlns:p="http://schemas.openxmlformats.org/presentationml/2006/main">
  <p:tag name="AS_UNIQUEID" val="1206"/>
</p:tagLst>
</file>

<file path=ppt/tags/tag61.xml><?xml version="1.0" encoding="utf-8"?>
<p:tagLst xmlns:p="http://schemas.openxmlformats.org/presentationml/2006/main">
  <p:tag name="AS_UNIQUEID" val="1207"/>
</p:tagLst>
</file>

<file path=ppt/tags/tag62.xml><?xml version="1.0" encoding="utf-8"?>
<p:tagLst xmlns:p="http://schemas.openxmlformats.org/presentationml/2006/main">
  <p:tag name="AS_UNIQUEID" val="1208"/>
</p:tagLst>
</file>

<file path=ppt/tags/tag63.xml><?xml version="1.0" encoding="utf-8"?>
<p:tagLst xmlns:p="http://schemas.openxmlformats.org/presentationml/2006/main">
  <p:tag name="AS_UNIQUEID" val="1209"/>
</p:tagLst>
</file>

<file path=ppt/tags/tag64.xml><?xml version="1.0" encoding="utf-8"?>
<p:tagLst xmlns:p="http://schemas.openxmlformats.org/presentationml/2006/main">
  <p:tag name="AS_UNIQUEID" val="1210"/>
</p:tagLst>
</file>

<file path=ppt/tags/tag65.xml><?xml version="1.0" encoding="utf-8"?>
<p:tagLst xmlns:p="http://schemas.openxmlformats.org/presentationml/2006/main">
  <p:tag name="AS_UNIQUEID" val="1219"/>
</p:tagLst>
</file>

<file path=ppt/tags/tag66.xml><?xml version="1.0" encoding="utf-8"?>
<p:tagLst xmlns:p="http://schemas.openxmlformats.org/presentationml/2006/main">
  <p:tag name="AS_UNIQUEID" val="1220"/>
</p:tagLst>
</file>

<file path=ppt/tags/tag67.xml><?xml version="1.0" encoding="utf-8"?>
<p:tagLst xmlns:p="http://schemas.openxmlformats.org/presentationml/2006/main">
  <p:tag name="AS_UNIQUEID" val="1221"/>
</p:tagLst>
</file>

<file path=ppt/tags/tag68.xml><?xml version="1.0" encoding="utf-8"?>
<p:tagLst xmlns:p="http://schemas.openxmlformats.org/presentationml/2006/main">
  <p:tag name="AS_UNIQUEID" val="1222"/>
</p:tagLst>
</file>

<file path=ppt/tags/tag69.xml><?xml version="1.0" encoding="utf-8"?>
<p:tagLst xmlns:p="http://schemas.openxmlformats.org/presentationml/2006/main">
  <p:tag name="AS_UNIQUEID" val="1223"/>
</p:tagLst>
</file>

<file path=ppt/tags/tag7.xml><?xml version="1.0" encoding="utf-8"?>
<p:tagLst xmlns:p="http://schemas.openxmlformats.org/presentationml/2006/main">
  <p:tag name="AS_UNIQUEID" val="1143"/>
</p:tagLst>
</file>

<file path=ppt/tags/tag70.xml><?xml version="1.0" encoding="utf-8"?>
<p:tagLst xmlns:p="http://schemas.openxmlformats.org/presentationml/2006/main">
  <p:tag name="AS_UNIQUEID" val="1017"/>
</p:tagLst>
</file>

<file path=ppt/tags/tag71.xml><?xml version="1.0" encoding="utf-8"?>
<p:tagLst xmlns:p="http://schemas.openxmlformats.org/presentationml/2006/main">
  <p:tag name="AS_UNIQUEID" val="1016"/>
</p:tagLst>
</file>

<file path=ppt/tags/tag72.xml><?xml version="1.0" encoding="utf-8"?>
<p:tagLst xmlns:p="http://schemas.openxmlformats.org/presentationml/2006/main">
  <p:tag name="AS_UNIQUEID" val="1013"/>
</p:tagLst>
</file>

<file path=ppt/tags/tag73.xml><?xml version="1.0" encoding="utf-8"?>
<p:tagLst xmlns:p="http://schemas.openxmlformats.org/presentationml/2006/main">
  <p:tag name="AS_UNIQUEID" val="1027"/>
</p:tagLst>
</file>

<file path=ppt/tags/tag74.xml><?xml version="1.0" encoding="utf-8"?>
<p:tagLst xmlns:p="http://schemas.openxmlformats.org/presentationml/2006/main">
  <p:tag name="AS_UNIQUEID" val="1026"/>
</p:tagLst>
</file>

<file path=ppt/tags/tag75.xml><?xml version="1.0" encoding="utf-8"?>
<p:tagLst xmlns:p="http://schemas.openxmlformats.org/presentationml/2006/main">
  <p:tag name="AS_UNIQUEID" val="1013"/>
</p:tagLst>
</file>

<file path=ppt/tags/tag76.xml><?xml version="1.0" encoding="utf-8"?>
<p:tagLst xmlns:p="http://schemas.openxmlformats.org/presentationml/2006/main">
  <p:tag name="AS_UNIQUEID" val="1262"/>
</p:tagLst>
</file>

<file path=ppt/tags/tag77.xml><?xml version="1.0" encoding="utf-8"?>
<p:tagLst xmlns:p="http://schemas.openxmlformats.org/presentationml/2006/main">
  <p:tag name="AS_UNIQUEID" val="1263"/>
</p:tagLst>
</file>

<file path=ppt/tags/tag78.xml><?xml version="1.0" encoding="utf-8"?>
<p:tagLst xmlns:p="http://schemas.openxmlformats.org/presentationml/2006/main">
  <p:tag name="AS_UNIQUEID" val="1026"/>
</p:tagLst>
</file>

<file path=ppt/tags/tag79.xml><?xml version="1.0" encoding="utf-8"?>
<p:tagLst xmlns:p="http://schemas.openxmlformats.org/presentationml/2006/main">
  <p:tag name="AS_UNIQUEID" val="1026"/>
</p:tagLst>
</file>

<file path=ppt/tags/tag8.xml><?xml version="1.0" encoding="utf-8"?>
<p:tagLst xmlns:p="http://schemas.openxmlformats.org/presentationml/2006/main">
  <p:tag name="AS_UNIQUEID" val="1144"/>
</p:tagLst>
</file>

<file path=ppt/tags/tag80.xml><?xml version="1.0" encoding="utf-8"?>
<p:tagLst xmlns:p="http://schemas.openxmlformats.org/presentationml/2006/main">
  <p:tag name="AS_UNIQUEID" val="1026"/>
</p:tagLst>
</file>

<file path=ppt/tags/tag81.xml><?xml version="1.0" encoding="utf-8"?>
<p:tagLst xmlns:p="http://schemas.openxmlformats.org/presentationml/2006/main">
  <p:tag name="AS_UNIQUEID" val="1026"/>
</p:tagLst>
</file>

<file path=ppt/tags/tag82.xml><?xml version="1.0" encoding="utf-8"?>
<p:tagLst xmlns:p="http://schemas.openxmlformats.org/presentationml/2006/main">
  <p:tag name="AS_UNIQUEID" val="1026"/>
</p:tagLst>
</file>

<file path=ppt/tags/tag83.xml><?xml version="1.0" encoding="utf-8"?>
<p:tagLst xmlns:p="http://schemas.openxmlformats.org/presentationml/2006/main">
  <p:tag name="AS_UNIQUEID" val="1026"/>
</p:tagLst>
</file>

<file path=ppt/tags/tag84.xml><?xml version="1.0" encoding="utf-8"?>
<p:tagLst xmlns:p="http://schemas.openxmlformats.org/presentationml/2006/main">
  <p:tag name="AS_UNIQUEID" val="1026"/>
</p:tagLst>
</file>

<file path=ppt/tags/tag85.xml><?xml version="1.0" encoding="utf-8"?>
<p:tagLst xmlns:p="http://schemas.openxmlformats.org/presentationml/2006/main">
  <p:tag name="AS_UNIQUEID" val="1026"/>
</p:tagLst>
</file>

<file path=ppt/tags/tag86.xml><?xml version="1.0" encoding="utf-8"?>
<p:tagLst xmlns:p="http://schemas.openxmlformats.org/presentationml/2006/main">
  <p:tag name="AS_UNIQUEID" val="1270"/>
</p:tagLst>
</file>

<file path=ppt/tags/tag87.xml><?xml version="1.0" encoding="utf-8"?>
<p:tagLst xmlns:p="http://schemas.openxmlformats.org/presentationml/2006/main">
  <p:tag name="AS_UNIQUEID" val="1271"/>
</p:tagLst>
</file>

<file path=ppt/tags/tag88.xml><?xml version="1.0" encoding="utf-8"?>
<p:tagLst xmlns:p="http://schemas.openxmlformats.org/presentationml/2006/main">
  <p:tag name="AS_UNIQUEID" val="1273"/>
</p:tagLst>
</file>

<file path=ppt/tags/tag89.xml><?xml version="1.0" encoding="utf-8"?>
<p:tagLst xmlns:p="http://schemas.openxmlformats.org/presentationml/2006/main">
  <p:tag name="AS_UNIQUEID" val="1274"/>
</p:tagLst>
</file>

<file path=ppt/tags/tag9.xml><?xml version="1.0" encoding="utf-8"?>
<p:tagLst xmlns:p="http://schemas.openxmlformats.org/presentationml/2006/main">
  <p:tag name="AS_UNIQUEID" val="1145"/>
</p:tagLst>
</file>

<file path=ppt/tags/tag90.xml><?xml version="1.0" encoding="utf-8"?>
<p:tagLst xmlns:p="http://schemas.openxmlformats.org/presentationml/2006/main">
  <p:tag name="AS_UNIQUEID" val="1276"/>
</p:tagLst>
</file>

<file path=ppt/tags/tag91.xml><?xml version="1.0" encoding="utf-8"?>
<p:tagLst xmlns:p="http://schemas.openxmlformats.org/presentationml/2006/main">
  <p:tag name="AS_UNIQUEID" val="1278"/>
</p:tagLst>
</file>

<file path=ppt/tags/tag92.xml><?xml version="1.0" encoding="utf-8"?>
<p:tagLst xmlns:p="http://schemas.openxmlformats.org/presentationml/2006/main">
  <p:tag name="AS_UNIQUEID" val="1016"/>
</p:tagLst>
</file>

<file path=ppt/tags/tag93.xml><?xml version="1.0" encoding="utf-8"?>
<p:tagLst xmlns:p="http://schemas.openxmlformats.org/presentationml/2006/main">
  <p:tag name="AS_UNIQUEID" val="1070"/>
</p:tagLst>
</file>

<file path=ppt/tags/tag94.xml><?xml version="1.0" encoding="utf-8"?>
<p:tagLst xmlns:p="http://schemas.openxmlformats.org/presentationml/2006/main">
  <p:tag name="AS_UNIQUEID" val="1069"/>
</p:tagLst>
</file>

<file path=ppt/tags/tag95.xml><?xml version="1.0" encoding="utf-8"?>
<p:tagLst xmlns:p="http://schemas.openxmlformats.org/presentationml/2006/main">
  <p:tag name="AS_UNIQUEID" val="1073"/>
</p:tagLst>
</file>

<file path=ppt/tags/tag96.xml><?xml version="1.0" encoding="utf-8"?>
<p:tagLst xmlns:p="http://schemas.openxmlformats.org/presentationml/2006/main">
  <p:tag name="AS_UNIQUEID" val="1074"/>
</p:tagLst>
</file>

<file path=ppt/tags/tag97.xml><?xml version="1.0" encoding="utf-8"?>
<p:tagLst xmlns:p="http://schemas.openxmlformats.org/presentationml/2006/main">
  <p:tag name="AS_UNIQUEID" val="1075"/>
</p:tagLst>
</file>

<file path=ppt/tags/tag98.xml><?xml version="1.0" encoding="utf-8"?>
<p:tagLst xmlns:p="http://schemas.openxmlformats.org/presentationml/2006/main">
  <p:tag name="AS_UNIQUEID" val="1076"/>
</p:tagLst>
</file>

<file path=ppt/tags/tag99.xml><?xml version="1.0" encoding="utf-8"?>
<p:tagLst xmlns:p="http://schemas.openxmlformats.org/presentationml/2006/main">
  <p:tag name="AS_UNIQUEID" val="107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4917</Words>
  <Application>WPS 演示</Application>
  <PresentationFormat>宽屏</PresentationFormat>
  <Paragraphs>470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51" baseType="lpstr">
      <vt:lpstr>Arial</vt:lpstr>
      <vt:lpstr>宋体</vt:lpstr>
      <vt:lpstr>Wingdings</vt:lpstr>
      <vt:lpstr>思源宋体</vt:lpstr>
      <vt:lpstr>等线</vt:lpstr>
      <vt:lpstr>字魂24号-镇魂手书</vt:lpstr>
      <vt:lpstr>字魂35号-经典雅黑</vt:lpstr>
      <vt:lpstr>张海山锐线体简</vt:lpstr>
      <vt:lpstr>方正姚体</vt:lpstr>
      <vt:lpstr>仿宋</vt:lpstr>
      <vt:lpstr>微软雅黑</vt:lpstr>
      <vt:lpstr>黑体</vt:lpstr>
      <vt:lpstr>Calibri</vt:lpstr>
      <vt:lpstr>Calibri Light</vt:lpstr>
      <vt:lpstr>Arial Unicode MS</vt:lpstr>
      <vt:lpstr>方正粗黑宋简体</vt:lpstr>
      <vt:lpstr>Wingdings</vt:lpstr>
      <vt:lpstr>楷体_GB2312</vt:lpstr>
      <vt:lpstr>新宋体</vt:lpstr>
      <vt:lpstr>楷体</vt:lpstr>
      <vt:lpstr>Calibri</vt:lpstr>
      <vt:lpstr>演示春风楷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shirley</cp:lastModifiedBy>
  <cp:revision>338</cp:revision>
  <dcterms:created xsi:type="dcterms:W3CDTF">2015-07-31T08:22:00Z</dcterms:created>
  <dcterms:modified xsi:type="dcterms:W3CDTF">2022-04-30T00:55:43Z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FF86CA3DED8A40A49528CFF3FAF31A2B</vt:lpwstr>
  </property>
  <property fmtid="{D5CDD505-2E9C-101B-9397-08002B2CF9AE}" pid="3" name="KSOProductBuildVer">
    <vt:lpwstr>2052-11.1.0.11636</vt:lpwstr>
  </property>
</Properties>
</file>