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447" r:id="rId3"/>
    <p:sldId id="419" r:id="rId4"/>
    <p:sldId id="433" r:id="rId5"/>
    <p:sldId id="426" r:id="rId6"/>
    <p:sldId id="422" r:id="rId7"/>
    <p:sldId id="427" r:id="rId8"/>
    <p:sldId id="428" r:id="rId9"/>
    <p:sldId id="423" r:id="rId10"/>
    <p:sldId id="424" r:id="rId11"/>
    <p:sldId id="429" r:id="rId12"/>
    <p:sldId id="425" r:id="rId13"/>
    <p:sldId id="430" r:id="rId14"/>
    <p:sldId id="431" r:id="rId15"/>
    <p:sldId id="435" r:id="rId16"/>
    <p:sldId id="436" r:id="rId17"/>
  </p:sldIdLst>
  <p:sldSz cx="12192000" cy="6858000"/>
  <p:notesSz cx="6858000" cy="9144000"/>
  <p:embeddedFontLst>
    <p:embeddedFont>
      <p:font typeface="字魂24号-镇魂手书" panose="00000500000000000000" pitchFamily="2" charset="-122"/>
      <p:regular r:id="rId22"/>
    </p:embeddedFont>
    <p:embeddedFont>
      <p:font typeface="字魂35号-经典雅黑" panose="00000500000000000000" pitchFamily="2" charset="-122"/>
      <p:regular r:id="rId23"/>
    </p:embeddedFont>
    <p:embeddedFont>
      <p:font typeface="仿宋" panose="02010609060101010101" pitchFamily="49" charset="-122"/>
      <p:regular r:id="rId24"/>
    </p:embeddedFont>
    <p:embeddedFont>
      <p:font typeface="微软雅黑" panose="020B0503020204020204" pitchFamily="34" charset="-122"/>
      <p:regular r:id="rId25"/>
    </p:embeddedFont>
    <p:embeddedFont>
      <p:font typeface="张海山锐线体简" panose="02000000000000000000" pitchFamily="2" charset="-122"/>
      <p:regular r:id="rId26"/>
    </p:embeddedFont>
    <p:embeddedFont>
      <p:font typeface="演示春风楷" panose="00000500000000000000" pitchFamily="2" charset="-122"/>
      <p:regular r:id="rId27"/>
    </p:embeddedFont>
    <p:embeddedFont>
      <p:font typeface="Calibri" panose="020F0502020204030204" charset="0"/>
      <p:regular r:id="rId28"/>
      <p:bold r:id="rId29"/>
      <p:italic r:id="rId30"/>
      <p:boldItalic r:id="rId31"/>
    </p:embeddedFont>
    <p:embeddedFont>
      <p:font typeface="Calibri Light" panose="020F0302020204030204" charset="0"/>
      <p:regular r:id="rId32"/>
      <p:italic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EBD79A"/>
    <a:srgbClr val="D1AA73"/>
    <a:srgbClr val="FF3300"/>
    <a:srgbClr val="009900"/>
    <a:srgbClr val="09090C"/>
    <a:srgbClr val="534C49"/>
    <a:srgbClr val="E7CF8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9" d="100"/>
          <a:sy n="69" d="100"/>
        </p:scale>
        <p:origin x="564" y="40"/>
      </p:cViewPr>
      <p:guideLst>
        <p:guide pos="3820"/>
        <p:guide orient="horz" pos="2119"/>
        <p:guide pos="4788"/>
        <p:guide pos="2993"/>
        <p:guide pos="1809"/>
        <p:guide pos="710"/>
        <p:guide pos="6969"/>
        <p:guide orient="horz" pos="3865"/>
        <p:guide orient="horz" pos="385"/>
        <p:guide pos="5905"/>
        <p:guide orient="horz" pos="2348"/>
        <p:guide orient="horz" pos="2006"/>
        <p:guide orient="horz" pos="1947"/>
        <p:guide pos="98"/>
        <p:guide pos="7542"/>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2.xml"/><Relationship Id="rId33" Type="http://schemas.openxmlformats.org/officeDocument/2006/relationships/font" Target="fonts/font12.fntdata"/><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477FCD9-1978-4520-816E-6669485215F2}" type="doc">
      <dgm:prSet loTypeId="urn:microsoft.com/office/officeart/2005/8/layout/venn2" loCatId="relationship" qsTypeId="urn:microsoft.com/office/officeart/2005/8/quickstyle/simple3" qsCatId="simple" csTypeId="urn:microsoft.com/office/officeart/2005/8/colors/accent1_2" csCatId="accent1" phldr="1"/>
      <dgm:spPr/>
      <dgm:t>
        <a:bodyPr/>
        <a:lstStyle/>
        <a:p>
          <a:endParaRPr lang="zh-CN" altLang="en-US"/>
        </a:p>
      </dgm:t>
    </dgm:pt>
    <dgm:pt modelId="{6E0403A6-D593-4316-9914-170C9239D12B}">
      <dgm:prSet phldrT="[文本]" custT="1"/>
      <dgm:spPr>
        <a:noFill/>
        <a:ln>
          <a:solidFill>
            <a:srgbClr val="0000FF"/>
          </a:solidFill>
        </a:ln>
      </dgm:spPr>
      <dgm:t>
        <a:bodyPr/>
        <a:lstStyle/>
        <a:p>
          <a:r>
            <a:rPr lang="zh-CN" altLang="en-US" sz="2400" b="1" dirty="0" smtClean="0">
              <a:latin typeface="仿宋" panose="02010609060101010101" pitchFamily="49" charset="-122"/>
              <a:ea typeface="仿宋" panose="02010609060101010101" pitchFamily="49" charset="-122"/>
            </a:rPr>
            <a:t>特斯拉</a:t>
          </a:r>
          <a:r>
            <a:rPr lang="en-US" altLang="zh-CN" sz="2400" b="1" dirty="0" smtClean="0">
              <a:latin typeface="仿宋" panose="02010609060101010101" pitchFamily="49" charset="-122"/>
              <a:ea typeface="仿宋" panose="02010609060101010101" pitchFamily="49" charset="-122"/>
            </a:rPr>
            <a:t>CEO</a:t>
          </a:r>
          <a:endParaRPr lang="en-US" altLang="zh-CN" sz="1400" b="1" dirty="0" smtClean="0">
            <a:latin typeface="仿宋" panose="02010609060101010101" pitchFamily="49" charset="-122"/>
            <a:ea typeface="仿宋" panose="02010609060101010101" pitchFamily="49" charset="-122"/>
          </a:endParaRPr>
        </a:p>
        <a:p>
          <a:r>
            <a:rPr lang="zh-CN" altLang="en-US" sz="2400" b="1" dirty="0" smtClean="0">
              <a:solidFill>
                <a:srgbClr val="FF0066"/>
              </a:solidFill>
              <a:latin typeface="仿宋" panose="02010609060101010101" pitchFamily="49" charset="-122"/>
              <a:ea typeface="仿宋" panose="02010609060101010101" pitchFamily="49" charset="-122"/>
            </a:rPr>
            <a:t>马斯克</a:t>
          </a:r>
          <a:endParaRPr lang="zh-CN" altLang="en-US" sz="2400" b="1" dirty="0">
            <a:solidFill>
              <a:srgbClr val="FF0066"/>
            </a:solidFill>
            <a:latin typeface="仿宋" panose="02010609060101010101" pitchFamily="49" charset="-122"/>
            <a:ea typeface="仿宋" panose="02010609060101010101" pitchFamily="49" charset="-122"/>
          </a:endParaRPr>
        </a:p>
      </dgm:t>
    </dgm:pt>
    <dgm:pt modelId="{2BDA2396-0AF3-4B1E-B43D-59173548AAD2}" cxnId="{635876A6-3963-4E31-87D9-558D7599EBBF}" type="parTrans">
      <dgm:prSet/>
      <dgm:spPr/>
      <dgm:t>
        <a:bodyPr/>
        <a:lstStyle/>
        <a:p>
          <a:endParaRPr lang="zh-CN" altLang="en-US"/>
        </a:p>
      </dgm:t>
    </dgm:pt>
    <dgm:pt modelId="{063A1D40-B56C-40A3-8410-A6C164742D17}" cxnId="{635876A6-3963-4E31-87D9-558D7599EBBF}" type="sibTrans">
      <dgm:prSet/>
      <dgm:spPr/>
      <dgm:t>
        <a:bodyPr/>
        <a:lstStyle/>
        <a:p>
          <a:endParaRPr lang="zh-CN" altLang="en-US"/>
        </a:p>
      </dgm:t>
    </dgm:pt>
    <dgm:pt modelId="{A7A2C09F-DB57-4A0B-AEB8-9C901FD0F5FB}" type="pres">
      <dgm:prSet presAssocID="{1477FCD9-1978-4520-816E-6669485215F2}" presName="Name0" presStyleCnt="0">
        <dgm:presLayoutVars>
          <dgm:chMax val="7"/>
          <dgm:resizeHandles val="exact"/>
        </dgm:presLayoutVars>
      </dgm:prSet>
      <dgm:spPr/>
      <dgm:t>
        <a:bodyPr/>
        <a:lstStyle/>
        <a:p>
          <a:endParaRPr lang="zh-CN" altLang="en-US"/>
        </a:p>
      </dgm:t>
    </dgm:pt>
    <dgm:pt modelId="{76074D9D-AD65-4102-9909-67A8925D6481}" type="pres">
      <dgm:prSet presAssocID="{1477FCD9-1978-4520-816E-6669485215F2}" presName="comp1" presStyleCnt="0"/>
      <dgm:spPr/>
    </dgm:pt>
    <dgm:pt modelId="{B1BD8A35-C6E6-43A2-96A7-76ADAE0660A1}" type="pres">
      <dgm:prSet presAssocID="{1477FCD9-1978-4520-816E-6669485215F2}" presName="circle1" presStyleLbl="node1" presStyleIdx="0" presStyleCnt="1"/>
      <dgm:spPr/>
      <dgm:t>
        <a:bodyPr/>
        <a:lstStyle/>
        <a:p>
          <a:endParaRPr lang="zh-CN" altLang="en-US"/>
        </a:p>
      </dgm:t>
    </dgm:pt>
    <dgm:pt modelId="{46C40647-437A-4762-8CE5-FDC70290FDD7}" type="pres">
      <dgm:prSet presAssocID="{1477FCD9-1978-4520-816E-6669485215F2}" presName="c1text" presStyleLbl="node1" presStyleIdx="0" presStyleCnt="1">
        <dgm:presLayoutVars>
          <dgm:bulletEnabled val="1"/>
        </dgm:presLayoutVars>
      </dgm:prSet>
      <dgm:spPr/>
      <dgm:t>
        <a:bodyPr/>
        <a:lstStyle/>
        <a:p>
          <a:endParaRPr lang="zh-CN" altLang="en-US"/>
        </a:p>
      </dgm:t>
    </dgm:pt>
  </dgm:ptLst>
  <dgm:cxnLst>
    <dgm:cxn modelId="{3C267D73-9EF7-40BA-9235-216B5D2ADBB9}" type="presOf" srcId="{6E0403A6-D593-4316-9914-170C9239D12B}" destId="{46C40647-437A-4762-8CE5-FDC70290FDD7}" srcOrd="1" destOrd="0" presId="urn:microsoft.com/office/officeart/2005/8/layout/venn2"/>
    <dgm:cxn modelId="{635876A6-3963-4E31-87D9-558D7599EBBF}" srcId="{1477FCD9-1978-4520-816E-6669485215F2}" destId="{6E0403A6-D593-4316-9914-170C9239D12B}" srcOrd="0" destOrd="0" parTransId="{2BDA2396-0AF3-4B1E-B43D-59173548AAD2}" sibTransId="{063A1D40-B56C-40A3-8410-A6C164742D17}"/>
    <dgm:cxn modelId="{3A341FE5-8DC1-4C03-BAC7-02FE9C0ADCFF}" type="presOf" srcId="{6E0403A6-D593-4316-9914-170C9239D12B}" destId="{B1BD8A35-C6E6-43A2-96A7-76ADAE0660A1}" srcOrd="0" destOrd="0" presId="urn:microsoft.com/office/officeart/2005/8/layout/venn2"/>
    <dgm:cxn modelId="{6516A5DF-D111-4D89-B152-98DD04E93205}" type="presOf" srcId="{1477FCD9-1978-4520-816E-6669485215F2}" destId="{A7A2C09F-DB57-4A0B-AEB8-9C901FD0F5FB}" srcOrd="0" destOrd="0" presId="urn:microsoft.com/office/officeart/2005/8/layout/venn2"/>
    <dgm:cxn modelId="{6318EB08-5FE5-4EBE-B9F4-54C81059934D}" type="presParOf" srcId="{A7A2C09F-DB57-4A0B-AEB8-9C901FD0F5FB}" destId="{76074D9D-AD65-4102-9909-67A8925D6481}" srcOrd="0" destOrd="0" presId="urn:microsoft.com/office/officeart/2005/8/layout/venn2"/>
    <dgm:cxn modelId="{353B71EA-0921-48AF-BB55-6161EFBE514F}" type="presParOf" srcId="{76074D9D-AD65-4102-9909-67A8925D6481}" destId="{B1BD8A35-C6E6-43A2-96A7-76ADAE0660A1}" srcOrd="0" destOrd="0" presId="urn:microsoft.com/office/officeart/2005/8/layout/venn2"/>
    <dgm:cxn modelId="{8EFB93BE-6FB2-42EC-9EF6-448AC2F85917}" type="presParOf" srcId="{76074D9D-AD65-4102-9909-67A8925D6481}" destId="{46C40647-437A-4762-8CE5-FDC70290FDD7}" srcOrd="1" destOrd="0" presId="urn:microsoft.com/office/officeart/2005/8/layout/ven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77FCD9-1978-4520-816E-6669485215F2}" type="doc">
      <dgm:prSet loTypeId="urn:microsoft.com/office/officeart/2005/8/layout/venn2" loCatId="relationship" qsTypeId="urn:microsoft.com/office/officeart/2005/8/quickstyle/simple3" qsCatId="simple" csTypeId="urn:microsoft.com/office/officeart/2005/8/colors/accent1_2" csCatId="accent1" phldr="1"/>
      <dgm:spPr/>
      <dgm:t>
        <a:bodyPr/>
        <a:lstStyle/>
        <a:p>
          <a:endParaRPr lang="zh-CN" altLang="en-US"/>
        </a:p>
      </dgm:t>
    </dgm:pt>
    <dgm:pt modelId="{6E0403A6-D593-4316-9914-170C9239D12B}">
      <dgm:prSet phldrT="[文本]" custT="1"/>
      <dgm:spPr>
        <a:noFill/>
        <a:ln>
          <a:solidFill>
            <a:srgbClr val="D1AA73"/>
          </a:solidFill>
        </a:ln>
      </dgm:spPr>
      <dgm:t>
        <a:bodyPr/>
        <a:lstStyle/>
        <a:p>
          <a:endParaRPr lang="zh-CN" altLang="en-US" sz="2000" b="1" dirty="0">
            <a:latin typeface="微软雅黑" panose="020B0503020204020204" pitchFamily="34" charset="-122"/>
            <a:ea typeface="微软雅黑" panose="020B0503020204020204" pitchFamily="34" charset="-122"/>
          </a:endParaRPr>
        </a:p>
      </dgm:t>
    </dgm:pt>
    <dgm:pt modelId="{2BDA2396-0AF3-4B1E-B43D-59173548AAD2}" cxnId="{635876A6-3963-4E31-87D9-558D7599EBBF}" type="parTrans">
      <dgm:prSet/>
      <dgm:spPr/>
      <dgm:t>
        <a:bodyPr/>
        <a:lstStyle/>
        <a:p>
          <a:endParaRPr lang="zh-CN" altLang="en-US"/>
        </a:p>
      </dgm:t>
    </dgm:pt>
    <dgm:pt modelId="{063A1D40-B56C-40A3-8410-A6C164742D17}" cxnId="{635876A6-3963-4E31-87D9-558D7599EBBF}" type="sibTrans">
      <dgm:prSet/>
      <dgm:spPr/>
      <dgm:t>
        <a:bodyPr/>
        <a:lstStyle/>
        <a:p>
          <a:endParaRPr lang="zh-CN" altLang="en-US"/>
        </a:p>
      </dgm:t>
    </dgm:pt>
    <dgm:pt modelId="{71C5C94D-3E59-4E79-B0DF-34F720354B7D}">
      <dgm:prSet phldrT="[文本]" custT="1"/>
      <dgm:spPr>
        <a:noFill/>
        <a:ln>
          <a:solidFill>
            <a:srgbClr val="0000FF"/>
          </a:solidFill>
        </a:ln>
      </dgm:spPr>
      <dgm:t>
        <a:bodyPr/>
        <a:lstStyle/>
        <a:p>
          <a:r>
            <a:rPr lang="zh-CN" altLang="en-US" sz="2000" b="1" dirty="0" smtClean="0">
              <a:solidFill>
                <a:srgbClr val="FF0066"/>
              </a:solidFill>
              <a:latin typeface="仿宋" panose="02010609060101010101" pitchFamily="49" charset="-122"/>
              <a:ea typeface="仿宋" panose="02010609060101010101" pitchFamily="49" charset="-122"/>
            </a:rPr>
            <a:t>比亚迪</a:t>
          </a:r>
          <a:endParaRPr lang="zh-CN" altLang="en-US" sz="2000" b="1" dirty="0">
            <a:solidFill>
              <a:srgbClr val="FF0066"/>
            </a:solidFill>
            <a:latin typeface="仿宋" panose="02010609060101010101" pitchFamily="49" charset="-122"/>
            <a:ea typeface="仿宋" panose="02010609060101010101" pitchFamily="49" charset="-122"/>
          </a:endParaRPr>
        </a:p>
      </dgm:t>
    </dgm:pt>
    <dgm:pt modelId="{3E5A21DB-0378-4145-80EE-480B385816DE}" cxnId="{DA4FB3FA-9BC4-472D-81D0-F41A8D80810A}" type="parTrans">
      <dgm:prSet/>
      <dgm:spPr/>
      <dgm:t>
        <a:bodyPr/>
        <a:lstStyle/>
        <a:p>
          <a:endParaRPr lang="zh-CN" altLang="en-US"/>
        </a:p>
      </dgm:t>
    </dgm:pt>
    <dgm:pt modelId="{C0A4BD4E-334F-4C32-8D54-C33E337C9EF7}" cxnId="{DA4FB3FA-9BC4-472D-81D0-F41A8D80810A}" type="sibTrans">
      <dgm:prSet/>
      <dgm:spPr/>
      <dgm:t>
        <a:bodyPr/>
        <a:lstStyle/>
        <a:p>
          <a:endParaRPr lang="zh-CN" altLang="en-US"/>
        </a:p>
      </dgm:t>
    </dgm:pt>
    <dgm:pt modelId="{A7A2C09F-DB57-4A0B-AEB8-9C901FD0F5FB}" type="pres">
      <dgm:prSet presAssocID="{1477FCD9-1978-4520-816E-6669485215F2}" presName="Name0" presStyleCnt="0">
        <dgm:presLayoutVars>
          <dgm:chMax val="7"/>
          <dgm:resizeHandles val="exact"/>
        </dgm:presLayoutVars>
      </dgm:prSet>
      <dgm:spPr/>
      <dgm:t>
        <a:bodyPr/>
        <a:lstStyle/>
        <a:p>
          <a:endParaRPr lang="zh-CN" altLang="en-US"/>
        </a:p>
      </dgm:t>
    </dgm:pt>
    <dgm:pt modelId="{76074D9D-AD65-4102-9909-67A8925D6481}" type="pres">
      <dgm:prSet presAssocID="{1477FCD9-1978-4520-816E-6669485215F2}" presName="comp1" presStyleCnt="0"/>
      <dgm:spPr/>
    </dgm:pt>
    <dgm:pt modelId="{B1BD8A35-C6E6-43A2-96A7-76ADAE0660A1}" type="pres">
      <dgm:prSet presAssocID="{1477FCD9-1978-4520-816E-6669485215F2}" presName="circle1" presStyleLbl="node1" presStyleIdx="0" presStyleCnt="2"/>
      <dgm:spPr/>
      <dgm:t>
        <a:bodyPr/>
        <a:lstStyle/>
        <a:p>
          <a:endParaRPr lang="zh-CN" altLang="en-US"/>
        </a:p>
      </dgm:t>
    </dgm:pt>
    <dgm:pt modelId="{46C40647-437A-4762-8CE5-FDC70290FDD7}" type="pres">
      <dgm:prSet presAssocID="{1477FCD9-1978-4520-816E-6669485215F2}" presName="c1text" presStyleLbl="node1" presStyleIdx="0" presStyleCnt="2">
        <dgm:presLayoutVars>
          <dgm:bulletEnabled val="1"/>
        </dgm:presLayoutVars>
      </dgm:prSet>
      <dgm:spPr/>
      <dgm:t>
        <a:bodyPr/>
        <a:lstStyle/>
        <a:p>
          <a:endParaRPr lang="zh-CN" altLang="en-US"/>
        </a:p>
      </dgm:t>
    </dgm:pt>
    <dgm:pt modelId="{68535902-C0DE-4612-836C-62FC93975464}" type="pres">
      <dgm:prSet presAssocID="{1477FCD9-1978-4520-816E-6669485215F2}" presName="comp2" presStyleCnt="0"/>
      <dgm:spPr/>
    </dgm:pt>
    <dgm:pt modelId="{2AD5F42D-A2DE-439C-BD75-8C06C842924E}" type="pres">
      <dgm:prSet presAssocID="{1477FCD9-1978-4520-816E-6669485215F2}" presName="circle2" presStyleLbl="node1" presStyleIdx="1" presStyleCnt="2" custScaleX="102915" custScaleY="70703"/>
      <dgm:spPr/>
      <dgm:t>
        <a:bodyPr/>
        <a:lstStyle/>
        <a:p>
          <a:endParaRPr lang="zh-CN" altLang="en-US"/>
        </a:p>
      </dgm:t>
    </dgm:pt>
    <dgm:pt modelId="{DAECEB0C-DAE8-498C-9A4F-B56B76DDF8B1}" type="pres">
      <dgm:prSet presAssocID="{1477FCD9-1978-4520-816E-6669485215F2}" presName="c2text" presStyleLbl="node1" presStyleIdx="1" presStyleCnt="2">
        <dgm:presLayoutVars>
          <dgm:bulletEnabled val="1"/>
        </dgm:presLayoutVars>
      </dgm:prSet>
      <dgm:spPr/>
      <dgm:t>
        <a:bodyPr/>
        <a:lstStyle/>
        <a:p>
          <a:endParaRPr lang="zh-CN" altLang="en-US"/>
        </a:p>
      </dgm:t>
    </dgm:pt>
  </dgm:ptLst>
  <dgm:cxnLst>
    <dgm:cxn modelId="{DA4FB3FA-9BC4-472D-81D0-F41A8D80810A}" srcId="{1477FCD9-1978-4520-816E-6669485215F2}" destId="{71C5C94D-3E59-4E79-B0DF-34F720354B7D}" srcOrd="1" destOrd="0" parTransId="{3E5A21DB-0378-4145-80EE-480B385816DE}" sibTransId="{C0A4BD4E-334F-4C32-8D54-C33E337C9EF7}"/>
    <dgm:cxn modelId="{3A341FE5-8DC1-4C03-BAC7-02FE9C0ADCFF}" type="presOf" srcId="{6E0403A6-D593-4316-9914-170C9239D12B}" destId="{B1BD8A35-C6E6-43A2-96A7-76ADAE0660A1}" srcOrd="0" destOrd="0" presId="urn:microsoft.com/office/officeart/2005/8/layout/venn2"/>
    <dgm:cxn modelId="{635876A6-3963-4E31-87D9-558D7599EBBF}" srcId="{1477FCD9-1978-4520-816E-6669485215F2}" destId="{6E0403A6-D593-4316-9914-170C9239D12B}" srcOrd="0" destOrd="0" parTransId="{2BDA2396-0AF3-4B1E-B43D-59173548AAD2}" sibTransId="{063A1D40-B56C-40A3-8410-A6C164742D17}"/>
    <dgm:cxn modelId="{3C267D73-9EF7-40BA-9235-216B5D2ADBB9}" type="presOf" srcId="{6E0403A6-D593-4316-9914-170C9239D12B}" destId="{46C40647-437A-4762-8CE5-FDC70290FDD7}" srcOrd="1" destOrd="0" presId="urn:microsoft.com/office/officeart/2005/8/layout/venn2"/>
    <dgm:cxn modelId="{D2106924-CFBE-460B-93D8-E6552463B362}" type="presOf" srcId="{71C5C94D-3E59-4E79-B0DF-34F720354B7D}" destId="{DAECEB0C-DAE8-498C-9A4F-B56B76DDF8B1}" srcOrd="1" destOrd="0" presId="urn:microsoft.com/office/officeart/2005/8/layout/venn2"/>
    <dgm:cxn modelId="{6516A5DF-D111-4D89-B152-98DD04E93205}" type="presOf" srcId="{1477FCD9-1978-4520-816E-6669485215F2}" destId="{A7A2C09F-DB57-4A0B-AEB8-9C901FD0F5FB}" srcOrd="0" destOrd="0" presId="urn:microsoft.com/office/officeart/2005/8/layout/venn2"/>
    <dgm:cxn modelId="{17483147-B43F-45BC-BAE3-0F3422FFF36E}" type="presOf" srcId="{71C5C94D-3E59-4E79-B0DF-34F720354B7D}" destId="{2AD5F42D-A2DE-439C-BD75-8C06C842924E}" srcOrd="0" destOrd="0" presId="urn:microsoft.com/office/officeart/2005/8/layout/venn2"/>
    <dgm:cxn modelId="{6318EB08-5FE5-4EBE-B9F4-54C81059934D}" type="presParOf" srcId="{A7A2C09F-DB57-4A0B-AEB8-9C901FD0F5FB}" destId="{76074D9D-AD65-4102-9909-67A8925D6481}" srcOrd="0" destOrd="0" presId="urn:microsoft.com/office/officeart/2005/8/layout/venn2"/>
    <dgm:cxn modelId="{353B71EA-0921-48AF-BB55-6161EFBE514F}" type="presParOf" srcId="{76074D9D-AD65-4102-9909-67A8925D6481}" destId="{B1BD8A35-C6E6-43A2-96A7-76ADAE0660A1}" srcOrd="0" destOrd="0" presId="urn:microsoft.com/office/officeart/2005/8/layout/venn2"/>
    <dgm:cxn modelId="{8EFB93BE-6FB2-42EC-9EF6-448AC2F85917}" type="presParOf" srcId="{76074D9D-AD65-4102-9909-67A8925D6481}" destId="{46C40647-437A-4762-8CE5-FDC70290FDD7}" srcOrd="1" destOrd="0" presId="urn:microsoft.com/office/officeart/2005/8/layout/venn2"/>
    <dgm:cxn modelId="{6A0A9667-72DB-431B-9D5A-A78FD451F1E9}" type="presParOf" srcId="{A7A2C09F-DB57-4A0B-AEB8-9C901FD0F5FB}" destId="{68535902-C0DE-4612-836C-62FC93975464}" srcOrd="1" destOrd="0" presId="urn:microsoft.com/office/officeart/2005/8/layout/venn2"/>
    <dgm:cxn modelId="{712A925D-631F-43B1-B5ED-B582A21AC772}" type="presParOf" srcId="{68535902-C0DE-4612-836C-62FC93975464}" destId="{2AD5F42D-A2DE-439C-BD75-8C06C842924E}" srcOrd="0" destOrd="0" presId="urn:microsoft.com/office/officeart/2005/8/layout/venn2"/>
    <dgm:cxn modelId="{78255777-8AB1-4F6A-B509-456831C90B9C}" type="presParOf" srcId="{68535902-C0DE-4612-836C-62FC93975464}" destId="{DAECEB0C-DAE8-498C-9A4F-B56B76DDF8B1}" srcOrd="1" destOrd="0" presId="urn:microsoft.com/office/officeart/2005/8/layout/ven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77FCD9-1978-4520-816E-6669485215F2}" type="doc">
      <dgm:prSet loTypeId="urn:microsoft.com/office/officeart/2005/8/layout/venn2" loCatId="relationship" qsTypeId="urn:microsoft.com/office/officeart/2005/8/quickstyle/simple3" qsCatId="simple" csTypeId="urn:microsoft.com/office/officeart/2005/8/colors/accent1_2" csCatId="accent1" phldr="1"/>
      <dgm:spPr/>
      <dgm:t>
        <a:bodyPr/>
        <a:lstStyle/>
        <a:p>
          <a:endParaRPr lang="zh-CN" altLang="en-US"/>
        </a:p>
      </dgm:t>
    </dgm:pt>
    <dgm:pt modelId="{6E0403A6-D593-4316-9914-170C9239D12B}">
      <dgm:prSet phldrT="[文本]" custT="1"/>
      <dgm:spPr>
        <a:noFill/>
        <a:ln>
          <a:solidFill>
            <a:srgbClr val="0000FF"/>
          </a:solidFill>
        </a:ln>
      </dgm:spPr>
      <dgm:t>
        <a:bodyPr/>
        <a:lstStyle/>
        <a:p>
          <a:r>
            <a:rPr lang="zh-CN" altLang="en-US" sz="2400" b="1" dirty="0" smtClean="0">
              <a:latin typeface="仿宋" panose="02010609060101010101" pitchFamily="49" charset="-122"/>
              <a:ea typeface="仿宋" panose="02010609060101010101" pitchFamily="49" charset="-122"/>
            </a:rPr>
            <a:t>马</a:t>
          </a:r>
          <a:endParaRPr lang="zh-CN" altLang="en-US" sz="2400" b="1" dirty="0">
            <a:latin typeface="仿宋" panose="02010609060101010101" pitchFamily="49" charset="-122"/>
            <a:ea typeface="仿宋" panose="02010609060101010101" pitchFamily="49" charset="-122"/>
          </a:endParaRPr>
        </a:p>
      </dgm:t>
    </dgm:pt>
    <dgm:pt modelId="{2BDA2396-0AF3-4B1E-B43D-59173548AAD2}" cxnId="{635876A6-3963-4E31-87D9-558D7599EBBF}" type="parTrans">
      <dgm:prSet/>
      <dgm:spPr/>
      <dgm:t>
        <a:bodyPr/>
        <a:lstStyle/>
        <a:p>
          <a:endParaRPr lang="zh-CN" altLang="en-US"/>
        </a:p>
      </dgm:t>
    </dgm:pt>
    <dgm:pt modelId="{063A1D40-B56C-40A3-8410-A6C164742D17}" cxnId="{635876A6-3963-4E31-87D9-558D7599EBBF}" type="sibTrans">
      <dgm:prSet/>
      <dgm:spPr/>
      <dgm:t>
        <a:bodyPr/>
        <a:lstStyle/>
        <a:p>
          <a:endParaRPr lang="zh-CN" altLang="en-US"/>
        </a:p>
      </dgm:t>
    </dgm:pt>
    <dgm:pt modelId="{71C5C94D-3E59-4E79-B0DF-34F720354B7D}">
      <dgm:prSet phldrT="[文本]" custT="1"/>
      <dgm:spPr>
        <a:noFill/>
        <a:ln>
          <a:solidFill>
            <a:srgbClr val="D1AA73"/>
          </a:solidFill>
        </a:ln>
      </dgm:spPr>
      <dgm:t>
        <a:bodyPr/>
        <a:lstStyle/>
        <a:p>
          <a:r>
            <a:rPr lang="zh-CN" altLang="en-US" sz="2000" b="1" dirty="0" smtClean="0">
              <a:solidFill>
                <a:srgbClr val="FF0066"/>
              </a:solidFill>
              <a:latin typeface="仿宋" panose="02010609060101010101" pitchFamily="49" charset="-122"/>
              <a:ea typeface="仿宋" panose="02010609060101010101" pitchFamily="49" charset="-122"/>
            </a:rPr>
            <a:t>白马</a:t>
          </a:r>
          <a:endParaRPr lang="zh-CN" altLang="en-US" sz="2000" b="1" dirty="0">
            <a:solidFill>
              <a:srgbClr val="FF0066"/>
            </a:solidFill>
            <a:latin typeface="仿宋" panose="02010609060101010101" pitchFamily="49" charset="-122"/>
            <a:ea typeface="仿宋" panose="02010609060101010101" pitchFamily="49" charset="-122"/>
          </a:endParaRPr>
        </a:p>
      </dgm:t>
    </dgm:pt>
    <dgm:pt modelId="{3E5A21DB-0378-4145-80EE-480B385816DE}" cxnId="{DA4FB3FA-9BC4-472D-81D0-F41A8D80810A}" type="parTrans">
      <dgm:prSet/>
      <dgm:spPr/>
      <dgm:t>
        <a:bodyPr/>
        <a:lstStyle/>
        <a:p>
          <a:endParaRPr lang="zh-CN" altLang="en-US"/>
        </a:p>
      </dgm:t>
    </dgm:pt>
    <dgm:pt modelId="{C0A4BD4E-334F-4C32-8D54-C33E337C9EF7}" cxnId="{DA4FB3FA-9BC4-472D-81D0-F41A8D80810A}" type="sibTrans">
      <dgm:prSet/>
      <dgm:spPr/>
      <dgm:t>
        <a:bodyPr/>
        <a:lstStyle/>
        <a:p>
          <a:endParaRPr lang="zh-CN" altLang="en-US"/>
        </a:p>
      </dgm:t>
    </dgm:pt>
    <dgm:pt modelId="{A7A2C09F-DB57-4A0B-AEB8-9C901FD0F5FB}" type="pres">
      <dgm:prSet presAssocID="{1477FCD9-1978-4520-816E-6669485215F2}" presName="Name0" presStyleCnt="0">
        <dgm:presLayoutVars>
          <dgm:chMax val="7"/>
          <dgm:resizeHandles val="exact"/>
        </dgm:presLayoutVars>
      </dgm:prSet>
      <dgm:spPr/>
      <dgm:t>
        <a:bodyPr/>
        <a:lstStyle/>
        <a:p>
          <a:endParaRPr lang="zh-CN" altLang="en-US"/>
        </a:p>
      </dgm:t>
    </dgm:pt>
    <dgm:pt modelId="{76074D9D-AD65-4102-9909-67A8925D6481}" type="pres">
      <dgm:prSet presAssocID="{1477FCD9-1978-4520-816E-6669485215F2}" presName="comp1" presStyleCnt="0"/>
      <dgm:spPr/>
    </dgm:pt>
    <dgm:pt modelId="{B1BD8A35-C6E6-43A2-96A7-76ADAE0660A1}" type="pres">
      <dgm:prSet presAssocID="{1477FCD9-1978-4520-816E-6669485215F2}" presName="circle1" presStyleLbl="node1" presStyleIdx="0" presStyleCnt="2"/>
      <dgm:spPr/>
      <dgm:t>
        <a:bodyPr/>
        <a:lstStyle/>
        <a:p>
          <a:endParaRPr lang="zh-CN" altLang="en-US"/>
        </a:p>
      </dgm:t>
    </dgm:pt>
    <dgm:pt modelId="{46C40647-437A-4762-8CE5-FDC70290FDD7}" type="pres">
      <dgm:prSet presAssocID="{1477FCD9-1978-4520-816E-6669485215F2}" presName="c1text" presStyleLbl="node1" presStyleIdx="0" presStyleCnt="2">
        <dgm:presLayoutVars>
          <dgm:bulletEnabled val="1"/>
        </dgm:presLayoutVars>
      </dgm:prSet>
      <dgm:spPr/>
      <dgm:t>
        <a:bodyPr/>
        <a:lstStyle/>
        <a:p>
          <a:endParaRPr lang="zh-CN" altLang="en-US"/>
        </a:p>
      </dgm:t>
    </dgm:pt>
    <dgm:pt modelId="{68535902-C0DE-4612-836C-62FC93975464}" type="pres">
      <dgm:prSet presAssocID="{1477FCD9-1978-4520-816E-6669485215F2}" presName="comp2" presStyleCnt="0"/>
      <dgm:spPr/>
    </dgm:pt>
    <dgm:pt modelId="{2AD5F42D-A2DE-439C-BD75-8C06C842924E}" type="pres">
      <dgm:prSet presAssocID="{1477FCD9-1978-4520-816E-6669485215F2}" presName="circle2" presStyleLbl="node1" presStyleIdx="1" presStyleCnt="2" custScaleX="79663" custScaleY="68714"/>
      <dgm:spPr/>
      <dgm:t>
        <a:bodyPr/>
        <a:lstStyle/>
        <a:p>
          <a:endParaRPr lang="zh-CN" altLang="en-US"/>
        </a:p>
      </dgm:t>
    </dgm:pt>
    <dgm:pt modelId="{DAECEB0C-DAE8-498C-9A4F-B56B76DDF8B1}" type="pres">
      <dgm:prSet presAssocID="{1477FCD9-1978-4520-816E-6669485215F2}" presName="c2text" presStyleLbl="node1" presStyleIdx="1" presStyleCnt="2">
        <dgm:presLayoutVars>
          <dgm:bulletEnabled val="1"/>
        </dgm:presLayoutVars>
      </dgm:prSet>
      <dgm:spPr/>
      <dgm:t>
        <a:bodyPr/>
        <a:lstStyle/>
        <a:p>
          <a:endParaRPr lang="zh-CN" altLang="en-US"/>
        </a:p>
      </dgm:t>
    </dgm:pt>
  </dgm:ptLst>
  <dgm:cxnLst>
    <dgm:cxn modelId="{DA4FB3FA-9BC4-472D-81D0-F41A8D80810A}" srcId="{1477FCD9-1978-4520-816E-6669485215F2}" destId="{71C5C94D-3E59-4E79-B0DF-34F720354B7D}" srcOrd="1" destOrd="0" parTransId="{3E5A21DB-0378-4145-80EE-480B385816DE}" sibTransId="{C0A4BD4E-334F-4C32-8D54-C33E337C9EF7}"/>
    <dgm:cxn modelId="{3A341FE5-8DC1-4C03-BAC7-02FE9C0ADCFF}" type="presOf" srcId="{6E0403A6-D593-4316-9914-170C9239D12B}" destId="{B1BD8A35-C6E6-43A2-96A7-76ADAE0660A1}" srcOrd="0" destOrd="0" presId="urn:microsoft.com/office/officeart/2005/8/layout/venn2"/>
    <dgm:cxn modelId="{635876A6-3963-4E31-87D9-558D7599EBBF}" srcId="{1477FCD9-1978-4520-816E-6669485215F2}" destId="{6E0403A6-D593-4316-9914-170C9239D12B}" srcOrd="0" destOrd="0" parTransId="{2BDA2396-0AF3-4B1E-B43D-59173548AAD2}" sibTransId="{063A1D40-B56C-40A3-8410-A6C164742D17}"/>
    <dgm:cxn modelId="{3C267D73-9EF7-40BA-9235-216B5D2ADBB9}" type="presOf" srcId="{6E0403A6-D593-4316-9914-170C9239D12B}" destId="{46C40647-437A-4762-8CE5-FDC70290FDD7}" srcOrd="1" destOrd="0" presId="urn:microsoft.com/office/officeart/2005/8/layout/venn2"/>
    <dgm:cxn modelId="{D2106924-CFBE-460B-93D8-E6552463B362}" type="presOf" srcId="{71C5C94D-3E59-4E79-B0DF-34F720354B7D}" destId="{DAECEB0C-DAE8-498C-9A4F-B56B76DDF8B1}" srcOrd="1" destOrd="0" presId="urn:microsoft.com/office/officeart/2005/8/layout/venn2"/>
    <dgm:cxn modelId="{6516A5DF-D111-4D89-B152-98DD04E93205}" type="presOf" srcId="{1477FCD9-1978-4520-816E-6669485215F2}" destId="{A7A2C09F-DB57-4A0B-AEB8-9C901FD0F5FB}" srcOrd="0" destOrd="0" presId="urn:microsoft.com/office/officeart/2005/8/layout/venn2"/>
    <dgm:cxn modelId="{17483147-B43F-45BC-BAE3-0F3422FFF36E}" type="presOf" srcId="{71C5C94D-3E59-4E79-B0DF-34F720354B7D}" destId="{2AD5F42D-A2DE-439C-BD75-8C06C842924E}" srcOrd="0" destOrd="0" presId="urn:microsoft.com/office/officeart/2005/8/layout/venn2"/>
    <dgm:cxn modelId="{6318EB08-5FE5-4EBE-B9F4-54C81059934D}" type="presParOf" srcId="{A7A2C09F-DB57-4A0B-AEB8-9C901FD0F5FB}" destId="{76074D9D-AD65-4102-9909-67A8925D6481}" srcOrd="0" destOrd="0" presId="urn:microsoft.com/office/officeart/2005/8/layout/venn2"/>
    <dgm:cxn modelId="{353B71EA-0921-48AF-BB55-6161EFBE514F}" type="presParOf" srcId="{76074D9D-AD65-4102-9909-67A8925D6481}" destId="{B1BD8A35-C6E6-43A2-96A7-76ADAE0660A1}" srcOrd="0" destOrd="0" presId="urn:microsoft.com/office/officeart/2005/8/layout/venn2"/>
    <dgm:cxn modelId="{8EFB93BE-6FB2-42EC-9EF6-448AC2F85917}" type="presParOf" srcId="{76074D9D-AD65-4102-9909-67A8925D6481}" destId="{46C40647-437A-4762-8CE5-FDC70290FDD7}" srcOrd="1" destOrd="0" presId="urn:microsoft.com/office/officeart/2005/8/layout/venn2"/>
    <dgm:cxn modelId="{6A0A9667-72DB-431B-9D5A-A78FD451F1E9}" type="presParOf" srcId="{A7A2C09F-DB57-4A0B-AEB8-9C901FD0F5FB}" destId="{68535902-C0DE-4612-836C-62FC93975464}" srcOrd="1" destOrd="0" presId="urn:microsoft.com/office/officeart/2005/8/layout/venn2"/>
    <dgm:cxn modelId="{712A925D-631F-43B1-B5ED-B582A21AC772}" type="presParOf" srcId="{68535902-C0DE-4612-836C-62FC93975464}" destId="{2AD5F42D-A2DE-439C-BD75-8C06C842924E}" srcOrd="0" destOrd="0" presId="urn:microsoft.com/office/officeart/2005/8/layout/venn2"/>
    <dgm:cxn modelId="{78255777-8AB1-4F6A-B509-456831C90B9C}" type="presParOf" srcId="{68535902-C0DE-4612-836C-62FC93975464}" destId="{DAECEB0C-DAE8-498C-9A4F-B56B76DDF8B1}" srcOrd="1" destOrd="0" presId="urn:microsoft.com/office/officeart/2005/8/layout/venn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83425A-EBE3-42F4-AA08-AFBD251F5FC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zh-CN" altLang="en-US"/>
        </a:p>
      </dgm:t>
    </dgm:pt>
    <dgm:pt modelId="{3587B828-28A3-4F8B-B3A1-4396F385E9FC}">
      <dgm:prSet phldrT="[文本]" custT="1"/>
      <dgm:spPr>
        <a:noFill/>
        <a:ln>
          <a:solidFill>
            <a:srgbClr val="D1AA73"/>
          </a:solidFill>
        </a:ln>
      </dgm:spPr>
      <dgm:t>
        <a:bodyPr/>
        <a:lstStyle/>
        <a:p>
          <a:r>
            <a:rPr lang="zh-CN" altLang="en-US" sz="2400" b="1" dirty="0" smtClean="0">
              <a:latin typeface="仿宋" panose="02010609060101010101" pitchFamily="49" charset="-122"/>
              <a:ea typeface="仿宋" panose="02010609060101010101" pitchFamily="49" charset="-122"/>
            </a:rPr>
            <a:t>高二十班学生</a:t>
          </a:r>
          <a:endParaRPr lang="zh-CN" altLang="en-US" sz="2400" b="1" dirty="0">
            <a:latin typeface="仿宋" panose="02010609060101010101" pitchFamily="49" charset="-122"/>
            <a:ea typeface="仿宋" panose="02010609060101010101" pitchFamily="49" charset="-122"/>
          </a:endParaRPr>
        </a:p>
      </dgm:t>
    </dgm:pt>
    <dgm:pt modelId="{8BCC2ECB-4B2C-4C0D-BA15-EF41BB33E61F}" cxnId="{81510874-984B-4C85-B1F0-CB3F6BE9D036}" type="parTrans">
      <dgm:prSet/>
      <dgm:spPr/>
      <dgm:t>
        <a:bodyPr/>
        <a:lstStyle/>
        <a:p>
          <a:endParaRPr lang="zh-CN" altLang="en-US"/>
        </a:p>
      </dgm:t>
    </dgm:pt>
    <dgm:pt modelId="{77DB88A6-1623-4D30-9369-007460AA073C}" cxnId="{81510874-984B-4C85-B1F0-CB3F6BE9D036}" type="sibTrans">
      <dgm:prSet/>
      <dgm:spPr/>
      <dgm:t>
        <a:bodyPr/>
        <a:lstStyle/>
        <a:p>
          <a:endParaRPr lang="zh-CN" altLang="en-US"/>
        </a:p>
      </dgm:t>
    </dgm:pt>
    <dgm:pt modelId="{E541CD41-18F1-4626-A435-BB76F57495CE}">
      <dgm:prSet phldrT="[文本]" custT="1"/>
      <dgm:spPr>
        <a:noFill/>
        <a:ln>
          <a:solidFill>
            <a:srgbClr val="0000FF"/>
          </a:solidFill>
        </a:ln>
      </dgm:spPr>
      <dgm:t>
        <a:bodyPr/>
        <a:lstStyle/>
        <a:p>
          <a:r>
            <a:rPr lang="zh-CN" altLang="en-US" sz="2400" b="1" dirty="0" smtClean="0">
              <a:latin typeface="仿宋" panose="02010609060101010101" pitchFamily="49" charset="-122"/>
              <a:ea typeface="仿宋" panose="02010609060101010101" pitchFamily="49" charset="-122"/>
            </a:rPr>
            <a:t>篮球爱好者</a:t>
          </a:r>
          <a:endParaRPr lang="zh-CN" altLang="en-US" sz="2400" b="1" dirty="0">
            <a:latin typeface="仿宋" panose="02010609060101010101" pitchFamily="49" charset="-122"/>
            <a:ea typeface="仿宋" panose="02010609060101010101" pitchFamily="49" charset="-122"/>
          </a:endParaRPr>
        </a:p>
      </dgm:t>
    </dgm:pt>
    <dgm:pt modelId="{436B2841-B27A-4D3A-8B56-943726D1F0EB}" cxnId="{307FAC4C-BB44-4885-BFFE-D31D6AA5D326}" type="parTrans">
      <dgm:prSet/>
      <dgm:spPr/>
      <dgm:t>
        <a:bodyPr/>
        <a:lstStyle/>
        <a:p>
          <a:endParaRPr lang="zh-CN" altLang="en-US"/>
        </a:p>
      </dgm:t>
    </dgm:pt>
    <dgm:pt modelId="{02FCB6A2-F665-4D33-83FC-67AE424F509D}" cxnId="{307FAC4C-BB44-4885-BFFE-D31D6AA5D326}" type="sibTrans">
      <dgm:prSet/>
      <dgm:spPr/>
      <dgm:t>
        <a:bodyPr/>
        <a:lstStyle/>
        <a:p>
          <a:endParaRPr lang="zh-CN" altLang="en-US"/>
        </a:p>
      </dgm:t>
    </dgm:pt>
    <dgm:pt modelId="{5F85E454-7731-49FE-B6C6-88F582CCA31F}" type="pres">
      <dgm:prSet presAssocID="{B583425A-EBE3-42F4-AA08-AFBD251F5FC3}" presName="compositeShape" presStyleCnt="0">
        <dgm:presLayoutVars>
          <dgm:chMax val="7"/>
          <dgm:dir/>
          <dgm:resizeHandles val="exact"/>
        </dgm:presLayoutVars>
      </dgm:prSet>
      <dgm:spPr/>
      <dgm:t>
        <a:bodyPr/>
        <a:lstStyle/>
        <a:p>
          <a:endParaRPr lang="zh-CN" altLang="en-US"/>
        </a:p>
      </dgm:t>
    </dgm:pt>
    <dgm:pt modelId="{443BDF50-9396-4C82-8068-7BDB6A50667D}" type="pres">
      <dgm:prSet presAssocID="{3587B828-28A3-4F8B-B3A1-4396F385E9FC}" presName="circ1" presStyleLbl="vennNode1" presStyleIdx="0" presStyleCnt="2"/>
      <dgm:spPr/>
      <dgm:t>
        <a:bodyPr/>
        <a:lstStyle/>
        <a:p>
          <a:endParaRPr lang="zh-CN" altLang="en-US"/>
        </a:p>
      </dgm:t>
    </dgm:pt>
    <dgm:pt modelId="{48B307CC-DB99-4B04-A57D-CEAA4DE2A7A3}" type="pres">
      <dgm:prSet presAssocID="{3587B828-28A3-4F8B-B3A1-4396F385E9FC}" presName="circ1Tx" presStyleLbl="revTx" presStyleIdx="0" presStyleCnt="0">
        <dgm:presLayoutVars>
          <dgm:chMax val="0"/>
          <dgm:chPref val="0"/>
          <dgm:bulletEnabled val="1"/>
        </dgm:presLayoutVars>
      </dgm:prSet>
      <dgm:spPr/>
      <dgm:t>
        <a:bodyPr/>
        <a:lstStyle/>
        <a:p>
          <a:endParaRPr lang="zh-CN" altLang="en-US"/>
        </a:p>
      </dgm:t>
    </dgm:pt>
    <dgm:pt modelId="{3A2B8EAE-79EC-4D2F-BAD3-C738C8B6E45A}" type="pres">
      <dgm:prSet presAssocID="{E541CD41-18F1-4626-A435-BB76F57495CE}" presName="circ2" presStyleLbl="vennNode1" presStyleIdx="1" presStyleCnt="2"/>
      <dgm:spPr/>
      <dgm:t>
        <a:bodyPr/>
        <a:lstStyle/>
        <a:p>
          <a:endParaRPr lang="zh-CN" altLang="en-US"/>
        </a:p>
      </dgm:t>
    </dgm:pt>
    <dgm:pt modelId="{BABC7CAB-D17A-4DFA-A13E-01BBF6F3EA4D}" type="pres">
      <dgm:prSet presAssocID="{E541CD41-18F1-4626-A435-BB76F57495CE}" presName="circ2Tx" presStyleLbl="revTx" presStyleIdx="0" presStyleCnt="0">
        <dgm:presLayoutVars>
          <dgm:chMax val="0"/>
          <dgm:chPref val="0"/>
          <dgm:bulletEnabled val="1"/>
        </dgm:presLayoutVars>
      </dgm:prSet>
      <dgm:spPr/>
      <dgm:t>
        <a:bodyPr/>
        <a:lstStyle/>
        <a:p>
          <a:endParaRPr lang="zh-CN" altLang="en-US"/>
        </a:p>
      </dgm:t>
    </dgm:pt>
  </dgm:ptLst>
  <dgm:cxnLst>
    <dgm:cxn modelId="{D416CE44-123F-4CF5-9285-2A7429B5BFAB}" type="presOf" srcId="{3587B828-28A3-4F8B-B3A1-4396F385E9FC}" destId="{443BDF50-9396-4C82-8068-7BDB6A50667D}" srcOrd="0" destOrd="0" presId="urn:microsoft.com/office/officeart/2005/8/layout/venn1"/>
    <dgm:cxn modelId="{074F9655-030D-430C-BCF0-D915D1D8320C}" type="presOf" srcId="{E541CD41-18F1-4626-A435-BB76F57495CE}" destId="{3A2B8EAE-79EC-4D2F-BAD3-C738C8B6E45A}" srcOrd="0" destOrd="0" presId="urn:microsoft.com/office/officeart/2005/8/layout/venn1"/>
    <dgm:cxn modelId="{2E72E014-B2B2-4D38-A246-9F49EE2E57B3}" type="presOf" srcId="{3587B828-28A3-4F8B-B3A1-4396F385E9FC}" destId="{48B307CC-DB99-4B04-A57D-CEAA4DE2A7A3}" srcOrd="1" destOrd="0" presId="urn:microsoft.com/office/officeart/2005/8/layout/venn1"/>
    <dgm:cxn modelId="{6D516E96-BF65-41F2-9DC5-277567C5CB20}" type="presOf" srcId="{E541CD41-18F1-4626-A435-BB76F57495CE}" destId="{BABC7CAB-D17A-4DFA-A13E-01BBF6F3EA4D}" srcOrd="1" destOrd="0" presId="urn:microsoft.com/office/officeart/2005/8/layout/venn1"/>
    <dgm:cxn modelId="{81510874-984B-4C85-B1F0-CB3F6BE9D036}" srcId="{B583425A-EBE3-42F4-AA08-AFBD251F5FC3}" destId="{3587B828-28A3-4F8B-B3A1-4396F385E9FC}" srcOrd="0" destOrd="0" parTransId="{8BCC2ECB-4B2C-4C0D-BA15-EF41BB33E61F}" sibTransId="{77DB88A6-1623-4D30-9369-007460AA073C}"/>
    <dgm:cxn modelId="{307FAC4C-BB44-4885-BFFE-D31D6AA5D326}" srcId="{B583425A-EBE3-42F4-AA08-AFBD251F5FC3}" destId="{E541CD41-18F1-4626-A435-BB76F57495CE}" srcOrd="1" destOrd="0" parTransId="{436B2841-B27A-4D3A-8B56-943726D1F0EB}" sibTransId="{02FCB6A2-F665-4D33-83FC-67AE424F509D}"/>
    <dgm:cxn modelId="{C6438BD3-5A8C-4D14-902A-F12507875A8C}" type="presOf" srcId="{B583425A-EBE3-42F4-AA08-AFBD251F5FC3}" destId="{5F85E454-7731-49FE-B6C6-88F582CCA31F}" srcOrd="0" destOrd="0" presId="urn:microsoft.com/office/officeart/2005/8/layout/venn1"/>
    <dgm:cxn modelId="{6AD4EA6F-775F-445F-8E6A-46FA3F16E5E9}" type="presParOf" srcId="{5F85E454-7731-49FE-B6C6-88F582CCA31F}" destId="{443BDF50-9396-4C82-8068-7BDB6A50667D}" srcOrd="0" destOrd="0" presId="urn:microsoft.com/office/officeart/2005/8/layout/venn1"/>
    <dgm:cxn modelId="{35DC0677-C0CB-45A5-B665-293EB9402F67}" type="presParOf" srcId="{5F85E454-7731-49FE-B6C6-88F582CCA31F}" destId="{48B307CC-DB99-4B04-A57D-CEAA4DE2A7A3}" srcOrd="1" destOrd="0" presId="urn:microsoft.com/office/officeart/2005/8/layout/venn1"/>
    <dgm:cxn modelId="{AAD16987-5AEA-4766-9EB3-C92348B80526}" type="presParOf" srcId="{5F85E454-7731-49FE-B6C6-88F582CCA31F}" destId="{3A2B8EAE-79EC-4D2F-BAD3-C738C8B6E45A}" srcOrd="2" destOrd="0" presId="urn:microsoft.com/office/officeart/2005/8/layout/venn1"/>
    <dgm:cxn modelId="{C5059591-74F5-47EA-A729-01D337CFEAD9}" type="presParOf" srcId="{5F85E454-7731-49FE-B6C6-88F582CCA31F}" destId="{BABC7CAB-D17A-4DFA-A13E-01BBF6F3EA4D}" srcOrd="3" destOrd="0" presId="urn:microsoft.com/office/officeart/2005/8/layout/ven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32979" cy="2232979"/>
        <a:chOff x="0" y="0"/>
        <a:chExt cx="2232979" cy="2232979"/>
      </a:xfrm>
    </dsp:grpSpPr>
    <dsp:sp modelId="{B1BD8A35-C6E6-43A2-96A7-76ADAE0660A1}">
      <dsp:nvSpPr>
        <dsp:cNvPr id="3" name="椭圆 2"/>
        <dsp:cNvSpPr/>
      </dsp:nvSpPr>
      <dsp:spPr bwMode="white">
        <a:xfrm>
          <a:off x="28820" y="0"/>
          <a:ext cx="2232979" cy="2232979"/>
        </a:xfrm>
        <a:prstGeom prst="ellipse">
          <a:avLst/>
        </a:prstGeom>
        <a:noFill/>
        <a:ln>
          <a:solidFill>
            <a:srgbClr val="0000FF"/>
          </a:solidFill>
        </a:ln>
        <a:sp3d prstMaterial="dkEdge">
          <a:bevelT w="8200" h="38100"/>
        </a:sp3d>
      </dsp:spPr>
      <dsp:style>
        <a:lnRef idx="0">
          <a:schemeClr val="lt1"/>
        </a:lnRef>
        <a:fillRef idx="2">
          <a:schemeClr val="accent1"/>
        </a:fillRef>
        <a:effectRef idx="1">
          <a:scrgbClr r="0" g="0" b="0"/>
        </a:effectRef>
        <a:fontRef idx="minor">
          <a:schemeClr val="dk1"/>
        </a:fontRef>
      </dsp:style>
      <dsp:txBody>
        <a:bodyPr lIns="170688" tIns="170688" rIns="170688" bIns="170688"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smtClean="0">
              <a:latin typeface="仿宋" panose="02010609060101010101" pitchFamily="49" charset="-122"/>
              <a:ea typeface="仿宋" panose="02010609060101010101" pitchFamily="49" charset="-122"/>
            </a:rPr>
            <a:t>特斯拉</a:t>
          </a:r>
          <a:r>
            <a:rPr lang="en-US" altLang="zh-CN" sz="2400" b="1" dirty="0" smtClean="0">
              <a:latin typeface="仿宋" panose="02010609060101010101" pitchFamily="49" charset="-122"/>
              <a:ea typeface="仿宋" panose="02010609060101010101" pitchFamily="49" charset="-122"/>
            </a:rPr>
            <a:t>CEO</a:t>
          </a:r>
          <a:endParaRPr lang="en-US" altLang="zh-CN" sz="1400" b="1" dirty="0" smtClean="0">
            <a:latin typeface="仿宋" panose="02010609060101010101" pitchFamily="49" charset="-122"/>
            <a:ea typeface="仿宋" panose="02010609060101010101" pitchFamily="49" charset="-122"/>
          </a:endParaRPr>
        </a:p>
        <a:p>
          <a:pPr lvl="0">
            <a:lnSpc>
              <a:spcPct val="100000"/>
            </a:lnSpc>
            <a:spcBef>
              <a:spcPct val="0"/>
            </a:spcBef>
            <a:spcAft>
              <a:spcPct val="35000"/>
            </a:spcAft>
          </a:pPr>
          <a:r>
            <a:rPr lang="zh-CN" altLang="en-US" sz="2400" b="1" dirty="0" smtClean="0">
              <a:solidFill>
                <a:srgbClr val="FF0066"/>
              </a:solidFill>
              <a:latin typeface="仿宋" panose="02010609060101010101" pitchFamily="49" charset="-122"/>
              <a:ea typeface="仿宋" panose="02010609060101010101" pitchFamily="49" charset="-122"/>
            </a:rPr>
            <a:t>马斯克</a:t>
          </a:r>
          <a:endParaRPr lang="zh-CN" altLang="en-US" sz="2400" b="1" dirty="0">
            <a:solidFill>
              <a:srgbClr val="FF0066"/>
            </a:solidFill>
            <a:latin typeface="仿宋" panose="02010609060101010101" pitchFamily="49" charset="-122"/>
            <a:ea typeface="仿宋" panose="02010609060101010101" pitchFamily="49" charset="-122"/>
          </a:endParaRPr>
        </a:p>
      </dsp:txBody>
      <dsp:txXfrm>
        <a:off x="28820" y="0"/>
        <a:ext cx="2232979" cy="2232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32979" cy="2232979"/>
        <a:chOff x="0" y="0"/>
        <a:chExt cx="2232979" cy="2232979"/>
      </a:xfrm>
    </dsp:grpSpPr>
    <dsp:sp modelId="{B1BD8A35-C6E6-43A2-96A7-76ADAE0660A1}">
      <dsp:nvSpPr>
        <dsp:cNvPr id="3" name="椭圆 2"/>
        <dsp:cNvSpPr/>
      </dsp:nvSpPr>
      <dsp:spPr bwMode="white">
        <a:xfrm>
          <a:off x="105020" y="0"/>
          <a:ext cx="2232979" cy="2232979"/>
        </a:xfrm>
        <a:prstGeom prst="ellipse">
          <a:avLst/>
        </a:prstGeom>
        <a:noFill/>
        <a:ln>
          <a:solidFill>
            <a:srgbClr val="D1AA73"/>
          </a:solidFill>
        </a:ln>
        <a:sp3d prstMaterial="dkEdge">
          <a:bevelT w="8200" h="38100"/>
        </a:sp3d>
      </dsp:spPr>
      <dsp:style>
        <a:lnRef idx="0">
          <a:schemeClr val="lt1"/>
        </a:lnRef>
        <a:fillRef idx="2">
          <a:schemeClr val="accent1"/>
        </a:fillRef>
        <a:effectRef idx="1">
          <a:scrgbClr r="0" g="0" b="0"/>
        </a:effectRef>
        <a:fontRef idx="minor">
          <a:schemeClr val="dk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b="1" dirty="0">
            <a:latin typeface="微软雅黑" panose="020B0503020204020204" pitchFamily="34" charset="-122"/>
            <a:ea typeface="微软雅黑" panose="020B0503020204020204" pitchFamily="34" charset="-122"/>
          </a:endParaRPr>
        </a:p>
      </dsp:txBody>
      <dsp:txXfrm>
        <a:off x="105020" y="0"/>
        <a:ext cx="2232979" cy="2232979"/>
      </dsp:txXfrm>
    </dsp:sp>
    <dsp:sp modelId="{2AD5F42D-A2DE-439C-BD75-8C06C842924E}">
      <dsp:nvSpPr>
        <dsp:cNvPr id="4" name="椭圆 3"/>
        <dsp:cNvSpPr/>
      </dsp:nvSpPr>
      <dsp:spPr bwMode="white">
        <a:xfrm>
          <a:off x="384142" y="558245"/>
          <a:ext cx="1674734" cy="1674734"/>
        </a:xfrm>
        <a:prstGeom prst="ellipse">
          <a:avLst/>
        </a:prstGeom>
        <a:noFill/>
        <a:ln>
          <a:solidFill>
            <a:srgbClr val="0000FF"/>
          </a:solidFill>
        </a:ln>
        <a:sp3d prstMaterial="dkEdge">
          <a:bevelT w="8200" h="38100"/>
        </a:sp3d>
      </dsp:spPr>
      <dsp:style>
        <a:lnRef idx="0">
          <a:schemeClr val="lt1"/>
        </a:lnRef>
        <a:fillRef idx="2">
          <a:schemeClr val="accent1"/>
        </a:fillRef>
        <a:effectRef idx="1">
          <a:scrgbClr r="0" g="0" b="0"/>
        </a:effectRef>
        <a:fontRef idx="minor">
          <a:schemeClr val="dk1"/>
        </a:fontRef>
      </dsp:style>
      <dsp:txBody>
        <a:bodyPr lIns="142240" tIns="142240" rIns="142240" bIns="142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smtClean="0">
              <a:solidFill>
                <a:srgbClr val="FF0066"/>
              </a:solidFill>
              <a:latin typeface="仿宋" panose="02010609060101010101" pitchFamily="49" charset="-122"/>
              <a:ea typeface="仿宋" panose="02010609060101010101" pitchFamily="49" charset="-122"/>
            </a:rPr>
            <a:t>比亚迪</a:t>
          </a:r>
          <a:endParaRPr lang="zh-CN" altLang="en-US" sz="2000" b="1" dirty="0">
            <a:solidFill>
              <a:srgbClr val="FF0066"/>
            </a:solidFill>
            <a:latin typeface="仿宋" panose="02010609060101010101" pitchFamily="49" charset="-122"/>
            <a:ea typeface="仿宋" panose="02010609060101010101" pitchFamily="49" charset="-122"/>
          </a:endParaRPr>
        </a:p>
      </dsp:txBody>
      <dsp:txXfrm>
        <a:off x="384142" y="558245"/>
        <a:ext cx="1674734" cy="1674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32979" cy="2232979"/>
        <a:chOff x="0" y="0"/>
        <a:chExt cx="2232979" cy="2232979"/>
      </a:xfrm>
    </dsp:grpSpPr>
    <dsp:sp modelId="{B1BD8A35-C6E6-43A2-96A7-76ADAE0660A1}">
      <dsp:nvSpPr>
        <dsp:cNvPr id="3" name="椭圆 2"/>
        <dsp:cNvSpPr/>
      </dsp:nvSpPr>
      <dsp:spPr bwMode="white">
        <a:xfrm>
          <a:off x="54220" y="0"/>
          <a:ext cx="2232979" cy="2232979"/>
        </a:xfrm>
        <a:prstGeom prst="ellipse">
          <a:avLst/>
        </a:prstGeom>
        <a:noFill/>
        <a:ln>
          <a:solidFill>
            <a:srgbClr val="0000FF"/>
          </a:solidFill>
        </a:ln>
        <a:sp3d prstMaterial="dkEdge">
          <a:bevelT w="8200" h="38100"/>
        </a:sp3d>
      </dsp:spPr>
      <dsp:style>
        <a:lnRef idx="0">
          <a:schemeClr val="lt1"/>
        </a:lnRef>
        <a:fillRef idx="2">
          <a:schemeClr val="accent1"/>
        </a:fillRef>
        <a:effectRef idx="1">
          <a:scrgbClr r="0" g="0" b="0"/>
        </a:effectRef>
        <a:fontRef idx="minor">
          <a:schemeClr val="dk1"/>
        </a:fontRef>
      </dsp:style>
      <dsp:txBody>
        <a:bodyPr lIns="170688" tIns="170688" rIns="170688" bIns="170688"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smtClean="0">
              <a:latin typeface="仿宋" panose="02010609060101010101" pitchFamily="49" charset="-122"/>
              <a:ea typeface="仿宋" panose="02010609060101010101" pitchFamily="49" charset="-122"/>
            </a:rPr>
            <a:t>马</a:t>
          </a:r>
          <a:endParaRPr lang="zh-CN" altLang="en-US" sz="2400" b="1" dirty="0">
            <a:latin typeface="仿宋" panose="02010609060101010101" pitchFamily="49" charset="-122"/>
            <a:ea typeface="仿宋" panose="02010609060101010101" pitchFamily="49" charset="-122"/>
          </a:endParaRPr>
        </a:p>
      </dsp:txBody>
      <dsp:txXfrm>
        <a:off x="54220" y="0"/>
        <a:ext cx="2232979" cy="2232979"/>
      </dsp:txXfrm>
    </dsp:sp>
    <dsp:sp modelId="{2AD5F42D-A2DE-439C-BD75-8C06C842924E}">
      <dsp:nvSpPr>
        <dsp:cNvPr id="4" name="椭圆 3"/>
        <dsp:cNvSpPr/>
      </dsp:nvSpPr>
      <dsp:spPr bwMode="white">
        <a:xfrm>
          <a:off x="333342" y="558245"/>
          <a:ext cx="1674734" cy="1674734"/>
        </a:xfrm>
        <a:prstGeom prst="ellipse">
          <a:avLst/>
        </a:prstGeom>
        <a:noFill/>
        <a:ln>
          <a:solidFill>
            <a:srgbClr val="D1AA73"/>
          </a:solidFill>
        </a:ln>
        <a:sp3d prstMaterial="dkEdge">
          <a:bevelT w="8200" h="38100"/>
        </a:sp3d>
      </dsp:spPr>
      <dsp:style>
        <a:lnRef idx="0">
          <a:schemeClr val="lt1"/>
        </a:lnRef>
        <a:fillRef idx="2">
          <a:schemeClr val="accent1"/>
        </a:fillRef>
        <a:effectRef idx="1">
          <a:scrgbClr r="0" g="0" b="0"/>
        </a:effectRef>
        <a:fontRef idx="minor">
          <a:schemeClr val="dk1"/>
        </a:fontRef>
      </dsp:style>
      <dsp:txBody>
        <a:bodyPr lIns="142240" tIns="142240" rIns="142240" bIns="142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smtClean="0">
              <a:solidFill>
                <a:srgbClr val="FF0066"/>
              </a:solidFill>
              <a:latin typeface="仿宋" panose="02010609060101010101" pitchFamily="49" charset="-122"/>
              <a:ea typeface="仿宋" panose="02010609060101010101" pitchFamily="49" charset="-122"/>
            </a:rPr>
            <a:t>白马</a:t>
          </a:r>
          <a:endParaRPr lang="zh-CN" altLang="en-US" sz="2000" b="1" dirty="0">
            <a:solidFill>
              <a:srgbClr val="FF0066"/>
            </a:solidFill>
            <a:latin typeface="仿宋" panose="02010609060101010101" pitchFamily="49" charset="-122"/>
            <a:ea typeface="仿宋" panose="02010609060101010101" pitchFamily="49" charset="-122"/>
          </a:endParaRPr>
        </a:p>
      </dsp:txBody>
      <dsp:txXfrm>
        <a:off x="333342" y="558245"/>
        <a:ext cx="1674734" cy="1674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537526" cy="1974066"/>
        <a:chOff x="0" y="0"/>
        <a:chExt cx="3537526" cy="1974066"/>
      </a:xfrm>
    </dsp:grpSpPr>
    <dsp:sp modelId="{443BDF50-9396-4C82-8068-7BDB6A50667D}">
      <dsp:nvSpPr>
        <dsp:cNvPr id="3" name="椭圆 2"/>
        <dsp:cNvSpPr/>
      </dsp:nvSpPr>
      <dsp:spPr bwMode="white">
        <a:xfrm>
          <a:off x="79594" y="327905"/>
          <a:ext cx="1963327" cy="1963327"/>
        </a:xfrm>
        <a:prstGeom prst="ellipse">
          <a:avLst/>
        </a:prstGeom>
        <a:noFill/>
        <a:ln>
          <a:solidFill>
            <a:srgbClr val="D1AA73"/>
          </a:solidFill>
        </a:ln>
      </dsp:spPr>
      <dsp:style>
        <a:lnRef idx="2">
          <a:schemeClr val="lt1"/>
        </a:lnRef>
        <a:fillRef idx="1">
          <a:schemeClr val="accent1">
            <a:alpha val="50000"/>
          </a:schemeClr>
        </a:fillRef>
        <a:effectRef idx="0">
          <a:scrgbClr r="0" g="0" b="0"/>
        </a:effectRef>
        <a:fontRef idx="minor">
          <a:schemeClr val="tx1"/>
        </a:fontRef>
      </dsp:style>
      <dsp:txBody>
        <a:bodyPr lIns="0" tIns="0" rIns="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smtClean="0">
              <a:solidFill>
                <a:schemeClr val="tx1"/>
              </a:solidFill>
              <a:latin typeface="仿宋" panose="02010609060101010101" pitchFamily="49" charset="-122"/>
              <a:ea typeface="仿宋" panose="02010609060101010101" pitchFamily="49" charset="-122"/>
            </a:rPr>
            <a:t>高二十班学生</a:t>
          </a:r>
          <a:endParaRPr lang="zh-CN" altLang="en-US" sz="2400" b="1" dirty="0">
            <a:solidFill>
              <a:schemeClr val="tx1"/>
            </a:solidFill>
            <a:latin typeface="仿宋" panose="02010609060101010101" pitchFamily="49" charset="-122"/>
            <a:ea typeface="仿宋" panose="02010609060101010101" pitchFamily="49" charset="-122"/>
          </a:endParaRPr>
        </a:p>
      </dsp:txBody>
      <dsp:txXfrm>
        <a:off x="79594" y="327905"/>
        <a:ext cx="1963327" cy="1963327"/>
      </dsp:txXfrm>
    </dsp:sp>
    <dsp:sp modelId="{3A2B8EAE-79EC-4D2F-BAD3-C738C8B6E45A}">
      <dsp:nvSpPr>
        <dsp:cNvPr id="4" name="椭圆 3"/>
        <dsp:cNvSpPr/>
      </dsp:nvSpPr>
      <dsp:spPr bwMode="white">
        <a:xfrm>
          <a:off x="1494605" y="327905"/>
          <a:ext cx="1963327" cy="1963327"/>
        </a:xfrm>
        <a:prstGeom prst="ellipse">
          <a:avLst/>
        </a:prstGeom>
        <a:noFill/>
        <a:ln>
          <a:solidFill>
            <a:srgbClr val="0000FF"/>
          </a:solidFill>
        </a:ln>
      </dsp:spPr>
      <dsp:style>
        <a:lnRef idx="2">
          <a:schemeClr val="lt1"/>
        </a:lnRef>
        <a:fillRef idx="1">
          <a:schemeClr val="accent1">
            <a:alpha val="50000"/>
          </a:schemeClr>
        </a:fillRef>
        <a:effectRef idx="0">
          <a:scrgbClr r="0" g="0" b="0"/>
        </a:effectRef>
        <a:fontRef idx="minor">
          <a:schemeClr val="tx1"/>
        </a:fontRef>
      </dsp:style>
      <dsp:txBody>
        <a:bodyPr lIns="0" tIns="0" rIns="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smtClean="0">
              <a:solidFill>
                <a:schemeClr val="tx1"/>
              </a:solidFill>
              <a:latin typeface="仿宋" panose="02010609060101010101" pitchFamily="49" charset="-122"/>
              <a:ea typeface="仿宋" panose="02010609060101010101" pitchFamily="49" charset="-122"/>
            </a:rPr>
            <a:t>篮球爱好者</a:t>
          </a:r>
          <a:endParaRPr lang="zh-CN" altLang="en-US" sz="2400" b="1" dirty="0">
            <a:solidFill>
              <a:schemeClr val="tx1"/>
            </a:solidFill>
            <a:latin typeface="仿宋" panose="02010609060101010101" pitchFamily="49" charset="-122"/>
            <a:ea typeface="仿宋" panose="02010609060101010101" pitchFamily="49" charset="-122"/>
          </a:endParaRPr>
        </a:p>
      </dsp:txBody>
      <dsp:txXfrm>
        <a:off x="1494605" y="327905"/>
        <a:ext cx="1963327" cy="196332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1BBB5-5CF4-4D87-8B56-A36976ABC8F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21850-9F06-486E-B9DC-FD6A03C4F90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7E0ABD9-1B29-4A83-B153-EDAAA498EE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81E6E-10D6-4DBD-9B09-13EDC1C7D42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0ABD9-1B29-4A83-B153-EDAAA498EEE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81E6E-10D6-4DBD-9B09-13EDC1C7D42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1" Type="http://schemas.openxmlformats.org/officeDocument/2006/relationships/slideLayout" Target="../slideLayouts/slideLayout7.xml"/><Relationship Id="rId20" Type="http://schemas.microsoft.com/office/2007/relationships/diagramDrawing" Target="../diagrams/drawing4.xml"/><Relationship Id="rId2" Type="http://schemas.openxmlformats.org/officeDocument/2006/relationships/diagramLayout" Target="../diagrams/layout1.xml"/><Relationship Id="rId19" Type="http://schemas.openxmlformats.org/officeDocument/2006/relationships/diagramColors" Target="../diagrams/colors4.xml"/><Relationship Id="rId18" Type="http://schemas.openxmlformats.org/officeDocument/2006/relationships/diagramQuickStyle" Target="../diagrams/quickStyle4.xml"/><Relationship Id="rId17" Type="http://schemas.openxmlformats.org/officeDocument/2006/relationships/diagramLayout" Target="../diagrams/layout4.xml"/><Relationship Id="rId16" Type="http://schemas.openxmlformats.org/officeDocument/2006/relationships/diagramData" Target="../diagrams/data4.xml"/><Relationship Id="rId15" Type="http://schemas.microsoft.com/office/2007/relationships/diagramDrawing" Target="../diagrams/drawing3.xml"/><Relationship Id="rId14" Type="http://schemas.openxmlformats.org/officeDocument/2006/relationships/diagramColors" Target="../diagrams/colors3.xml"/><Relationship Id="rId13" Type="http://schemas.openxmlformats.org/officeDocument/2006/relationships/diagramQuickStyle" Target="../diagrams/quickStyle3.xml"/><Relationship Id="rId12" Type="http://schemas.openxmlformats.org/officeDocument/2006/relationships/diagramLayout" Target="../diagrams/layout3.xml"/><Relationship Id="rId11" Type="http://schemas.openxmlformats.org/officeDocument/2006/relationships/diagramData" Target="../diagrams/data3.xml"/><Relationship Id="rId10" Type="http://schemas.microsoft.com/office/2007/relationships/diagramDrawing" Target="../diagrams/drawing2.xml"/><Relationship Id="rId1"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3695" y="447675"/>
            <a:ext cx="11655425" cy="6123940"/>
          </a:xfrm>
          <a:prstGeom prst="rect">
            <a:avLst/>
          </a:prstGeom>
          <a:noFill/>
        </p:spPr>
        <p:txBody>
          <a:bodyPr wrap="square" rtlCol="0">
            <a:spAutoFit/>
          </a:bodyPr>
          <a:p>
            <a:r>
              <a:rPr lang="zh-CN" altLang="en-US" sz="2800" b="1"/>
              <a:t>4月29日微语报，星期五，农历三月廿九，工作愉快，生活喜乐！</a:t>
            </a:r>
            <a:endParaRPr lang="zh-CN" altLang="en-US" sz="2800" b="1"/>
          </a:p>
          <a:p>
            <a:r>
              <a:rPr lang="zh-CN" altLang="en-US" sz="2800" b="1"/>
              <a:t>1</a:t>
            </a:r>
            <a:r>
              <a:rPr lang="en-US" altLang="zh-CN" sz="2800" b="1"/>
              <a:t>.</a:t>
            </a:r>
            <a:r>
              <a:rPr lang="zh-CN" altLang="en-US" sz="2800" b="1"/>
              <a:t>北京师生五一后返校须48小时核酸阴性。</a:t>
            </a:r>
            <a:endParaRPr lang="zh-CN" altLang="en-US" sz="2800" b="1"/>
          </a:p>
          <a:p>
            <a:r>
              <a:rPr lang="zh-CN" altLang="en-US" sz="2800" b="1"/>
              <a:t>2</a:t>
            </a:r>
            <a:r>
              <a:rPr lang="en-US" altLang="zh-CN" sz="2800" b="1"/>
              <a:t>.</a:t>
            </a:r>
            <a:r>
              <a:rPr lang="zh-CN" altLang="en-US" sz="2800" b="1"/>
              <a:t>国家卫健委：节假日急诊24小时开放不得停诊拒诊。</a:t>
            </a:r>
            <a:endParaRPr lang="zh-CN" altLang="en-US" sz="2800" b="1"/>
          </a:p>
          <a:p>
            <a:r>
              <a:rPr lang="zh-CN" altLang="en-US" sz="2800" b="1"/>
              <a:t>3</a:t>
            </a:r>
            <a:r>
              <a:rPr lang="en-US" altLang="zh-CN" sz="2800" b="1"/>
              <a:t>.</a:t>
            </a:r>
            <a:r>
              <a:rPr lang="zh-CN" altLang="en-US" sz="2800" b="1"/>
              <a:t>新修订职业教育法将施行！教育部将加快建立职教高考制度。</a:t>
            </a:r>
            <a:endParaRPr lang="zh-CN" altLang="en-US" sz="2800" b="1"/>
          </a:p>
          <a:p>
            <a:r>
              <a:rPr lang="zh-CN" altLang="en-US" sz="2800" b="1"/>
              <a:t>4</a:t>
            </a:r>
            <a:r>
              <a:rPr lang="en-US" altLang="zh-CN" sz="2800" b="1"/>
              <a:t>.</a:t>
            </a:r>
            <a:r>
              <a:rPr lang="zh-CN" altLang="en-US" sz="2800" b="1"/>
              <a:t>全球不明原因儿童肝炎已近两百例，这是目前已知和未知的信息。</a:t>
            </a:r>
            <a:endParaRPr lang="zh-CN" altLang="en-US" sz="2800" b="1"/>
          </a:p>
          <a:p>
            <a:r>
              <a:rPr lang="zh-CN" altLang="en-US" sz="2800" b="1"/>
              <a:t>5</a:t>
            </a:r>
            <a:r>
              <a:rPr lang="en-US" altLang="zh-CN" sz="2800" b="1"/>
              <a:t>.</a:t>
            </a:r>
            <a:r>
              <a:rPr lang="zh-CN" altLang="en-US" sz="2800" b="1"/>
              <a:t>北约秘书长称芬兰和瑞典可以快速加入北约。</a:t>
            </a:r>
            <a:endParaRPr lang="zh-CN" altLang="en-US" sz="2800" b="1"/>
          </a:p>
          <a:p>
            <a:r>
              <a:rPr lang="zh-CN" altLang="en-US" sz="2800" b="1"/>
              <a:t>6</a:t>
            </a:r>
            <a:r>
              <a:rPr lang="en-US" altLang="zh-CN" sz="2800" b="1"/>
              <a:t>.</a:t>
            </a:r>
            <a:r>
              <a:rPr lang="zh-CN" altLang="en-US" sz="2800" b="1"/>
              <a:t>俄罗斯暂停对波兰保加利亚天然气供应，俄乌冲突下经济博弈升级。</a:t>
            </a:r>
            <a:endParaRPr lang="zh-CN" altLang="en-US" sz="2800" b="1"/>
          </a:p>
          <a:p>
            <a:r>
              <a:rPr lang="zh-CN" altLang="en-US" sz="2800" b="1"/>
              <a:t>7</a:t>
            </a:r>
            <a:r>
              <a:rPr lang="en-US" altLang="zh-CN" sz="2800" b="1"/>
              <a:t>.</a:t>
            </a:r>
            <a:r>
              <a:rPr lang="zh-CN" altLang="en-US" sz="2800" b="1"/>
              <a:t>国际原子能机构警告：乌克兰扎波罗热核电站安全情况堪忧。</a:t>
            </a:r>
            <a:endParaRPr lang="zh-CN" altLang="en-US" sz="2800" b="1"/>
          </a:p>
          <a:p>
            <a:r>
              <a:rPr lang="zh-CN" altLang="en-US" sz="2800" b="1"/>
              <a:t>8</a:t>
            </a:r>
            <a:r>
              <a:rPr lang="en-US" altLang="zh-CN" sz="2800" b="1"/>
              <a:t>.</a:t>
            </a:r>
            <a:r>
              <a:rPr lang="zh-CN" altLang="en-US" sz="2800" b="1"/>
              <a:t>韩媒：韩国决定下周起解除户外戴口罩义务。</a:t>
            </a:r>
            <a:endParaRPr lang="zh-CN" altLang="en-US" sz="2800" b="1"/>
          </a:p>
          <a:p>
            <a:r>
              <a:rPr lang="zh-CN" altLang="en-US" sz="2800" b="1"/>
              <a:t>9</a:t>
            </a:r>
            <a:r>
              <a:rPr lang="en-US" altLang="zh-CN" sz="2800" b="1"/>
              <a:t>.</a:t>
            </a:r>
            <a:r>
              <a:rPr lang="zh-CN" altLang="en-US" sz="2800" b="1"/>
              <a:t>俄媒：欧盟计划通过愿用卢布支付的国家大量购买俄罗斯天然气。</a:t>
            </a:r>
            <a:endParaRPr lang="zh-CN" altLang="en-US" sz="2800" b="1"/>
          </a:p>
          <a:p>
            <a:r>
              <a:rPr lang="zh-CN" altLang="en-US" sz="2800" b="1"/>
              <a:t>10</a:t>
            </a:r>
            <a:r>
              <a:rPr lang="en-US" altLang="zh-CN" sz="2800" b="1"/>
              <a:t>.</a:t>
            </a:r>
            <a:r>
              <a:rPr lang="zh-CN" altLang="en-US" sz="2800" b="1"/>
              <a:t>日元对美元汇率一度跌破130日元，创二十年以来新低。</a:t>
            </a:r>
            <a:endParaRPr lang="zh-CN" altLang="en-US" sz="2800" b="1"/>
          </a:p>
          <a:p>
            <a:r>
              <a:rPr lang="zh-CN" altLang="en-US" sz="2800" b="1"/>
              <a:t>11</a:t>
            </a:r>
            <a:r>
              <a:rPr lang="en-US" altLang="zh-CN" sz="2800" b="1"/>
              <a:t>.</a:t>
            </a:r>
            <a:r>
              <a:rPr lang="zh-CN" altLang="en-US" sz="2800" b="1"/>
              <a:t>美召集40余国开会鼓动向乌运武器，乌官员称乌军可于7月开始反攻。</a:t>
            </a:r>
            <a:endParaRPr lang="zh-CN" altLang="en-US" sz="2800" b="1"/>
          </a:p>
          <a:p>
            <a:r>
              <a:rPr lang="zh-CN" altLang="en-US" sz="2800" b="1"/>
              <a:t>12</a:t>
            </a:r>
            <a:r>
              <a:rPr lang="en-US" altLang="zh-CN" sz="2800" b="1"/>
              <a:t>.</a:t>
            </a:r>
            <a:r>
              <a:rPr lang="zh-CN" altLang="en-US" sz="2800" b="1"/>
              <a:t>欧盟：欧盟总人口的六到八成感染过新冠，已进入抗疫新阶段。</a:t>
            </a:r>
            <a:endParaRPr lang="zh-CN" altLang="en-US" sz="2800" b="1"/>
          </a:p>
          <a:p>
            <a:r>
              <a:rPr lang="zh-CN" altLang="en-US" sz="2800" b="1">
                <a:gradFill>
                  <a:gsLst>
                    <a:gs pos="0">
                      <a:srgbClr val="E30000"/>
                    </a:gs>
                    <a:gs pos="100000">
                      <a:srgbClr val="760303"/>
                    </a:gs>
                  </a:gsLst>
                  <a:lin scaled="0"/>
                </a:gradFill>
              </a:rPr>
              <a:t>【微语】人生最困难的不是努力，也不是奋斗，而是做出正确的抉择。</a:t>
            </a:r>
            <a:endParaRPr lang="zh-CN" altLang="en-US" sz="2800" b="1">
              <a:gradFill>
                <a:gsLst>
                  <a:gs pos="0">
                    <a:srgbClr val="E30000"/>
                  </a:gs>
                  <a:gs pos="100000">
                    <a:srgbClr val="760303"/>
                  </a:gs>
                </a:gsLst>
                <a:lin scaled="0"/>
              </a:gra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6057" y="190713"/>
            <a:ext cx="8108342" cy="523220"/>
          </a:xfrm>
          <a:prstGeom prst="parallelogram">
            <a:avLst>
              <a:gd name="adj" fmla="val 184575"/>
            </a:avLst>
          </a:prstGeom>
          <a:solidFill>
            <a:srgbClr val="534C49"/>
          </a:solidFill>
          <a:effectLst>
            <a:outerShdw blurRad="50800" dist="38100" dir="2700000" algn="tl" rotWithShape="0">
              <a:prstClr val="black">
                <a:alpha val="40000"/>
              </a:prstClr>
            </a:outerShdw>
          </a:effectLst>
        </p:spPr>
        <p:txBody>
          <a:bodyPr wrap="square" rtlCol="0">
            <a:spAutoFit/>
          </a:bodyPr>
          <a:lstStyle/>
          <a:p>
            <a:pPr algn="ct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3" name="文本框 2"/>
          <p:cNvSpPr txBox="1"/>
          <p:nvPr/>
        </p:nvSpPr>
        <p:spPr>
          <a:xfrm>
            <a:off x="3513703" y="199602"/>
            <a:ext cx="2709396" cy="523220"/>
          </a:xfrm>
          <a:prstGeom prst="rect">
            <a:avLst/>
          </a:prstGeom>
          <a:noFill/>
        </p:spPr>
        <p:txBody>
          <a:bodyPr wrap="none" rtlCol="0">
            <a:spAutoFit/>
          </a:bodyPr>
          <a:lstStyle/>
          <a:p>
            <a:pPr algn="ctr"/>
            <a:r>
              <a:rPr lang="zh-CN" altLang="en-US" sz="2800" b="1" dirty="0">
                <a:solidFill>
                  <a:schemeClr val="bg1"/>
                </a:solidFill>
                <a:latin typeface="思源宋体" panose="02020700000000000000" pitchFamily="18" charset="-122"/>
                <a:ea typeface="思源宋体" panose="02020700000000000000" pitchFamily="18" charset="-122"/>
              </a:rPr>
              <a:t>概念</a:t>
            </a:r>
            <a:r>
              <a:rPr lang="zh-CN" altLang="en-US" sz="2800" b="1" dirty="0" smtClean="0">
                <a:solidFill>
                  <a:schemeClr val="bg1"/>
                </a:solidFill>
                <a:latin typeface="思源宋体" panose="02020700000000000000" pitchFamily="18" charset="-122"/>
                <a:ea typeface="思源宋体" panose="02020700000000000000" pitchFamily="18" charset="-122"/>
              </a:rPr>
              <a:t>的基本特征</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4" name="文本框 3"/>
          <p:cNvSpPr txBox="1"/>
          <p:nvPr/>
        </p:nvSpPr>
        <p:spPr>
          <a:xfrm>
            <a:off x="2589219" y="181476"/>
            <a:ext cx="566181" cy="523220"/>
          </a:xfrm>
          <a:prstGeom prst="rect">
            <a:avLst/>
          </a:prstGeom>
          <a:noFill/>
        </p:spPr>
        <p:txBody>
          <a:bodyPr wrap="none" rtlCol="0">
            <a:spAutoFit/>
          </a:bodyPr>
          <a:lstStyle/>
          <a:p>
            <a:pPr algn="ctr"/>
            <a:r>
              <a:rPr lang="en-US" altLang="zh-CN" sz="2800" b="1" dirty="0" smtClean="0">
                <a:solidFill>
                  <a:schemeClr val="bg1"/>
                </a:solidFill>
                <a:latin typeface="思源宋体" panose="02020700000000000000" pitchFamily="18" charset="-122"/>
                <a:ea typeface="思源宋体" panose="02020700000000000000" pitchFamily="18" charset="-122"/>
              </a:rPr>
              <a:t>02</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7" name="文本框 6"/>
          <p:cNvSpPr txBox="1"/>
          <p:nvPr/>
        </p:nvSpPr>
        <p:spPr>
          <a:xfrm>
            <a:off x="110933" y="805837"/>
            <a:ext cx="7361352" cy="692497"/>
          </a:xfrm>
          <a:prstGeom prst="rect">
            <a:avLst/>
          </a:prstGeom>
          <a:noFill/>
          <a:ln>
            <a:noFill/>
          </a:ln>
        </p:spPr>
        <p:txBody>
          <a:bodyPr wrap="square" rtlCol="0">
            <a:spAutoFit/>
          </a:bodyPr>
          <a:lstStyle/>
          <a:p>
            <a:pPr algn="just">
              <a:lnSpc>
                <a:spcPct val="150000"/>
              </a:lnSpc>
            </a:pPr>
            <a:r>
              <a:rPr lang="en-US" altLang="zh-CN" sz="2600" b="1" dirty="0" smtClean="0">
                <a:latin typeface="微软雅黑" panose="020B0503020204020204" pitchFamily="34" charset="-122"/>
                <a:ea typeface="微软雅黑" panose="020B0503020204020204" pitchFamily="34" charset="-122"/>
              </a:rPr>
              <a:t>【</a:t>
            </a:r>
            <a:r>
              <a:rPr lang="zh-CN" altLang="en-US" sz="2600" b="1" dirty="0" smtClean="0">
                <a:latin typeface="微软雅黑" panose="020B0503020204020204" pitchFamily="34" charset="-122"/>
                <a:ea typeface="微软雅黑" panose="020B0503020204020204" pitchFamily="34" charset="-122"/>
              </a:rPr>
              <a:t>思考探究</a:t>
            </a:r>
            <a:r>
              <a:rPr lang="en-US" altLang="zh-CN" sz="2600" b="1" dirty="0" smtClean="0">
                <a:latin typeface="微软雅黑" panose="020B0503020204020204" pitchFamily="34" charset="-122"/>
                <a:ea typeface="微软雅黑" panose="020B0503020204020204" pitchFamily="34" charset="-122"/>
              </a:rPr>
              <a:t>】</a:t>
            </a:r>
            <a:r>
              <a:rPr lang="zh-CN" altLang="en-US" sz="2600" b="1" dirty="0" smtClean="0">
                <a:latin typeface="微软雅黑" panose="020B0503020204020204" pitchFamily="34" charset="-122"/>
                <a:ea typeface="微软雅黑" panose="020B0503020204020204" pitchFamily="34" charset="-122"/>
              </a:rPr>
              <a:t>以下四组概念之间有什么关系？</a:t>
            </a:r>
            <a:endParaRPr lang="en-US" altLang="zh-CN" sz="2600" b="1" dirty="0" smtClean="0">
              <a:latin typeface="微软雅黑" panose="020B0503020204020204" pitchFamily="34" charset="-122"/>
              <a:ea typeface="微软雅黑" panose="020B0503020204020204" pitchFamily="34" charset="-122"/>
            </a:endParaRPr>
          </a:p>
        </p:txBody>
      </p:sp>
      <p:sp>
        <p:nvSpPr>
          <p:cNvPr id="8" name="文本框 7"/>
          <p:cNvSpPr txBox="1"/>
          <p:nvPr/>
        </p:nvSpPr>
        <p:spPr>
          <a:xfrm>
            <a:off x="832062" y="1514299"/>
            <a:ext cx="4783647" cy="652486"/>
          </a:xfrm>
          <a:prstGeom prst="rect">
            <a:avLst/>
          </a:prstGeom>
          <a:noFill/>
        </p:spPr>
        <p:txBody>
          <a:bodyPr wrap="square" rtlCol="0">
            <a:spAutoFit/>
          </a:bodyPr>
          <a:lstStyle/>
          <a:p>
            <a:pPr>
              <a:lnSpc>
                <a:spcPct val="130000"/>
              </a:lnSpc>
            </a:pPr>
            <a:r>
              <a:rPr lang="zh-CN" altLang="en-US" sz="2800" b="1" dirty="0" smtClean="0">
                <a:latin typeface="仿宋" panose="02010609060101010101" pitchFamily="49" charset="-122"/>
                <a:ea typeface="仿宋" panose="02010609060101010101" pitchFamily="49" charset="-122"/>
              </a:rPr>
              <a:t>“特斯拉</a:t>
            </a:r>
            <a:r>
              <a:rPr lang="en-US" altLang="zh-CN" sz="2800" b="1" dirty="0" smtClean="0">
                <a:latin typeface="仿宋" panose="02010609060101010101" pitchFamily="49" charset="-122"/>
                <a:ea typeface="仿宋" panose="02010609060101010101" pitchFamily="49" charset="-122"/>
              </a:rPr>
              <a:t>CEO</a:t>
            </a:r>
            <a:r>
              <a:rPr lang="zh-CN" altLang="en-US" sz="2800" b="1" dirty="0" smtClean="0">
                <a:latin typeface="仿宋" panose="02010609060101010101" pitchFamily="49" charset="-122"/>
                <a:ea typeface="仿宋" panose="02010609060101010101" pitchFamily="49" charset="-122"/>
              </a:rPr>
              <a:t>”与“马斯克”</a:t>
            </a:r>
            <a:endParaRPr lang="en-US" altLang="zh-CN" sz="2800" b="1" dirty="0" smtClean="0">
              <a:latin typeface="仿宋" panose="02010609060101010101" pitchFamily="49" charset="-122"/>
              <a:ea typeface="仿宋" panose="02010609060101010101" pitchFamily="49" charset="-122"/>
            </a:endParaRPr>
          </a:p>
        </p:txBody>
      </p:sp>
      <p:sp>
        <p:nvSpPr>
          <p:cNvPr id="9" name="文本框 8"/>
          <p:cNvSpPr txBox="1"/>
          <p:nvPr/>
        </p:nvSpPr>
        <p:spPr>
          <a:xfrm>
            <a:off x="832062" y="2168909"/>
            <a:ext cx="4968374" cy="652486"/>
          </a:xfrm>
          <a:prstGeom prst="rect">
            <a:avLst/>
          </a:prstGeom>
          <a:noFill/>
        </p:spPr>
        <p:txBody>
          <a:bodyPr wrap="square" rtlCol="0">
            <a:spAutoFit/>
          </a:bodyPr>
          <a:lstStyle/>
          <a:p>
            <a:pPr>
              <a:lnSpc>
                <a:spcPct val="130000"/>
              </a:lnSpc>
            </a:pPr>
            <a:r>
              <a:rPr lang="zh-CN" altLang="en-US" sz="2800" b="1" dirty="0" smtClean="0">
                <a:latin typeface="仿宋" panose="02010609060101010101" pitchFamily="49" charset="-122"/>
                <a:ea typeface="仿宋" panose="02010609060101010101" pitchFamily="49" charset="-122"/>
              </a:rPr>
              <a:t>“新能源汽车”与“比亚迪”</a:t>
            </a:r>
            <a:endParaRPr lang="en-US" altLang="zh-CN" sz="2800" b="1" dirty="0" smtClean="0">
              <a:latin typeface="仿宋" panose="02010609060101010101" pitchFamily="49" charset="-122"/>
              <a:ea typeface="仿宋" panose="02010609060101010101" pitchFamily="49" charset="-122"/>
            </a:endParaRPr>
          </a:p>
        </p:txBody>
      </p:sp>
      <p:sp>
        <p:nvSpPr>
          <p:cNvPr id="10" name="文本框 9"/>
          <p:cNvSpPr txBox="1"/>
          <p:nvPr/>
        </p:nvSpPr>
        <p:spPr>
          <a:xfrm>
            <a:off x="832062" y="2788009"/>
            <a:ext cx="4266411" cy="573042"/>
          </a:xfrm>
          <a:prstGeom prst="rect">
            <a:avLst/>
          </a:prstGeom>
          <a:noFill/>
        </p:spPr>
        <p:txBody>
          <a:bodyPr wrap="square" rtlCol="0">
            <a:spAutoFit/>
          </a:bodyPr>
          <a:lstStyle/>
          <a:p>
            <a:pPr>
              <a:lnSpc>
                <a:spcPct val="130000"/>
              </a:lnSpc>
            </a:pPr>
            <a:r>
              <a:rPr lang="zh-CN" altLang="en-US" sz="2800" b="1" dirty="0" smtClean="0">
                <a:latin typeface="仿宋" panose="02010609060101010101" pitchFamily="49" charset="-122"/>
                <a:ea typeface="仿宋" panose="02010609060101010101" pitchFamily="49" charset="-122"/>
              </a:rPr>
              <a:t>“白马”与“马”</a:t>
            </a:r>
            <a:endParaRPr lang="en-US" altLang="zh-CN" sz="2800" b="1" dirty="0" smtClean="0">
              <a:latin typeface="仿宋" panose="02010609060101010101" pitchFamily="49" charset="-122"/>
              <a:ea typeface="仿宋" panose="02010609060101010101" pitchFamily="49" charset="-122"/>
            </a:endParaRPr>
          </a:p>
        </p:txBody>
      </p:sp>
      <p:sp>
        <p:nvSpPr>
          <p:cNvPr id="11" name="文本框 10"/>
          <p:cNvSpPr txBox="1"/>
          <p:nvPr/>
        </p:nvSpPr>
        <p:spPr>
          <a:xfrm>
            <a:off x="832062" y="3408755"/>
            <a:ext cx="5876963" cy="652486"/>
          </a:xfrm>
          <a:prstGeom prst="rect">
            <a:avLst/>
          </a:prstGeom>
          <a:noFill/>
        </p:spPr>
        <p:txBody>
          <a:bodyPr wrap="square" rtlCol="0">
            <a:spAutoFit/>
          </a:bodyPr>
          <a:lstStyle/>
          <a:p>
            <a:pPr>
              <a:lnSpc>
                <a:spcPct val="130000"/>
              </a:lnSpc>
            </a:pPr>
            <a:r>
              <a:rPr lang="zh-CN" altLang="en-US" sz="2800" b="1" dirty="0" smtClean="0">
                <a:latin typeface="仿宋" panose="02010609060101010101" pitchFamily="49" charset="-122"/>
                <a:ea typeface="仿宋" panose="02010609060101010101" pitchFamily="49" charset="-122"/>
              </a:rPr>
              <a:t>“高二十班学生”与“篮球爱好者”</a:t>
            </a:r>
            <a:endParaRPr lang="en-US" altLang="zh-CN" sz="2800" b="1" dirty="0" smtClean="0">
              <a:latin typeface="仿宋" panose="02010609060101010101" pitchFamily="49" charset="-122"/>
              <a:ea typeface="仿宋" panose="02010609060101010101" pitchFamily="49"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26807" y="704696"/>
            <a:ext cx="4036264" cy="2271692"/>
          </a:xfrm>
          <a:prstGeom prst="rect">
            <a:avLst/>
          </a:prstGeom>
        </p:spPr>
      </p:pic>
      <p:pic>
        <p:nvPicPr>
          <p:cNvPr id="15" name="图片 14"/>
          <p:cNvPicPr>
            <a:picLocks noChangeAspect="1"/>
          </p:cNvPicPr>
          <p:nvPr/>
        </p:nvPicPr>
        <p:blipFill>
          <a:blip r:embed="rId2"/>
          <a:stretch>
            <a:fillRect/>
          </a:stretch>
        </p:blipFill>
        <p:spPr>
          <a:xfrm>
            <a:off x="7989455" y="3455241"/>
            <a:ext cx="3487242" cy="3219616"/>
          </a:xfrm>
          <a:prstGeom prst="cube">
            <a:avLst/>
          </a:prstGeom>
          <a:effectLst>
            <a:softEdge rad="0"/>
          </a:effectLst>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7206"/>
            <a:ext cx="3985607" cy="2699927"/>
          </a:xfrm>
          <a:prstGeom prst="parallelogram">
            <a:avLst/>
          </a:prstGeom>
          <a:effectLst>
            <a:softEdge rad="241300"/>
          </a:effectLst>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706" y="4228011"/>
            <a:ext cx="3745650" cy="2549123"/>
          </a:xfrm>
          <a:prstGeom prst="heart">
            <a:avLst/>
          </a:prstGeom>
          <a:effectLst>
            <a:softEdge rad="0"/>
          </a:effectLst>
        </p:spPr>
      </p:pic>
      <p:cxnSp>
        <p:nvCxnSpPr>
          <p:cNvPr id="19" name="直接连接符 18"/>
          <p:cNvCxnSpPr/>
          <p:nvPr/>
        </p:nvCxnSpPr>
        <p:spPr>
          <a:xfrm flipH="1">
            <a:off x="531591" y="1699490"/>
            <a:ext cx="8447" cy="2275862"/>
          </a:xfrm>
          <a:prstGeom prst="line">
            <a:avLst/>
          </a:prstGeom>
          <a:ln w="9525">
            <a:solidFill>
              <a:srgbClr val="D1AA73"/>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6582369" y="1665104"/>
            <a:ext cx="8447" cy="2275862"/>
          </a:xfrm>
          <a:prstGeom prst="line">
            <a:avLst/>
          </a:prstGeom>
          <a:ln w="9525">
            <a:solidFill>
              <a:srgbClr val="D1AA7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6057" y="190713"/>
            <a:ext cx="8108342" cy="523220"/>
          </a:xfrm>
          <a:prstGeom prst="parallelogram">
            <a:avLst>
              <a:gd name="adj" fmla="val 184575"/>
            </a:avLst>
          </a:prstGeom>
          <a:solidFill>
            <a:srgbClr val="534C49"/>
          </a:solidFill>
          <a:effectLst>
            <a:outerShdw blurRad="50800" dist="38100" dir="2700000" algn="tl" rotWithShape="0">
              <a:prstClr val="black">
                <a:alpha val="40000"/>
              </a:prstClr>
            </a:outerShdw>
          </a:effectLst>
        </p:spPr>
        <p:txBody>
          <a:bodyPr wrap="square" rtlCol="0">
            <a:spAutoFit/>
          </a:bodyPr>
          <a:lstStyle/>
          <a:p>
            <a:pPr algn="ct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3" name="文本框 2"/>
          <p:cNvSpPr txBox="1"/>
          <p:nvPr/>
        </p:nvSpPr>
        <p:spPr>
          <a:xfrm>
            <a:off x="3513703" y="199602"/>
            <a:ext cx="2709396" cy="523220"/>
          </a:xfrm>
          <a:prstGeom prst="rect">
            <a:avLst/>
          </a:prstGeom>
          <a:noFill/>
        </p:spPr>
        <p:txBody>
          <a:bodyPr wrap="none" rtlCol="0">
            <a:spAutoFit/>
          </a:bodyPr>
          <a:lstStyle/>
          <a:p>
            <a:pPr algn="ctr"/>
            <a:r>
              <a:rPr lang="zh-CN" altLang="en-US" sz="2800" b="1" dirty="0">
                <a:solidFill>
                  <a:schemeClr val="bg1"/>
                </a:solidFill>
                <a:latin typeface="思源宋体" panose="02020700000000000000" pitchFamily="18" charset="-122"/>
                <a:ea typeface="思源宋体" panose="02020700000000000000" pitchFamily="18" charset="-122"/>
              </a:rPr>
              <a:t>概念</a:t>
            </a:r>
            <a:r>
              <a:rPr lang="zh-CN" altLang="en-US" sz="2800" b="1" dirty="0" smtClean="0">
                <a:solidFill>
                  <a:schemeClr val="bg1"/>
                </a:solidFill>
                <a:latin typeface="思源宋体" panose="02020700000000000000" pitchFamily="18" charset="-122"/>
                <a:ea typeface="思源宋体" panose="02020700000000000000" pitchFamily="18" charset="-122"/>
              </a:rPr>
              <a:t>的基本特征</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4" name="文本框 3"/>
          <p:cNvSpPr txBox="1"/>
          <p:nvPr/>
        </p:nvSpPr>
        <p:spPr>
          <a:xfrm>
            <a:off x="2589219" y="181476"/>
            <a:ext cx="566181" cy="523220"/>
          </a:xfrm>
          <a:prstGeom prst="rect">
            <a:avLst/>
          </a:prstGeom>
          <a:noFill/>
        </p:spPr>
        <p:txBody>
          <a:bodyPr wrap="none" rtlCol="0">
            <a:spAutoFit/>
          </a:bodyPr>
          <a:lstStyle/>
          <a:p>
            <a:pPr algn="ctr"/>
            <a:r>
              <a:rPr lang="en-US" altLang="zh-CN" sz="2800" b="1" dirty="0" smtClean="0">
                <a:solidFill>
                  <a:schemeClr val="bg1"/>
                </a:solidFill>
                <a:latin typeface="思源宋体" panose="02020700000000000000" pitchFamily="18" charset="-122"/>
                <a:ea typeface="思源宋体" panose="02020700000000000000" pitchFamily="18" charset="-122"/>
              </a:rPr>
              <a:t>02</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5" name="文本框 4"/>
          <p:cNvSpPr txBox="1"/>
          <p:nvPr/>
        </p:nvSpPr>
        <p:spPr>
          <a:xfrm>
            <a:off x="2202872" y="773503"/>
            <a:ext cx="7218219" cy="830997"/>
          </a:xfrm>
          <a:prstGeom prst="rect">
            <a:avLst/>
          </a:prstGeom>
          <a:noFill/>
          <a:ln>
            <a:noFill/>
          </a:ln>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依据</a:t>
            </a:r>
            <a:r>
              <a:rPr lang="zh-CN" altLang="en-US" sz="2400" b="1" dirty="0" smtClean="0">
                <a:solidFill>
                  <a:srgbClr val="0070C0"/>
                </a:solidFill>
                <a:latin typeface="微软雅黑" panose="020B0503020204020204" pitchFamily="34" charset="-122"/>
                <a:ea typeface="微软雅黑" panose="020B0503020204020204" pitchFamily="34" charset="-122"/>
              </a:rPr>
              <a:t>两个概念在所指范围上是否具有相同部分</a:t>
            </a:r>
            <a:r>
              <a:rPr lang="zh-CN" altLang="en-US" sz="2400" b="1" dirty="0" smtClean="0">
                <a:latin typeface="微软雅黑" panose="020B0503020204020204" pitchFamily="34" charset="-122"/>
                <a:ea typeface="微软雅黑" panose="020B0503020204020204" pitchFamily="34" charset="-122"/>
              </a:rPr>
              <a:t>，概念之间的外延关系分为</a:t>
            </a:r>
            <a:r>
              <a:rPr lang="zh-CN" altLang="en-US" sz="2400" b="1" u="sng"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关系和</a:t>
            </a:r>
            <a:r>
              <a:rPr lang="zh-CN" altLang="en-US" sz="2400" b="1" u="sng"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关系。</a:t>
            </a:r>
            <a:endParaRPr lang="en-US" altLang="zh-CN" sz="2400" b="1" dirty="0" smtClean="0">
              <a:latin typeface="微软雅黑" panose="020B0503020204020204" pitchFamily="34" charset="-122"/>
              <a:ea typeface="微软雅黑" panose="020B0503020204020204" pitchFamily="34" charset="-122"/>
            </a:endParaRPr>
          </a:p>
        </p:txBody>
      </p:sp>
      <p:sp>
        <p:nvSpPr>
          <p:cNvPr id="6" name="文本框 5"/>
          <p:cNvSpPr txBox="1"/>
          <p:nvPr/>
        </p:nvSpPr>
        <p:spPr>
          <a:xfrm>
            <a:off x="286327" y="1655181"/>
            <a:ext cx="11665527" cy="2533001"/>
          </a:xfrm>
          <a:prstGeom prst="rect">
            <a:avLst/>
          </a:prstGeom>
          <a:noFill/>
          <a:ln>
            <a:solidFill>
              <a:srgbClr val="D1AA73"/>
            </a:solidFill>
          </a:ln>
        </p:spPr>
        <p:txBody>
          <a:bodyPr wrap="square" rtlCol="0">
            <a:spAutoFit/>
          </a:bodyPr>
          <a:lstStyle/>
          <a:p>
            <a:pPr>
              <a:lnSpc>
                <a:spcPct val="130000"/>
              </a:lnSpc>
            </a:pPr>
            <a:r>
              <a:rPr lang="zh-CN" altLang="en-US" sz="2400" b="1" dirty="0" smtClean="0">
                <a:latin typeface="微软雅黑" panose="020B0503020204020204" pitchFamily="34" charset="-122"/>
                <a:ea typeface="微软雅黑" panose="020B0503020204020204" pitchFamily="34" charset="-122"/>
              </a:rPr>
              <a:t>依据</a:t>
            </a:r>
            <a:r>
              <a:rPr lang="zh-CN" altLang="en-US" sz="2400" b="1" dirty="0" smtClean="0">
                <a:solidFill>
                  <a:srgbClr val="7030A0"/>
                </a:solidFill>
                <a:latin typeface="微软雅黑" panose="020B0503020204020204" pitchFamily="34" charset="-122"/>
                <a:ea typeface="微软雅黑" panose="020B0503020204020204" pitchFamily="34" charset="-122"/>
              </a:rPr>
              <a:t>所指范围相同部分的多少</a:t>
            </a:r>
            <a:r>
              <a:rPr lang="zh-CN" altLang="en-US" sz="2400" b="1" dirty="0" smtClean="0">
                <a:latin typeface="微软雅黑" panose="020B0503020204020204" pitchFamily="34" charset="-122"/>
                <a:ea typeface="微软雅黑" panose="020B0503020204020204" pitchFamily="34" charset="-122"/>
              </a:rPr>
              <a:t>，概念外延的相容关系分为以下几种：</a:t>
            </a:r>
            <a:endParaRPr lang="en-US" altLang="zh-CN" sz="2400" b="1"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l"/>
            </a:pPr>
            <a:r>
              <a:rPr lang="zh-CN" altLang="en-US" sz="2400" b="1" dirty="0" smtClean="0">
                <a:latin typeface="+mn-ea"/>
              </a:rPr>
              <a:t>两个概念的外延完全相同</a:t>
            </a:r>
            <a:r>
              <a:rPr lang="en-US" altLang="zh-CN" sz="2400" b="1" dirty="0" smtClean="0">
                <a:latin typeface="微软雅黑" panose="020B0503020204020204" pitchFamily="34" charset="-122"/>
                <a:ea typeface="微软雅黑" panose="020B0503020204020204" pitchFamily="34" charset="-122"/>
              </a:rPr>
              <a:t>——</a:t>
            </a:r>
            <a:r>
              <a:rPr lang="zh-CN" altLang="en-US" sz="2400" b="1" u="sng"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关系；</a:t>
            </a:r>
            <a:endParaRPr lang="en-US" altLang="zh-CN" sz="2400" b="1"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l"/>
            </a:pPr>
            <a:r>
              <a:rPr lang="zh-CN" altLang="en-US" sz="2400" b="1" dirty="0" smtClean="0">
                <a:latin typeface="+mn-ea"/>
              </a:rPr>
              <a:t>一个概念的外延包含着另一个概念的全部外延，外延大的概念为</a:t>
            </a:r>
            <a:r>
              <a:rPr lang="zh-CN" altLang="en-US" sz="2400" b="1" u="sng" dirty="0" smtClean="0">
                <a:latin typeface="+mn-ea"/>
              </a:rPr>
              <a:t>   </a:t>
            </a:r>
            <a:r>
              <a:rPr lang="zh-CN" altLang="en-US" sz="2400" b="1" dirty="0" smtClean="0">
                <a:latin typeface="+mn-ea"/>
              </a:rPr>
              <a:t>概念，外延小的概念为</a:t>
            </a:r>
            <a:r>
              <a:rPr lang="zh-CN" altLang="en-US" sz="2400" b="1" u="sng" dirty="0" smtClean="0">
                <a:latin typeface="+mn-ea"/>
              </a:rPr>
              <a:t>   </a:t>
            </a:r>
            <a:r>
              <a:rPr lang="zh-CN" altLang="en-US" sz="2400" b="1" dirty="0" smtClean="0">
                <a:latin typeface="+mn-ea"/>
              </a:rPr>
              <a:t>概念：</a:t>
            </a:r>
            <a:r>
              <a:rPr lang="en-US" altLang="zh-CN" sz="2400" b="1" dirty="0" smtClean="0">
                <a:latin typeface="微软雅黑" panose="020B0503020204020204" pitchFamily="34" charset="-122"/>
                <a:ea typeface="微软雅黑" panose="020B0503020204020204" pitchFamily="34" charset="-122"/>
              </a:rPr>
              <a:t>——</a:t>
            </a:r>
            <a:r>
              <a:rPr lang="zh-CN" altLang="en-US" sz="2400" b="1" u="sng" dirty="0" smtClean="0">
                <a:latin typeface="+mn-ea"/>
              </a:rPr>
              <a:t>     </a:t>
            </a:r>
            <a:r>
              <a:rPr lang="zh-CN" altLang="en-US" sz="2400" b="1" dirty="0" smtClean="0">
                <a:latin typeface="微软雅黑" panose="020B0503020204020204" pitchFamily="34" charset="-122"/>
                <a:ea typeface="微软雅黑" panose="020B0503020204020204" pitchFamily="34" charset="-122"/>
              </a:rPr>
              <a:t>关系</a:t>
            </a:r>
            <a:r>
              <a:rPr lang="zh-CN" altLang="en-US" sz="2400" b="1" dirty="0" smtClean="0">
                <a:latin typeface="+mn-ea"/>
              </a:rPr>
              <a:t>或</a:t>
            </a:r>
            <a:r>
              <a:rPr lang="zh-CN" altLang="en-US" sz="2400" b="1" u="sng" dirty="0" smtClean="0">
                <a:latin typeface="+mn-ea"/>
              </a:rPr>
              <a:t>     </a:t>
            </a:r>
            <a:r>
              <a:rPr lang="zh-CN" altLang="en-US" sz="2400" b="1" dirty="0" smtClean="0">
                <a:latin typeface="微软雅黑" panose="020B0503020204020204" pitchFamily="34" charset="-122"/>
                <a:ea typeface="微软雅黑" panose="020B0503020204020204" pitchFamily="34" charset="-122"/>
              </a:rPr>
              <a:t>关系</a:t>
            </a:r>
            <a:r>
              <a:rPr lang="zh-CN" altLang="en-US" sz="2400" b="1" dirty="0" smtClean="0">
                <a:latin typeface="+mn-ea"/>
              </a:rPr>
              <a:t>；</a:t>
            </a:r>
            <a:endParaRPr lang="en-US" altLang="zh-CN" sz="2400" b="1" dirty="0" smtClean="0">
              <a:latin typeface="+mn-ea"/>
            </a:endParaRPr>
          </a:p>
          <a:p>
            <a:pPr marL="342900" indent="-342900">
              <a:lnSpc>
                <a:spcPct val="130000"/>
              </a:lnSpc>
              <a:buFont typeface="Wingdings" panose="05000000000000000000" pitchFamily="2" charset="2"/>
              <a:buChar char="l"/>
            </a:pPr>
            <a:r>
              <a:rPr lang="zh-CN" altLang="en-US" sz="2400" b="1" dirty="0" smtClean="0">
                <a:latin typeface="+mn-ea"/>
              </a:rPr>
              <a:t>两个概念之间有而且只有一部分外延是相同的</a:t>
            </a:r>
            <a:r>
              <a:rPr lang="en-US" altLang="zh-CN" sz="2400" b="1" dirty="0" smtClean="0">
                <a:latin typeface="微软雅黑" panose="020B0503020204020204" pitchFamily="34" charset="-122"/>
                <a:ea typeface="微软雅黑" panose="020B0503020204020204" pitchFamily="34" charset="-122"/>
              </a:rPr>
              <a:t>——</a:t>
            </a:r>
            <a:r>
              <a:rPr lang="zh-CN" altLang="en-US" sz="2400" b="1" u="sng" dirty="0" smtClean="0">
                <a:latin typeface="+mn-ea"/>
              </a:rPr>
              <a:t>     </a:t>
            </a:r>
            <a:r>
              <a:rPr lang="zh-CN" altLang="en-US" sz="2400" b="1" dirty="0" smtClean="0">
                <a:latin typeface="微软雅黑" panose="020B0503020204020204" pitchFamily="34" charset="-122"/>
                <a:ea typeface="微软雅黑" panose="020B0503020204020204" pitchFamily="34" charset="-122"/>
              </a:rPr>
              <a:t>关系</a:t>
            </a:r>
            <a:endParaRPr lang="en-US" altLang="zh-CN" sz="2400" b="1" dirty="0" smtClean="0">
              <a:latin typeface="微软雅黑" panose="020B0503020204020204" pitchFamily="34" charset="-122"/>
              <a:ea typeface="微软雅黑" panose="020B0503020204020204" pitchFamily="34" charset="-122"/>
            </a:endParaRPr>
          </a:p>
        </p:txBody>
      </p:sp>
      <p:graphicFrame>
        <p:nvGraphicFramePr>
          <p:cNvPr id="7" name="图示 6"/>
          <p:cNvGraphicFramePr/>
          <p:nvPr/>
        </p:nvGraphicFramePr>
        <p:xfrm>
          <a:off x="554182" y="4488873"/>
          <a:ext cx="2290618" cy="223297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1" name="图示 10"/>
          <p:cNvGraphicFramePr/>
          <p:nvPr/>
        </p:nvGraphicFramePr>
        <p:xfrm>
          <a:off x="3080326" y="4488873"/>
          <a:ext cx="2443019" cy="22329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2" name="图示 11"/>
          <p:cNvGraphicFramePr/>
          <p:nvPr/>
        </p:nvGraphicFramePr>
        <p:xfrm>
          <a:off x="5749636" y="4488873"/>
          <a:ext cx="2341419" cy="223297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4" name="图示 13"/>
          <p:cNvGraphicFramePr/>
          <p:nvPr/>
        </p:nvGraphicFramePr>
        <p:xfrm>
          <a:off x="8257309" y="4238863"/>
          <a:ext cx="3537526" cy="261913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5" name="文本框 14"/>
          <p:cNvSpPr txBox="1"/>
          <p:nvPr/>
        </p:nvSpPr>
        <p:spPr>
          <a:xfrm>
            <a:off x="3440060" y="4793673"/>
            <a:ext cx="1723549" cy="461665"/>
          </a:xfrm>
          <a:prstGeom prst="rect">
            <a:avLst/>
          </a:prstGeom>
          <a:noFill/>
        </p:spPr>
        <p:txBody>
          <a:bodyPr wrap="none" rtlCol="0">
            <a:spAutoFit/>
          </a:bodyPr>
          <a:lstStyle/>
          <a:p>
            <a:r>
              <a:rPr lang="zh-CN" altLang="en-US" sz="2400" b="1" dirty="0" smtClean="0">
                <a:latin typeface="仿宋" panose="02010609060101010101" pitchFamily="49" charset="-122"/>
                <a:ea typeface="仿宋" panose="02010609060101010101" pitchFamily="49" charset="-122"/>
              </a:rPr>
              <a:t>新能源汽车</a:t>
            </a:r>
            <a:endParaRPr lang="zh-CN" altLang="en-US" sz="2400" b="1" dirty="0">
              <a:latin typeface="仿宋" panose="02010609060101010101" pitchFamily="49" charset="-122"/>
              <a:ea typeface="仿宋" panose="02010609060101010101" pitchFamily="49" charset="-122"/>
            </a:endParaRPr>
          </a:p>
        </p:txBody>
      </p:sp>
      <p:sp>
        <p:nvSpPr>
          <p:cNvPr id="16" name="矩形 15"/>
          <p:cNvSpPr/>
          <p:nvPr/>
        </p:nvSpPr>
        <p:spPr>
          <a:xfrm>
            <a:off x="5011762" y="1123657"/>
            <a:ext cx="800219" cy="461665"/>
          </a:xfrm>
          <a:prstGeom prst="rect">
            <a:avLst/>
          </a:prstGeom>
        </p:spPr>
        <p:txBody>
          <a:bodyPr wrap="none">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rPr>
              <a:t>相容</a:t>
            </a:r>
            <a:endParaRPr lang="zh-CN" altLang="en-US" sz="2400" dirty="0">
              <a:solidFill>
                <a:srgbClr val="0070C0"/>
              </a:solidFill>
            </a:endParaRPr>
          </a:p>
        </p:txBody>
      </p:sp>
      <p:sp>
        <p:nvSpPr>
          <p:cNvPr id="17" name="矩形 16"/>
          <p:cNvSpPr/>
          <p:nvPr/>
        </p:nvSpPr>
        <p:spPr>
          <a:xfrm>
            <a:off x="6826186" y="1123656"/>
            <a:ext cx="1107996" cy="461665"/>
          </a:xfrm>
          <a:prstGeom prst="rect">
            <a:avLst/>
          </a:prstGeom>
        </p:spPr>
        <p:txBody>
          <a:bodyPr wrap="none">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rPr>
              <a:t>不相容</a:t>
            </a:r>
            <a:endParaRPr lang="zh-CN" altLang="en-US" sz="2400" dirty="0">
              <a:solidFill>
                <a:srgbClr val="0070C0"/>
              </a:solidFill>
            </a:endParaRPr>
          </a:p>
        </p:txBody>
      </p:sp>
      <p:sp>
        <p:nvSpPr>
          <p:cNvPr id="18" name="矩形 17"/>
          <p:cNvSpPr/>
          <p:nvPr/>
        </p:nvSpPr>
        <p:spPr>
          <a:xfrm>
            <a:off x="4763499" y="2158820"/>
            <a:ext cx="800219" cy="461665"/>
          </a:xfrm>
          <a:prstGeom prst="rect">
            <a:avLst/>
          </a:prstGeom>
        </p:spPr>
        <p:txBody>
          <a:bodyPr wrap="non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全同</a:t>
            </a:r>
            <a:endParaRPr lang="zh-CN" altLang="en-US" sz="2400" dirty="0">
              <a:solidFill>
                <a:srgbClr val="FF0000"/>
              </a:solidFill>
            </a:endParaRPr>
          </a:p>
        </p:txBody>
      </p:sp>
      <p:sp>
        <p:nvSpPr>
          <p:cNvPr id="19" name="矩形 18"/>
          <p:cNvSpPr/>
          <p:nvPr/>
        </p:nvSpPr>
        <p:spPr>
          <a:xfrm>
            <a:off x="9246113" y="2662459"/>
            <a:ext cx="492443" cy="461665"/>
          </a:xfrm>
          <a:prstGeom prst="rect">
            <a:avLst/>
          </a:prstGeom>
        </p:spPr>
        <p:txBody>
          <a:bodyPr wrap="non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属</a:t>
            </a:r>
            <a:endParaRPr lang="zh-CN" altLang="en-US" sz="2400" dirty="0">
              <a:solidFill>
                <a:srgbClr val="FF0000"/>
              </a:solidFill>
            </a:endParaRPr>
          </a:p>
        </p:txBody>
      </p:sp>
      <p:sp>
        <p:nvSpPr>
          <p:cNvPr id="20" name="矩形 19"/>
          <p:cNvSpPr/>
          <p:nvPr/>
        </p:nvSpPr>
        <p:spPr>
          <a:xfrm>
            <a:off x="1945993" y="3090168"/>
            <a:ext cx="492443" cy="461665"/>
          </a:xfrm>
          <a:prstGeom prst="rect">
            <a:avLst/>
          </a:prstGeom>
        </p:spPr>
        <p:txBody>
          <a:bodyPr wrap="non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种</a:t>
            </a:r>
            <a:endParaRPr lang="zh-CN" altLang="en-US" sz="2400" dirty="0">
              <a:solidFill>
                <a:srgbClr val="FF0000"/>
              </a:solidFill>
            </a:endParaRPr>
          </a:p>
        </p:txBody>
      </p:sp>
      <p:sp>
        <p:nvSpPr>
          <p:cNvPr id="21" name="矩形 20"/>
          <p:cNvSpPr/>
          <p:nvPr/>
        </p:nvSpPr>
        <p:spPr>
          <a:xfrm>
            <a:off x="3966001" y="3090167"/>
            <a:ext cx="800219" cy="461665"/>
          </a:xfrm>
          <a:prstGeom prst="rect">
            <a:avLst/>
          </a:prstGeom>
        </p:spPr>
        <p:txBody>
          <a:bodyPr wrap="non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属种</a:t>
            </a:r>
            <a:endParaRPr lang="zh-CN" altLang="en-US" sz="2400" dirty="0">
              <a:solidFill>
                <a:srgbClr val="FF0000"/>
              </a:solidFill>
            </a:endParaRPr>
          </a:p>
        </p:txBody>
      </p:sp>
      <p:sp>
        <p:nvSpPr>
          <p:cNvPr id="22" name="矩形 21"/>
          <p:cNvSpPr/>
          <p:nvPr/>
        </p:nvSpPr>
        <p:spPr>
          <a:xfrm>
            <a:off x="5711545" y="3090167"/>
            <a:ext cx="800219" cy="461665"/>
          </a:xfrm>
          <a:prstGeom prst="rect">
            <a:avLst/>
          </a:prstGeom>
        </p:spPr>
        <p:txBody>
          <a:bodyPr wrap="non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种属</a:t>
            </a:r>
            <a:endParaRPr lang="zh-CN" altLang="en-US" sz="2400" dirty="0">
              <a:solidFill>
                <a:srgbClr val="FF0000"/>
              </a:solidFill>
            </a:endParaRPr>
          </a:p>
        </p:txBody>
      </p:sp>
      <p:sp>
        <p:nvSpPr>
          <p:cNvPr id="23" name="矩形 22"/>
          <p:cNvSpPr/>
          <p:nvPr/>
        </p:nvSpPr>
        <p:spPr>
          <a:xfrm>
            <a:off x="7457090" y="3556902"/>
            <a:ext cx="800219" cy="461665"/>
          </a:xfrm>
          <a:prstGeom prst="rect">
            <a:avLst/>
          </a:prstGeom>
        </p:spPr>
        <p:txBody>
          <a:bodyPr wrap="non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交叉</a:t>
            </a:r>
            <a:endParaRPr lang="zh-CN" alt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6057" y="190713"/>
            <a:ext cx="8108342" cy="523220"/>
          </a:xfrm>
          <a:prstGeom prst="parallelogram">
            <a:avLst>
              <a:gd name="adj" fmla="val 184575"/>
            </a:avLst>
          </a:prstGeom>
          <a:solidFill>
            <a:srgbClr val="534C49"/>
          </a:solidFill>
          <a:effectLst>
            <a:outerShdw blurRad="50800" dist="38100" dir="2700000" algn="tl" rotWithShape="0">
              <a:prstClr val="black">
                <a:alpha val="40000"/>
              </a:prstClr>
            </a:outerShdw>
          </a:effectLst>
        </p:spPr>
        <p:txBody>
          <a:bodyPr wrap="square" rtlCol="0">
            <a:spAutoFit/>
          </a:bodyPr>
          <a:lstStyle/>
          <a:p>
            <a:pPr algn="ct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3" name="文本框 2"/>
          <p:cNvSpPr txBox="1"/>
          <p:nvPr/>
        </p:nvSpPr>
        <p:spPr>
          <a:xfrm>
            <a:off x="3513703" y="199602"/>
            <a:ext cx="2709396" cy="523220"/>
          </a:xfrm>
          <a:prstGeom prst="rect">
            <a:avLst/>
          </a:prstGeom>
          <a:noFill/>
        </p:spPr>
        <p:txBody>
          <a:bodyPr wrap="none" rtlCol="0">
            <a:spAutoFit/>
          </a:bodyPr>
          <a:lstStyle/>
          <a:p>
            <a:pPr algn="ctr"/>
            <a:r>
              <a:rPr lang="zh-CN" altLang="en-US" sz="2800" b="1" dirty="0">
                <a:solidFill>
                  <a:schemeClr val="bg1"/>
                </a:solidFill>
                <a:latin typeface="思源宋体" panose="02020700000000000000" pitchFamily="18" charset="-122"/>
                <a:ea typeface="思源宋体" panose="02020700000000000000" pitchFamily="18" charset="-122"/>
              </a:rPr>
              <a:t>概念</a:t>
            </a:r>
            <a:r>
              <a:rPr lang="zh-CN" altLang="en-US" sz="2800" b="1" dirty="0" smtClean="0">
                <a:solidFill>
                  <a:schemeClr val="bg1"/>
                </a:solidFill>
                <a:latin typeface="思源宋体" panose="02020700000000000000" pitchFamily="18" charset="-122"/>
                <a:ea typeface="思源宋体" panose="02020700000000000000" pitchFamily="18" charset="-122"/>
              </a:rPr>
              <a:t>的基本特征</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4" name="文本框 3"/>
          <p:cNvSpPr txBox="1"/>
          <p:nvPr/>
        </p:nvSpPr>
        <p:spPr>
          <a:xfrm>
            <a:off x="2589219" y="181476"/>
            <a:ext cx="566181" cy="523220"/>
          </a:xfrm>
          <a:prstGeom prst="rect">
            <a:avLst/>
          </a:prstGeom>
          <a:noFill/>
        </p:spPr>
        <p:txBody>
          <a:bodyPr wrap="none" rtlCol="0">
            <a:spAutoFit/>
          </a:bodyPr>
          <a:lstStyle/>
          <a:p>
            <a:pPr algn="ctr"/>
            <a:r>
              <a:rPr lang="en-US" altLang="zh-CN" sz="2800" b="1" dirty="0" smtClean="0">
                <a:solidFill>
                  <a:schemeClr val="bg1"/>
                </a:solidFill>
                <a:latin typeface="思源宋体" panose="02020700000000000000" pitchFamily="18" charset="-122"/>
                <a:ea typeface="思源宋体" panose="02020700000000000000" pitchFamily="18" charset="-122"/>
              </a:rPr>
              <a:t>02</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7" name="文本框 6"/>
          <p:cNvSpPr txBox="1"/>
          <p:nvPr/>
        </p:nvSpPr>
        <p:spPr>
          <a:xfrm>
            <a:off x="110933" y="805837"/>
            <a:ext cx="7361352" cy="692497"/>
          </a:xfrm>
          <a:prstGeom prst="rect">
            <a:avLst/>
          </a:prstGeom>
          <a:noFill/>
          <a:ln>
            <a:noFill/>
          </a:ln>
        </p:spPr>
        <p:txBody>
          <a:bodyPr wrap="square" rtlCol="0">
            <a:spAutoFit/>
          </a:bodyPr>
          <a:lstStyle/>
          <a:p>
            <a:pPr algn="just">
              <a:lnSpc>
                <a:spcPct val="150000"/>
              </a:lnSpc>
            </a:pPr>
            <a:r>
              <a:rPr lang="en-US" altLang="zh-CN" sz="2600" b="1" dirty="0" smtClean="0">
                <a:latin typeface="微软雅黑" panose="020B0503020204020204" pitchFamily="34" charset="-122"/>
                <a:ea typeface="微软雅黑" panose="020B0503020204020204" pitchFamily="34" charset="-122"/>
              </a:rPr>
              <a:t>【</a:t>
            </a:r>
            <a:r>
              <a:rPr lang="zh-CN" altLang="en-US" sz="2600" b="1" dirty="0" smtClean="0">
                <a:latin typeface="微软雅黑" panose="020B0503020204020204" pitchFamily="34" charset="-122"/>
                <a:ea typeface="微软雅黑" panose="020B0503020204020204" pitchFamily="34" charset="-122"/>
              </a:rPr>
              <a:t>思考探究</a:t>
            </a:r>
            <a:r>
              <a:rPr lang="en-US" altLang="zh-CN" sz="2600" b="1" dirty="0" smtClean="0">
                <a:latin typeface="微软雅黑" panose="020B0503020204020204" pitchFamily="34" charset="-122"/>
                <a:ea typeface="微软雅黑" panose="020B0503020204020204" pitchFamily="34" charset="-122"/>
              </a:rPr>
              <a:t>】</a:t>
            </a:r>
            <a:r>
              <a:rPr lang="zh-CN" altLang="en-US" sz="2600" b="1" dirty="0" smtClean="0">
                <a:latin typeface="微软雅黑" panose="020B0503020204020204" pitchFamily="34" charset="-122"/>
                <a:ea typeface="微软雅黑" panose="020B0503020204020204" pitchFamily="34" charset="-122"/>
              </a:rPr>
              <a:t>以下每组概念之间有什么关系？</a:t>
            </a:r>
            <a:endParaRPr lang="en-US" altLang="zh-CN" sz="2600" b="1" dirty="0" smtClean="0">
              <a:latin typeface="微软雅黑" panose="020B0503020204020204" pitchFamily="34" charset="-122"/>
              <a:ea typeface="微软雅黑" panose="020B0503020204020204" pitchFamily="34" charset="-122"/>
            </a:endParaRPr>
          </a:p>
        </p:txBody>
      </p:sp>
      <p:sp>
        <p:nvSpPr>
          <p:cNvPr id="8" name="文本框 7"/>
          <p:cNvSpPr txBox="1"/>
          <p:nvPr/>
        </p:nvSpPr>
        <p:spPr>
          <a:xfrm>
            <a:off x="832062" y="1514299"/>
            <a:ext cx="5750307" cy="652486"/>
          </a:xfrm>
          <a:prstGeom prst="rect">
            <a:avLst/>
          </a:prstGeom>
          <a:noFill/>
        </p:spPr>
        <p:txBody>
          <a:bodyPr wrap="square" rtlCol="0">
            <a:spAutoFit/>
          </a:bodyPr>
          <a:lstStyle/>
          <a:p>
            <a:pPr>
              <a:lnSpc>
                <a:spcPct val="130000"/>
              </a:lnSpc>
            </a:pPr>
            <a:r>
              <a:rPr lang="zh-CN" altLang="en-US" sz="2800" b="1" dirty="0" smtClean="0">
                <a:latin typeface="仿宋" panose="02010609060101010101" pitchFamily="49" charset="-122"/>
                <a:ea typeface="仿宋" panose="02010609060101010101" pitchFamily="49" charset="-122"/>
              </a:rPr>
              <a:t>“新能源汽车”与</a:t>
            </a:r>
            <a:r>
              <a:rPr lang="zh-CN" altLang="en-US" sz="2800" b="1" dirty="0" smtClean="0">
                <a:latin typeface="仿宋" panose="02010609060101010101" pitchFamily="49" charset="-122"/>
                <a:ea typeface="仿宋" panose="02010609060101010101" pitchFamily="49" charset="-122"/>
              </a:rPr>
              <a:t>“传统燃油汽车”</a:t>
            </a:r>
            <a:endParaRPr lang="en-US" altLang="zh-CN" sz="2800" b="1" dirty="0" smtClean="0">
              <a:latin typeface="仿宋" panose="02010609060101010101" pitchFamily="49" charset="-122"/>
              <a:ea typeface="仿宋" panose="02010609060101010101" pitchFamily="49" charset="-122"/>
            </a:endParaRPr>
          </a:p>
        </p:txBody>
      </p:sp>
      <p:sp>
        <p:nvSpPr>
          <p:cNvPr id="9" name="文本框 8"/>
          <p:cNvSpPr txBox="1"/>
          <p:nvPr/>
        </p:nvSpPr>
        <p:spPr>
          <a:xfrm>
            <a:off x="832062" y="2168909"/>
            <a:ext cx="4968374" cy="652486"/>
          </a:xfrm>
          <a:prstGeom prst="rect">
            <a:avLst/>
          </a:prstGeom>
          <a:noFill/>
        </p:spPr>
        <p:txBody>
          <a:bodyPr wrap="square" rtlCol="0">
            <a:spAutoFit/>
          </a:bodyPr>
          <a:lstStyle/>
          <a:p>
            <a:pPr>
              <a:lnSpc>
                <a:spcPct val="130000"/>
              </a:lnSpc>
            </a:pPr>
            <a:r>
              <a:rPr lang="zh-CN" altLang="en-US" sz="2800" b="1" dirty="0" smtClean="0">
                <a:latin typeface="仿宋" panose="02010609060101010101" pitchFamily="49" charset="-122"/>
                <a:ea typeface="仿宋" panose="02010609060101010101" pitchFamily="49" charset="-122"/>
              </a:rPr>
              <a:t>“有效合同”与“无效合同”</a:t>
            </a:r>
            <a:endParaRPr lang="en-US" altLang="zh-CN" sz="2800" b="1" dirty="0" smtClean="0">
              <a:latin typeface="仿宋" panose="02010609060101010101" pitchFamily="49" charset="-122"/>
              <a:ea typeface="仿宋" panose="02010609060101010101" pitchFamily="49" charset="-122"/>
            </a:endParaRPr>
          </a:p>
        </p:txBody>
      </p:sp>
      <p:sp>
        <p:nvSpPr>
          <p:cNvPr id="10" name="文本框 9"/>
          <p:cNvSpPr txBox="1"/>
          <p:nvPr/>
        </p:nvSpPr>
        <p:spPr>
          <a:xfrm>
            <a:off x="832062" y="2788009"/>
            <a:ext cx="4266411" cy="652486"/>
          </a:xfrm>
          <a:prstGeom prst="rect">
            <a:avLst/>
          </a:prstGeom>
          <a:noFill/>
        </p:spPr>
        <p:txBody>
          <a:bodyPr wrap="square" rtlCol="0">
            <a:spAutoFit/>
          </a:bodyPr>
          <a:lstStyle/>
          <a:p>
            <a:pPr>
              <a:lnSpc>
                <a:spcPct val="130000"/>
              </a:lnSpc>
            </a:pPr>
            <a:r>
              <a:rPr lang="zh-CN" altLang="en-US" sz="2800" b="1" dirty="0" smtClean="0">
                <a:latin typeface="仿宋" panose="02010609060101010101" pitchFamily="49" charset="-122"/>
                <a:ea typeface="仿宋" panose="02010609060101010101" pitchFamily="49" charset="-122"/>
              </a:rPr>
              <a:t>“输”与“赢”</a:t>
            </a:r>
            <a:endParaRPr lang="en-US" altLang="zh-CN" sz="2800" b="1" dirty="0" smtClean="0">
              <a:latin typeface="仿宋" panose="02010609060101010101" pitchFamily="49" charset="-122"/>
              <a:ea typeface="仿宋" panose="02010609060101010101" pitchFamily="49" charset="-122"/>
            </a:endParaRPr>
          </a:p>
        </p:txBody>
      </p:sp>
      <p:cxnSp>
        <p:nvCxnSpPr>
          <p:cNvPr id="19" name="直接连接符 18"/>
          <p:cNvCxnSpPr/>
          <p:nvPr/>
        </p:nvCxnSpPr>
        <p:spPr>
          <a:xfrm flipH="1">
            <a:off x="531591" y="1699490"/>
            <a:ext cx="8447" cy="2275862"/>
          </a:xfrm>
          <a:prstGeom prst="line">
            <a:avLst/>
          </a:prstGeom>
          <a:ln w="9525">
            <a:solidFill>
              <a:srgbClr val="D1AA73"/>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6582369" y="1665104"/>
            <a:ext cx="8447" cy="2275862"/>
          </a:xfrm>
          <a:prstGeom prst="line">
            <a:avLst/>
          </a:prstGeom>
          <a:ln w="9525">
            <a:solidFill>
              <a:srgbClr val="D1AA73"/>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87244" y="722822"/>
            <a:ext cx="3226140" cy="322614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127" y="3775958"/>
            <a:ext cx="3010367" cy="3082042"/>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904" y="4107736"/>
            <a:ext cx="4433381" cy="258613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6057" y="190713"/>
            <a:ext cx="8108342" cy="523220"/>
          </a:xfrm>
          <a:prstGeom prst="parallelogram">
            <a:avLst>
              <a:gd name="adj" fmla="val 184575"/>
            </a:avLst>
          </a:prstGeom>
          <a:solidFill>
            <a:srgbClr val="534C49"/>
          </a:solidFill>
          <a:effectLst>
            <a:outerShdw blurRad="50800" dist="38100" dir="2700000" algn="tl" rotWithShape="0">
              <a:prstClr val="black">
                <a:alpha val="40000"/>
              </a:prstClr>
            </a:outerShdw>
          </a:effectLst>
        </p:spPr>
        <p:txBody>
          <a:bodyPr wrap="square" rtlCol="0">
            <a:spAutoFit/>
          </a:bodyPr>
          <a:lstStyle/>
          <a:p>
            <a:pPr algn="ct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3" name="文本框 2"/>
          <p:cNvSpPr txBox="1"/>
          <p:nvPr/>
        </p:nvSpPr>
        <p:spPr>
          <a:xfrm>
            <a:off x="3513703" y="199602"/>
            <a:ext cx="2709396" cy="523220"/>
          </a:xfrm>
          <a:prstGeom prst="rect">
            <a:avLst/>
          </a:prstGeom>
          <a:noFill/>
        </p:spPr>
        <p:txBody>
          <a:bodyPr wrap="none" rtlCol="0">
            <a:spAutoFit/>
          </a:bodyPr>
          <a:lstStyle/>
          <a:p>
            <a:pPr algn="ctr"/>
            <a:r>
              <a:rPr lang="zh-CN" altLang="en-US" sz="2800" b="1" dirty="0">
                <a:solidFill>
                  <a:schemeClr val="bg1"/>
                </a:solidFill>
                <a:latin typeface="思源宋体" panose="02020700000000000000" pitchFamily="18" charset="-122"/>
                <a:ea typeface="思源宋体" panose="02020700000000000000" pitchFamily="18" charset="-122"/>
              </a:rPr>
              <a:t>概念</a:t>
            </a:r>
            <a:r>
              <a:rPr lang="zh-CN" altLang="en-US" sz="2800" b="1" dirty="0" smtClean="0">
                <a:solidFill>
                  <a:schemeClr val="bg1"/>
                </a:solidFill>
                <a:latin typeface="思源宋体" panose="02020700000000000000" pitchFamily="18" charset="-122"/>
                <a:ea typeface="思源宋体" panose="02020700000000000000" pitchFamily="18" charset="-122"/>
              </a:rPr>
              <a:t>的基本特征</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4" name="文本框 3"/>
          <p:cNvSpPr txBox="1"/>
          <p:nvPr/>
        </p:nvSpPr>
        <p:spPr>
          <a:xfrm>
            <a:off x="2589219" y="181476"/>
            <a:ext cx="566181" cy="523220"/>
          </a:xfrm>
          <a:prstGeom prst="rect">
            <a:avLst/>
          </a:prstGeom>
          <a:noFill/>
        </p:spPr>
        <p:txBody>
          <a:bodyPr wrap="none" rtlCol="0">
            <a:spAutoFit/>
          </a:bodyPr>
          <a:lstStyle/>
          <a:p>
            <a:pPr algn="ctr"/>
            <a:r>
              <a:rPr lang="en-US" altLang="zh-CN" sz="2800" b="1" dirty="0" smtClean="0">
                <a:solidFill>
                  <a:schemeClr val="bg1"/>
                </a:solidFill>
                <a:latin typeface="思源宋体" panose="02020700000000000000" pitchFamily="18" charset="-122"/>
                <a:ea typeface="思源宋体" panose="02020700000000000000" pitchFamily="18" charset="-122"/>
              </a:rPr>
              <a:t>02</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6" name="文本框 5"/>
          <p:cNvSpPr txBox="1"/>
          <p:nvPr/>
        </p:nvSpPr>
        <p:spPr>
          <a:xfrm>
            <a:off x="2521671" y="1065760"/>
            <a:ext cx="5477164" cy="572464"/>
          </a:xfrm>
          <a:prstGeom prst="rect">
            <a:avLst/>
          </a:prstGeom>
          <a:noFill/>
          <a:ln>
            <a:noFill/>
          </a:ln>
        </p:spPr>
        <p:txBody>
          <a:bodyPr wrap="square" rtlCol="0">
            <a:spAutoFit/>
          </a:bodyPr>
          <a:lstStyle/>
          <a:p>
            <a:pPr>
              <a:lnSpc>
                <a:spcPct val="130000"/>
              </a:lnSpc>
            </a:pPr>
            <a:r>
              <a:rPr lang="zh-CN" altLang="en-US" sz="2400" b="1" dirty="0" smtClean="0">
                <a:solidFill>
                  <a:srgbClr val="0070C0"/>
                </a:solidFill>
                <a:latin typeface="微软雅黑" panose="020B0503020204020204" pitchFamily="34" charset="-122"/>
                <a:ea typeface="微软雅黑" panose="020B0503020204020204" pitchFamily="34" charset="-122"/>
              </a:rPr>
              <a:t>不相容</a:t>
            </a:r>
            <a:r>
              <a:rPr lang="zh-CN" altLang="en-US" sz="2400" b="1" dirty="0" smtClean="0">
                <a:latin typeface="微软雅黑" panose="020B0503020204020204" pitchFamily="34" charset="-122"/>
                <a:ea typeface="微软雅黑" panose="020B0503020204020204" pitchFamily="34" charset="-122"/>
              </a:rPr>
              <a:t>关系又称为</a:t>
            </a:r>
            <a:r>
              <a:rPr lang="zh-CN" altLang="en-US" sz="2400" b="1" dirty="0" smtClean="0">
                <a:solidFill>
                  <a:srgbClr val="0070C0"/>
                </a:solidFill>
                <a:latin typeface="微软雅黑" panose="020B0503020204020204" pitchFamily="34" charset="-122"/>
                <a:ea typeface="微软雅黑" panose="020B0503020204020204" pitchFamily="34" charset="-122"/>
              </a:rPr>
              <a:t>全异</a:t>
            </a:r>
            <a:r>
              <a:rPr lang="zh-CN" altLang="en-US" sz="2400" b="1" dirty="0" smtClean="0">
                <a:latin typeface="微软雅黑" panose="020B0503020204020204" pitchFamily="34" charset="-122"/>
                <a:ea typeface="微软雅黑" panose="020B0503020204020204" pitchFamily="34" charset="-122"/>
              </a:rPr>
              <a:t>关系</a:t>
            </a:r>
            <a:endParaRPr lang="en-US" altLang="zh-CN" sz="2400" b="1" dirty="0" smtClean="0">
              <a:latin typeface="微软雅黑" panose="020B0503020204020204" pitchFamily="34" charset="-122"/>
              <a:ea typeface="微软雅黑" panose="020B0503020204020204" pitchFamily="34" charset="-122"/>
            </a:endParaRPr>
          </a:p>
        </p:txBody>
      </p:sp>
      <p:sp>
        <p:nvSpPr>
          <p:cNvPr id="24" name="文本框 23"/>
          <p:cNvSpPr txBox="1"/>
          <p:nvPr/>
        </p:nvSpPr>
        <p:spPr>
          <a:xfrm>
            <a:off x="292322" y="2873920"/>
            <a:ext cx="3101637" cy="2973122"/>
          </a:xfrm>
          <a:prstGeom prst="rect">
            <a:avLst/>
          </a:prstGeom>
          <a:noFill/>
          <a:ln>
            <a:solidFill>
              <a:srgbClr val="D1AA73"/>
            </a:solidFill>
          </a:ln>
        </p:spPr>
        <p:txBody>
          <a:bodyPr wrap="square" rtlCol="0">
            <a:spAutoFit/>
          </a:bodyPr>
          <a:lstStyle/>
          <a:p>
            <a:pPr algn="ctr">
              <a:lnSpc>
                <a:spcPct val="130000"/>
              </a:lnSpc>
            </a:pPr>
            <a:r>
              <a:rPr lang="zh-CN" altLang="en-US" sz="2400" b="1" dirty="0" smtClean="0">
                <a:solidFill>
                  <a:srgbClr val="FF0000"/>
                </a:solidFill>
                <a:latin typeface="微软雅黑" panose="020B0503020204020204" pitchFamily="34" charset="-122"/>
                <a:ea typeface="微软雅黑" panose="020B0503020204020204" pitchFamily="34" charset="-122"/>
              </a:rPr>
              <a:t>矛盾关系</a:t>
            </a:r>
            <a:endParaRPr lang="en-US" altLang="zh-CN" sz="2400" b="1" dirty="0">
              <a:solidFill>
                <a:srgbClr val="FF0000"/>
              </a:solidFill>
              <a:latin typeface="微软雅黑" panose="020B0503020204020204" pitchFamily="34" charset="-122"/>
              <a:ea typeface="微软雅黑" panose="020B0503020204020204" pitchFamily="34" charset="-122"/>
            </a:endParaRPr>
          </a:p>
          <a:p>
            <a:pPr>
              <a:lnSpc>
                <a:spcPct val="130000"/>
              </a:lnSpc>
            </a:pPr>
            <a:r>
              <a:rPr lang="zh-CN" altLang="en-US" sz="2400" b="1" dirty="0" smtClean="0">
                <a:latin typeface="微软雅黑" panose="020B0503020204020204" pitchFamily="34" charset="-122"/>
                <a:ea typeface="微软雅黑" panose="020B0503020204020204" pitchFamily="34" charset="-122"/>
              </a:rPr>
              <a:t>两个具有全异关系的概念包含在一个属概念中，并且它们的外延之和</a:t>
            </a:r>
            <a:r>
              <a:rPr lang="zh-CN" altLang="en-US" sz="2400" b="1" u="sng" dirty="0" smtClean="0">
                <a:solidFill>
                  <a:srgbClr val="0000FF"/>
                </a:solidFill>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该属概念的外延；</a:t>
            </a:r>
            <a:endParaRPr lang="en-US" altLang="zh-CN" sz="2400" b="1" dirty="0" smtClean="0">
              <a:latin typeface="微软雅黑" panose="020B0503020204020204" pitchFamily="34" charset="-122"/>
              <a:ea typeface="微软雅黑" panose="020B0503020204020204" pitchFamily="34" charset="-122"/>
            </a:endParaRPr>
          </a:p>
        </p:txBody>
      </p:sp>
      <p:sp>
        <p:nvSpPr>
          <p:cNvPr id="8" name="椭圆 7"/>
          <p:cNvSpPr/>
          <p:nvPr/>
        </p:nvSpPr>
        <p:spPr>
          <a:xfrm>
            <a:off x="6761282" y="704696"/>
            <a:ext cx="1209820" cy="1129015"/>
          </a:xfrm>
          <a:prstGeom prst="ellipse">
            <a:avLst/>
          </a:prstGeom>
          <a:noFill/>
          <a:ln w="19050">
            <a:solidFill>
              <a:srgbClr val="D1A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8497652" y="718352"/>
            <a:ext cx="1182333" cy="1119431"/>
          </a:xfrm>
          <a:prstGeom prst="ellipse">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119852" y="939450"/>
            <a:ext cx="465192" cy="646331"/>
          </a:xfrm>
          <a:prstGeom prst="rect">
            <a:avLst/>
          </a:prstGeom>
          <a:noFill/>
        </p:spPr>
        <p:txBody>
          <a:bodyPr wrap="none" rtlCol="0">
            <a:spAutoFit/>
          </a:bodyPr>
          <a:lstStyle/>
          <a:p>
            <a:r>
              <a:rPr lang="en-US" altLang="zh-CN" sz="3600" b="1" dirty="0" smtClean="0"/>
              <a:t>A</a:t>
            </a:r>
            <a:endParaRPr lang="zh-CN" altLang="en-US" sz="3600" b="1" dirty="0"/>
          </a:p>
        </p:txBody>
      </p:sp>
      <p:sp>
        <p:nvSpPr>
          <p:cNvPr id="26" name="文本框 25"/>
          <p:cNvSpPr txBox="1"/>
          <p:nvPr/>
        </p:nvSpPr>
        <p:spPr>
          <a:xfrm>
            <a:off x="8856222" y="939450"/>
            <a:ext cx="442750" cy="646331"/>
          </a:xfrm>
          <a:prstGeom prst="rect">
            <a:avLst/>
          </a:prstGeom>
          <a:noFill/>
        </p:spPr>
        <p:txBody>
          <a:bodyPr wrap="none" rtlCol="0">
            <a:spAutoFit/>
          </a:bodyPr>
          <a:lstStyle/>
          <a:p>
            <a:r>
              <a:rPr lang="en-US" altLang="zh-CN" sz="3600" b="1" dirty="0" smtClean="0"/>
              <a:t>B</a:t>
            </a:r>
            <a:endParaRPr lang="zh-CN" altLang="en-US" sz="3600" b="1" dirty="0"/>
          </a:p>
        </p:txBody>
      </p:sp>
      <p:sp>
        <p:nvSpPr>
          <p:cNvPr id="27" name="文本框 26"/>
          <p:cNvSpPr txBox="1"/>
          <p:nvPr/>
        </p:nvSpPr>
        <p:spPr>
          <a:xfrm>
            <a:off x="2205588" y="1967611"/>
            <a:ext cx="7169388" cy="525657"/>
          </a:xfrm>
          <a:prstGeom prst="rect">
            <a:avLst/>
          </a:prstGeom>
          <a:noFill/>
          <a:ln>
            <a:noFill/>
          </a:ln>
        </p:spPr>
        <p:txBody>
          <a:bodyPr wrap="square" rtlCol="0">
            <a:spAutoFit/>
          </a:bodyPr>
          <a:lstStyle/>
          <a:p>
            <a:pPr>
              <a:lnSpc>
                <a:spcPct val="130000"/>
              </a:lnSpc>
            </a:pPr>
            <a:r>
              <a:rPr lang="zh-CN" altLang="en-US" sz="2400" b="1" dirty="0" smtClean="0">
                <a:latin typeface="微软雅黑" panose="020B0503020204020204" pitchFamily="34" charset="-122"/>
                <a:ea typeface="微软雅黑" panose="020B0503020204020204" pitchFamily="34" charset="-122"/>
              </a:rPr>
              <a:t>不相容关系可以进一步分为</a:t>
            </a:r>
            <a:r>
              <a:rPr lang="zh-CN" altLang="en-US" sz="2400" b="1" u="sng"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关系和</a:t>
            </a:r>
            <a:r>
              <a:rPr lang="zh-CN" altLang="en-US" sz="2400" b="1" u="sng"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关系。</a:t>
            </a:r>
            <a:endParaRPr lang="en-US" altLang="zh-CN" sz="2400" b="1" dirty="0" smtClean="0">
              <a:latin typeface="微软雅黑" panose="020B0503020204020204" pitchFamily="34" charset="-122"/>
              <a:ea typeface="微软雅黑" panose="020B0503020204020204" pitchFamily="34" charset="-122"/>
            </a:endParaRPr>
          </a:p>
        </p:txBody>
      </p:sp>
      <p:sp>
        <p:nvSpPr>
          <p:cNvPr id="28" name="矩形 27"/>
          <p:cNvSpPr/>
          <p:nvPr/>
        </p:nvSpPr>
        <p:spPr>
          <a:xfrm>
            <a:off x="5970873" y="2023011"/>
            <a:ext cx="800219" cy="461665"/>
          </a:xfrm>
          <a:prstGeom prst="rect">
            <a:avLst/>
          </a:prstGeom>
        </p:spPr>
        <p:txBody>
          <a:bodyPr wrap="non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矛盾</a:t>
            </a:r>
            <a:endParaRPr lang="zh-CN" altLang="en-US" sz="2400" dirty="0">
              <a:solidFill>
                <a:srgbClr val="FF0000"/>
              </a:solidFill>
            </a:endParaRPr>
          </a:p>
        </p:txBody>
      </p:sp>
      <p:sp>
        <p:nvSpPr>
          <p:cNvPr id="29" name="矩形 28"/>
          <p:cNvSpPr/>
          <p:nvPr/>
        </p:nvSpPr>
        <p:spPr>
          <a:xfrm>
            <a:off x="7709992" y="2007632"/>
            <a:ext cx="800219" cy="461665"/>
          </a:xfrm>
          <a:prstGeom prst="rect">
            <a:avLst/>
          </a:prstGeom>
        </p:spPr>
        <p:txBody>
          <a:bodyPr wrap="non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反对</a:t>
            </a:r>
            <a:endParaRPr lang="zh-CN" altLang="en-US" sz="2400" dirty="0">
              <a:solidFill>
                <a:srgbClr val="FF0000"/>
              </a:solidFill>
            </a:endParaRPr>
          </a:p>
        </p:txBody>
      </p:sp>
      <p:sp>
        <p:nvSpPr>
          <p:cNvPr id="30" name="矩形 29"/>
          <p:cNvSpPr/>
          <p:nvPr/>
        </p:nvSpPr>
        <p:spPr>
          <a:xfrm>
            <a:off x="1325122" y="4820121"/>
            <a:ext cx="800219" cy="461665"/>
          </a:xfrm>
          <a:prstGeom prst="rect">
            <a:avLst/>
          </a:prstGeom>
          <a:solidFill>
            <a:srgbClr val="FFFF00"/>
          </a:solidFill>
        </p:spPr>
        <p:txBody>
          <a:bodyPr wrap="none">
            <a:spAutoFit/>
          </a:bodyPr>
          <a:lstStyle/>
          <a:p>
            <a:r>
              <a:rPr lang="zh-CN" altLang="en-US" sz="2400" b="1" dirty="0" smtClean="0">
                <a:solidFill>
                  <a:srgbClr val="0000FF"/>
                </a:solidFill>
                <a:latin typeface="微软雅黑" panose="020B0503020204020204" pitchFamily="34" charset="-122"/>
                <a:ea typeface="微软雅黑" panose="020B0503020204020204" pitchFamily="34" charset="-122"/>
              </a:rPr>
              <a:t>等于</a:t>
            </a:r>
            <a:endParaRPr lang="zh-CN" altLang="en-US" sz="2400" dirty="0">
              <a:solidFill>
                <a:srgbClr val="0000FF"/>
              </a:solidFill>
            </a:endParaRPr>
          </a:p>
        </p:txBody>
      </p:sp>
      <p:sp>
        <p:nvSpPr>
          <p:cNvPr id="31" name="矩形 30"/>
          <p:cNvSpPr/>
          <p:nvPr/>
        </p:nvSpPr>
        <p:spPr>
          <a:xfrm>
            <a:off x="9653450" y="4842077"/>
            <a:ext cx="800219" cy="461665"/>
          </a:xfrm>
          <a:prstGeom prst="rect">
            <a:avLst/>
          </a:prstGeom>
        </p:spPr>
        <p:txBody>
          <a:bodyPr wrap="none">
            <a:spAutoFit/>
          </a:bodyPr>
          <a:lstStyle/>
          <a:p>
            <a:r>
              <a:rPr lang="zh-CN" altLang="en-US" sz="2400" b="1" dirty="0" smtClean="0">
                <a:solidFill>
                  <a:srgbClr val="0000FF"/>
                </a:solidFill>
                <a:latin typeface="微软雅黑" panose="020B0503020204020204" pitchFamily="34" charset="-122"/>
                <a:ea typeface="微软雅黑" panose="020B0503020204020204" pitchFamily="34" charset="-122"/>
              </a:rPr>
              <a:t>小于</a:t>
            </a:r>
            <a:endParaRPr lang="zh-CN" altLang="en-US" sz="2400" dirty="0">
              <a:solidFill>
                <a:srgbClr val="0000FF"/>
              </a:solidFill>
            </a:endParaRPr>
          </a:p>
        </p:txBody>
      </p:sp>
      <p:pic>
        <p:nvPicPr>
          <p:cNvPr id="57" name="图片 5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62928" y="3453199"/>
            <a:ext cx="1882767" cy="1828587"/>
          </a:xfrm>
          <a:prstGeom prst="rect">
            <a:avLst/>
          </a:prstGeom>
        </p:spPr>
      </p:pic>
      <p:pic>
        <p:nvPicPr>
          <p:cNvPr id="58" name="图片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195" y="3390415"/>
            <a:ext cx="1927729" cy="1876756"/>
          </a:xfrm>
          <a:prstGeom prst="rect">
            <a:avLst/>
          </a:prstGeom>
        </p:spPr>
      </p:pic>
      <p:sp>
        <p:nvSpPr>
          <p:cNvPr id="59" name="流程图: 接点 58"/>
          <p:cNvSpPr/>
          <p:nvPr/>
        </p:nvSpPr>
        <p:spPr>
          <a:xfrm>
            <a:off x="6861032" y="4134866"/>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流程图: 接点 59"/>
          <p:cNvSpPr/>
          <p:nvPr/>
        </p:nvSpPr>
        <p:spPr>
          <a:xfrm>
            <a:off x="7887381" y="4134866"/>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流程图: 接点 60"/>
          <p:cNvSpPr/>
          <p:nvPr/>
        </p:nvSpPr>
        <p:spPr>
          <a:xfrm>
            <a:off x="3881521" y="4173431"/>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流程图: 接点 61"/>
          <p:cNvSpPr/>
          <p:nvPr/>
        </p:nvSpPr>
        <p:spPr>
          <a:xfrm>
            <a:off x="4524690" y="4173431"/>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3793974" y="3691306"/>
            <a:ext cx="553998" cy="1304203"/>
          </a:xfrm>
          <a:prstGeom prst="rect">
            <a:avLst/>
          </a:prstGeom>
          <a:noFill/>
        </p:spPr>
        <p:txBody>
          <a:bodyPr vert="eaVert" wrap="none" rtlCol="0">
            <a:spAutoFit/>
          </a:bodyPr>
          <a:lstStyle/>
          <a:p>
            <a:r>
              <a:rPr lang="zh-CN" altLang="en-US" sz="2400" b="1" dirty="0" smtClean="0">
                <a:latin typeface="仿宋" panose="02010609060101010101" pitchFamily="49" charset="-122"/>
                <a:ea typeface="仿宋" panose="02010609060101010101" pitchFamily="49" charset="-122"/>
              </a:rPr>
              <a:t>有效合同</a:t>
            </a:r>
            <a:endParaRPr lang="zh-CN" altLang="en-US" sz="2400" b="1" dirty="0">
              <a:latin typeface="仿宋" panose="02010609060101010101" pitchFamily="49" charset="-122"/>
              <a:ea typeface="仿宋" panose="02010609060101010101" pitchFamily="49" charset="-122"/>
            </a:endParaRPr>
          </a:p>
        </p:txBody>
      </p:sp>
      <p:sp>
        <p:nvSpPr>
          <p:cNvPr id="65" name="文本框 64"/>
          <p:cNvSpPr txBox="1"/>
          <p:nvPr/>
        </p:nvSpPr>
        <p:spPr>
          <a:xfrm>
            <a:off x="4405256" y="3715390"/>
            <a:ext cx="553998" cy="1304203"/>
          </a:xfrm>
          <a:prstGeom prst="rect">
            <a:avLst/>
          </a:prstGeom>
          <a:noFill/>
        </p:spPr>
        <p:txBody>
          <a:bodyPr vert="eaVert" wrap="none" rtlCol="0">
            <a:spAutoFit/>
          </a:bodyPr>
          <a:lstStyle/>
          <a:p>
            <a:r>
              <a:rPr lang="zh-CN" altLang="en-US" sz="2400" b="1" dirty="0" smtClean="0">
                <a:latin typeface="仿宋" panose="02010609060101010101" pitchFamily="49" charset="-122"/>
                <a:ea typeface="仿宋" panose="02010609060101010101" pitchFamily="49" charset="-122"/>
              </a:rPr>
              <a:t>无效合同</a:t>
            </a:r>
            <a:endParaRPr lang="zh-CN" altLang="en-US" sz="2400" b="1" dirty="0">
              <a:latin typeface="仿宋" panose="02010609060101010101" pitchFamily="49" charset="-122"/>
              <a:ea typeface="仿宋" panose="02010609060101010101" pitchFamily="49" charset="-122"/>
            </a:endParaRPr>
          </a:p>
        </p:txBody>
      </p:sp>
      <p:sp>
        <p:nvSpPr>
          <p:cNvPr id="66" name="文本框 65"/>
          <p:cNvSpPr txBox="1"/>
          <p:nvPr/>
        </p:nvSpPr>
        <p:spPr>
          <a:xfrm>
            <a:off x="6726954" y="4134866"/>
            <a:ext cx="615553" cy="446597"/>
          </a:xfrm>
          <a:prstGeom prst="rect">
            <a:avLst/>
          </a:prstGeom>
          <a:noFill/>
        </p:spPr>
        <p:txBody>
          <a:bodyPr vert="eaVert" wrap="none" rtlCol="0">
            <a:spAutoFit/>
          </a:bodyPr>
          <a:lstStyle/>
          <a:p>
            <a:r>
              <a:rPr lang="zh-CN" altLang="en-US" sz="2800" b="1" dirty="0" smtClean="0">
                <a:latin typeface="仿宋" panose="02010609060101010101" pitchFamily="49" charset="-122"/>
                <a:ea typeface="仿宋" panose="02010609060101010101" pitchFamily="49" charset="-122"/>
              </a:rPr>
              <a:t>输</a:t>
            </a:r>
            <a:endParaRPr lang="zh-CN" altLang="en-US" sz="2800" b="1" dirty="0">
              <a:latin typeface="仿宋" panose="02010609060101010101" pitchFamily="49" charset="-122"/>
              <a:ea typeface="仿宋" panose="02010609060101010101" pitchFamily="49" charset="-122"/>
            </a:endParaRPr>
          </a:p>
        </p:txBody>
      </p:sp>
      <p:sp>
        <p:nvSpPr>
          <p:cNvPr id="67" name="文本框 66"/>
          <p:cNvSpPr txBox="1"/>
          <p:nvPr/>
        </p:nvSpPr>
        <p:spPr>
          <a:xfrm>
            <a:off x="7798378" y="4129577"/>
            <a:ext cx="615553" cy="446597"/>
          </a:xfrm>
          <a:prstGeom prst="rect">
            <a:avLst/>
          </a:prstGeom>
          <a:noFill/>
        </p:spPr>
        <p:txBody>
          <a:bodyPr vert="eaVert" wrap="none" rtlCol="0">
            <a:spAutoFit/>
          </a:bodyPr>
          <a:lstStyle/>
          <a:p>
            <a:r>
              <a:rPr lang="zh-CN" altLang="en-US" sz="2800" b="1" dirty="0" smtClean="0">
                <a:latin typeface="仿宋" panose="02010609060101010101" pitchFamily="49" charset="-122"/>
                <a:ea typeface="仿宋" panose="02010609060101010101" pitchFamily="49" charset="-122"/>
              </a:rPr>
              <a:t>赢</a:t>
            </a:r>
            <a:endParaRPr lang="zh-CN" altLang="en-US" sz="2800" b="1" dirty="0">
              <a:latin typeface="仿宋" panose="02010609060101010101" pitchFamily="49" charset="-122"/>
              <a:ea typeface="仿宋" panose="02010609060101010101" pitchFamily="49" charset="-122"/>
            </a:endParaRPr>
          </a:p>
        </p:txBody>
      </p:sp>
      <p:sp>
        <p:nvSpPr>
          <p:cNvPr id="70" name="文本框 69"/>
          <p:cNvSpPr txBox="1"/>
          <p:nvPr/>
        </p:nvSpPr>
        <p:spPr>
          <a:xfrm>
            <a:off x="8699437" y="2873920"/>
            <a:ext cx="3163862" cy="2973122"/>
          </a:xfrm>
          <a:prstGeom prst="rect">
            <a:avLst/>
          </a:prstGeom>
          <a:noFill/>
          <a:ln>
            <a:solidFill>
              <a:srgbClr val="D1AA73"/>
            </a:solidFill>
          </a:ln>
        </p:spPr>
        <p:txBody>
          <a:bodyPr wrap="square" rtlCol="0">
            <a:spAutoFit/>
          </a:bodyPr>
          <a:lstStyle/>
          <a:p>
            <a:pPr algn="ctr">
              <a:lnSpc>
                <a:spcPct val="130000"/>
              </a:lnSpc>
            </a:pPr>
            <a:r>
              <a:rPr lang="zh-CN" altLang="en-US" sz="2400" b="1" dirty="0" smtClean="0">
                <a:solidFill>
                  <a:srgbClr val="FF0000"/>
                </a:solidFill>
                <a:latin typeface="微软雅黑" panose="020B0503020204020204" pitchFamily="34" charset="-122"/>
                <a:ea typeface="微软雅黑" panose="020B0503020204020204" pitchFamily="34" charset="-122"/>
              </a:rPr>
              <a:t>反对关系</a:t>
            </a:r>
            <a:endParaRPr lang="en-US" altLang="zh-CN" sz="2400" b="1" dirty="0" smtClean="0">
              <a:solidFill>
                <a:srgbClr val="FF0000"/>
              </a:solidFill>
              <a:latin typeface="微软雅黑" panose="020B0503020204020204" pitchFamily="34" charset="-122"/>
              <a:ea typeface="微软雅黑" panose="020B0503020204020204" pitchFamily="34" charset="-122"/>
            </a:endParaRPr>
          </a:p>
          <a:p>
            <a:pPr>
              <a:lnSpc>
                <a:spcPct val="130000"/>
              </a:lnSpc>
            </a:pPr>
            <a:r>
              <a:rPr lang="zh-CN" altLang="en-US" sz="2400" b="1" dirty="0" smtClean="0">
                <a:latin typeface="微软雅黑" panose="020B0503020204020204" pitchFamily="34" charset="-122"/>
                <a:ea typeface="微软雅黑" panose="020B0503020204020204" pitchFamily="34" charset="-122"/>
              </a:rPr>
              <a:t>两个具有全异关系的概念包含在一个属概念中，并且它们的外延之和</a:t>
            </a:r>
            <a:r>
              <a:rPr lang="zh-CN" altLang="en-US" sz="2400" b="1" u="sng" dirty="0" smtClean="0">
                <a:solidFill>
                  <a:srgbClr val="0000FF"/>
                </a:solidFill>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该属概念的外延。</a:t>
            </a:r>
            <a:endParaRPr lang="en-US" altLang="zh-CN" sz="2400" b="1" dirty="0" smtClean="0">
              <a:latin typeface="微软雅黑" panose="020B0503020204020204" pitchFamily="34" charset="-122"/>
              <a:ea typeface="微软雅黑" panose="020B0503020204020204" pitchFamily="34" charset="-122"/>
            </a:endParaRPr>
          </a:p>
        </p:txBody>
      </p:sp>
      <p:sp>
        <p:nvSpPr>
          <p:cNvPr id="71" name="文本框 70"/>
          <p:cNvSpPr txBox="1"/>
          <p:nvPr/>
        </p:nvSpPr>
        <p:spPr>
          <a:xfrm>
            <a:off x="3693219" y="5376531"/>
            <a:ext cx="1422184" cy="461665"/>
          </a:xfrm>
          <a:prstGeom prst="rect">
            <a:avLst/>
          </a:prstGeom>
          <a:noFill/>
        </p:spPr>
        <p:txBody>
          <a:bodyPr wrap="none" rtlCol="0">
            <a:spAutoFit/>
          </a:bodyPr>
          <a:lstStyle/>
          <a:p>
            <a:r>
              <a:rPr lang="zh-CN" altLang="en-US" sz="2400" b="1" dirty="0" smtClean="0">
                <a:latin typeface="仿宋" panose="02010609060101010101" pitchFamily="49" charset="-122"/>
                <a:ea typeface="仿宋" panose="02010609060101010101" pitchFamily="49" charset="-122"/>
              </a:rPr>
              <a:t>（合同）</a:t>
            </a:r>
            <a:endParaRPr lang="zh-CN" altLang="en-US" sz="2400" b="1" dirty="0">
              <a:latin typeface="仿宋" panose="02010609060101010101" pitchFamily="49" charset="-122"/>
              <a:ea typeface="仿宋" panose="02010609060101010101" pitchFamily="49" charset="-122"/>
            </a:endParaRPr>
          </a:p>
        </p:txBody>
      </p:sp>
      <p:sp>
        <p:nvSpPr>
          <p:cNvPr id="72" name="文本框 71"/>
          <p:cNvSpPr txBox="1"/>
          <p:nvPr/>
        </p:nvSpPr>
        <p:spPr>
          <a:xfrm>
            <a:off x="7067317" y="5361915"/>
            <a:ext cx="1422184" cy="461665"/>
          </a:xfrm>
          <a:prstGeom prst="rect">
            <a:avLst/>
          </a:prstGeom>
          <a:noFill/>
        </p:spPr>
        <p:txBody>
          <a:bodyPr wrap="none" rtlCol="0">
            <a:spAutoFit/>
          </a:bodyPr>
          <a:lstStyle/>
          <a:p>
            <a:r>
              <a:rPr lang="zh-CN" altLang="en-US" sz="2400" b="1" dirty="0" smtClean="0">
                <a:latin typeface="仿宋" panose="02010609060101010101" pitchFamily="49" charset="-122"/>
                <a:ea typeface="仿宋" panose="02010609060101010101" pitchFamily="49" charset="-122"/>
              </a:rPr>
              <a:t>（比赛）</a:t>
            </a:r>
            <a:endParaRPr lang="zh-CN" altLang="en-US" sz="2400" b="1" dirty="0">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bldLvl="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flipH="1">
            <a:off x="714864" y="3317637"/>
            <a:ext cx="1097492" cy="1321625"/>
            <a:chOff x="11064875" y="2933924"/>
            <a:chExt cx="1097492" cy="990152"/>
          </a:xfrm>
        </p:grpSpPr>
        <p:cxnSp>
          <p:nvCxnSpPr>
            <p:cNvPr id="6" name="直接连接符 5"/>
            <p:cNvCxnSpPr/>
            <p:nvPr/>
          </p:nvCxnSpPr>
          <p:spPr>
            <a:xfrm flipV="1">
              <a:off x="11064875" y="2933924"/>
              <a:ext cx="1097492" cy="495076"/>
            </a:xfrm>
            <a:prstGeom prst="line">
              <a:avLst/>
            </a:prstGeom>
            <a:ln>
              <a:solidFill>
                <a:srgbClr val="D1AA7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064875" y="3429000"/>
              <a:ext cx="1097492" cy="495076"/>
            </a:xfrm>
            <a:prstGeom prst="line">
              <a:avLst/>
            </a:prstGeom>
            <a:ln>
              <a:solidFill>
                <a:srgbClr val="D1AA7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a:stCxn id="31" idx="1"/>
          </p:cNvCxnSpPr>
          <p:nvPr/>
        </p:nvCxnSpPr>
        <p:spPr>
          <a:xfrm flipH="1">
            <a:off x="1786697" y="3153116"/>
            <a:ext cx="824251" cy="1150506"/>
          </a:xfrm>
          <a:prstGeom prst="line">
            <a:avLst/>
          </a:prstGeom>
          <a:ln>
            <a:solidFill>
              <a:srgbClr val="D1AA7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35" idx="1"/>
          </p:cNvCxnSpPr>
          <p:nvPr/>
        </p:nvCxnSpPr>
        <p:spPr>
          <a:xfrm flipH="1" flipV="1">
            <a:off x="1856942" y="4178402"/>
            <a:ext cx="754006" cy="1719192"/>
          </a:xfrm>
          <a:prstGeom prst="line">
            <a:avLst/>
          </a:prstGeom>
          <a:ln>
            <a:solidFill>
              <a:srgbClr val="D1AA7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等腰三角形 58"/>
          <p:cNvSpPr/>
          <p:nvPr/>
        </p:nvSpPr>
        <p:spPr>
          <a:xfrm rot="5400000" flipH="1">
            <a:off x="134026" y="3339170"/>
            <a:ext cx="1297029" cy="1253962"/>
          </a:xfrm>
          <a:prstGeom prst="triangle">
            <a:avLst/>
          </a:prstGeom>
          <a:solidFill>
            <a:srgbClr val="534C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10032943" y="75775"/>
            <a:ext cx="1826141" cy="584775"/>
          </a:xfrm>
          <a:prstGeom prst="rect">
            <a:avLst/>
          </a:prstGeom>
          <a:solidFill>
            <a:schemeClr val="accent2">
              <a:lumMod val="20000"/>
              <a:lumOff val="80000"/>
            </a:schemeClr>
          </a:solidFill>
        </p:spPr>
        <p:txBody>
          <a:bodyPr wrap="none" rtlCol="0">
            <a:spAutoFit/>
          </a:bodyPr>
          <a:lstStyle/>
          <a:p>
            <a:pPr algn="ctr"/>
            <a:r>
              <a:rPr lang="zh-CN" altLang="en-US" sz="3200" dirty="0" smtClean="0">
                <a:latin typeface="字魂35号-经典雅黑" panose="00000500000000000000" pitchFamily="2" charset="-122"/>
                <a:ea typeface="字魂35号-经典雅黑" panose="00000500000000000000" pitchFamily="2" charset="-122"/>
              </a:rPr>
              <a:t>知识结构</a:t>
            </a:r>
            <a:endParaRPr lang="zh-CN" altLang="en-US" sz="3200" dirty="0">
              <a:latin typeface="字魂35号-经典雅黑" panose="00000500000000000000" pitchFamily="2" charset="-122"/>
              <a:ea typeface="字魂35号-经典雅黑" panose="00000500000000000000" pitchFamily="2" charset="-122"/>
            </a:endParaRPr>
          </a:p>
        </p:txBody>
      </p:sp>
      <p:sp>
        <p:nvSpPr>
          <p:cNvPr id="61" name="文本框 60"/>
          <p:cNvSpPr txBox="1"/>
          <p:nvPr/>
        </p:nvSpPr>
        <p:spPr>
          <a:xfrm>
            <a:off x="10340720" y="426941"/>
            <a:ext cx="1210588" cy="369332"/>
          </a:xfrm>
          <a:prstGeom prst="rect">
            <a:avLst/>
          </a:prstGeom>
          <a:noFill/>
        </p:spPr>
        <p:txBody>
          <a:bodyPr wrap="none" rtlCol="0">
            <a:spAutoFit/>
          </a:bodyPr>
          <a:lstStyle/>
          <a:p>
            <a:pPr algn="ctr"/>
            <a:r>
              <a:rPr lang="en-US" altLang="zh-CN" u="sng" dirty="0">
                <a:solidFill>
                  <a:srgbClr val="534C49"/>
                </a:solidFill>
                <a:latin typeface="张海山锐线体简" panose="02000000000000000000" pitchFamily="2" charset="-122"/>
                <a:ea typeface="张海山锐线体简" panose="02000000000000000000" pitchFamily="2" charset="-122"/>
              </a:rPr>
              <a:t> </a:t>
            </a:r>
            <a:r>
              <a:rPr lang="en-US" altLang="zh-CN" u="sng" dirty="0" smtClean="0">
                <a:solidFill>
                  <a:srgbClr val="534C49"/>
                </a:solidFill>
                <a:latin typeface="张海山锐线体简" panose="02000000000000000000" pitchFamily="2" charset="-122"/>
                <a:ea typeface="张海山锐线体简" panose="02000000000000000000" pitchFamily="2" charset="-122"/>
              </a:rPr>
              <a:t>               </a:t>
            </a:r>
            <a:endParaRPr lang="zh-CN" altLang="en-US" u="sng" dirty="0">
              <a:solidFill>
                <a:srgbClr val="534C49"/>
              </a:solidFill>
              <a:latin typeface="张海山锐线体简" panose="02000000000000000000" pitchFamily="2" charset="-122"/>
              <a:ea typeface="张海山锐线体简" panose="02000000000000000000" pitchFamily="2" charset="-122"/>
            </a:endParaRPr>
          </a:p>
        </p:txBody>
      </p:sp>
      <p:sp>
        <p:nvSpPr>
          <p:cNvPr id="62" name="圆角矩形 61"/>
          <p:cNvSpPr/>
          <p:nvPr/>
        </p:nvSpPr>
        <p:spPr>
          <a:xfrm>
            <a:off x="100965" y="2165850"/>
            <a:ext cx="569369" cy="3601065"/>
          </a:xfrm>
          <a:prstGeom prst="roundRect">
            <a:avLst>
              <a:gd name="adj" fmla="val 25204"/>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2610948" y="2891506"/>
            <a:ext cx="1700291" cy="523220"/>
          </a:xfrm>
          <a:prstGeom prst="rect">
            <a:avLst/>
          </a:prstGeom>
          <a:solidFill>
            <a:srgbClr val="D1AA73"/>
          </a:solidFill>
          <a:ln>
            <a:solidFill>
              <a:srgbClr val="D1AA73"/>
            </a:solidFill>
          </a:ln>
        </p:spPr>
        <p:txBody>
          <a:bodyPr wrap="square" rtlCol="0">
            <a:spAutoFit/>
          </a:bodyPr>
          <a:lstStyle/>
          <a:p>
            <a:pPr algn="ctr"/>
            <a:r>
              <a:rPr lang="zh-CN" altLang="en-US" sz="2800" b="1" dirty="0" smtClean="0">
                <a:latin typeface="微软雅黑" panose="020B0503020204020204" pitchFamily="34" charset="-122"/>
                <a:ea typeface="微软雅黑" panose="020B0503020204020204" pitchFamily="34" charset="-122"/>
              </a:rPr>
              <a:t>相容关系</a:t>
            </a:r>
            <a:endParaRPr lang="zh-CN" altLang="en-US" sz="2800" b="1"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2610948" y="5451318"/>
            <a:ext cx="2116974" cy="892552"/>
          </a:xfrm>
          <a:prstGeom prst="rect">
            <a:avLst/>
          </a:prstGeom>
          <a:solidFill>
            <a:srgbClr val="92D050"/>
          </a:solidFill>
          <a:ln>
            <a:solidFill>
              <a:srgbClr val="D1AA73"/>
            </a:solidFill>
          </a:ln>
        </p:spPr>
        <p:txBody>
          <a:bodyPr wrap="square" rtlCol="0">
            <a:spAutoFit/>
          </a:bodyPr>
          <a:lstStyle/>
          <a:p>
            <a:pPr algn="ctr"/>
            <a:r>
              <a:rPr lang="zh-CN" altLang="en-US" sz="2800" b="1" dirty="0" smtClean="0">
                <a:latin typeface="微软雅黑" panose="020B0503020204020204" pitchFamily="34" charset="-122"/>
                <a:ea typeface="微软雅黑" panose="020B0503020204020204" pitchFamily="34" charset="-122"/>
              </a:rPr>
              <a:t>不相容关系</a:t>
            </a:r>
            <a:endParaRPr lang="en-US" altLang="zh-CN" sz="2800" b="1" dirty="0" smtClean="0">
              <a:latin typeface="微软雅黑" panose="020B0503020204020204" pitchFamily="34" charset="-122"/>
              <a:ea typeface="微软雅黑" panose="020B0503020204020204" pitchFamily="34" charset="-122"/>
            </a:endParaRPr>
          </a:p>
          <a:p>
            <a:pPr algn="ctr"/>
            <a:r>
              <a:rPr lang="zh-CN" altLang="en-US" sz="2400" b="1" dirty="0" smtClean="0">
                <a:latin typeface="微软雅黑" panose="020B0503020204020204" pitchFamily="34" charset="-122"/>
                <a:ea typeface="微软雅黑" panose="020B0503020204020204" pitchFamily="34" charset="-122"/>
              </a:rPr>
              <a:t>（全异关系）</a:t>
            </a:r>
            <a:endParaRPr lang="en-US" altLang="zh-CN" sz="2400" b="1" dirty="0" smtClean="0">
              <a:latin typeface="微软雅黑" panose="020B0503020204020204" pitchFamily="34" charset="-122"/>
              <a:ea typeface="微软雅黑" panose="020B0503020204020204" pitchFamily="34" charset="-122"/>
            </a:endParaRPr>
          </a:p>
        </p:txBody>
      </p:sp>
      <p:sp>
        <p:nvSpPr>
          <p:cNvPr id="4" name="文本框 3"/>
          <p:cNvSpPr txBox="1"/>
          <p:nvPr/>
        </p:nvSpPr>
        <p:spPr>
          <a:xfrm>
            <a:off x="1367961" y="2408903"/>
            <a:ext cx="615553" cy="3323987"/>
          </a:xfrm>
          <a:prstGeom prst="rect">
            <a:avLst/>
          </a:prstGeom>
          <a:solidFill>
            <a:srgbClr val="FFC000"/>
          </a:solidFill>
        </p:spPr>
        <p:txBody>
          <a:bodyPr vert="eaVert" wrap="none" rtlCol="0">
            <a:spAutoFit/>
          </a:bodyPr>
          <a:lstStyle/>
          <a:p>
            <a:r>
              <a:rPr lang="zh-CN" altLang="en-US" sz="2800" b="1" dirty="0" smtClean="0">
                <a:latin typeface="微软雅黑" panose="020B0503020204020204" pitchFamily="34" charset="-122"/>
                <a:ea typeface="微软雅黑" panose="020B0503020204020204" pitchFamily="34" charset="-122"/>
              </a:rPr>
              <a:t>概念之间的外延关系</a:t>
            </a:r>
            <a:endParaRPr lang="zh-CN" altLang="en-US" sz="2800" b="1" dirty="0">
              <a:latin typeface="微软雅黑" panose="020B0503020204020204" pitchFamily="34" charset="-122"/>
              <a:ea typeface="微软雅黑" panose="020B0503020204020204" pitchFamily="34" charset="-122"/>
            </a:endParaRPr>
          </a:p>
        </p:txBody>
      </p:sp>
      <p:sp>
        <p:nvSpPr>
          <p:cNvPr id="9" name="左大括号 8"/>
          <p:cNvSpPr/>
          <p:nvPr/>
        </p:nvSpPr>
        <p:spPr>
          <a:xfrm>
            <a:off x="4336897" y="2146630"/>
            <a:ext cx="211407" cy="2208211"/>
          </a:xfrm>
          <a:prstGeom prst="leftBrace">
            <a:avLst/>
          </a:prstGeom>
          <a:ln>
            <a:solidFill>
              <a:srgbClr val="D1AA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文本框 23"/>
          <p:cNvSpPr txBox="1"/>
          <p:nvPr/>
        </p:nvSpPr>
        <p:spPr>
          <a:xfrm>
            <a:off x="4549664" y="2009037"/>
            <a:ext cx="1939385" cy="2677656"/>
          </a:xfrm>
          <a:prstGeom prst="rect">
            <a:avLst/>
          </a:prstGeom>
          <a:solidFill>
            <a:srgbClr val="D1AA73"/>
          </a:solidFill>
          <a:ln>
            <a:solidFill>
              <a:srgbClr val="D1AA73"/>
            </a:solidFill>
          </a:ln>
        </p:spPr>
        <p:txBody>
          <a:bodyPr wrap="square" rtlCol="0">
            <a:spAutoFit/>
          </a:bodyPr>
          <a:lstStyle/>
          <a:p>
            <a:pPr algn="just">
              <a:lnSpc>
                <a:spcPct val="150000"/>
              </a:lnSpc>
            </a:pPr>
            <a:r>
              <a:rPr lang="zh-CN" altLang="en-US" sz="2800" b="1" dirty="0" smtClean="0">
                <a:latin typeface="微软雅黑" panose="020B0503020204020204" pitchFamily="34" charset="-122"/>
                <a:ea typeface="微软雅黑" panose="020B0503020204020204" pitchFamily="34" charset="-122"/>
              </a:rPr>
              <a:t>全同关系</a:t>
            </a:r>
            <a:endParaRPr lang="en-US" altLang="zh-CN" sz="2800" b="1" dirty="0" smtClean="0">
              <a:latin typeface="微软雅黑" panose="020B0503020204020204" pitchFamily="34" charset="-122"/>
              <a:ea typeface="微软雅黑" panose="020B0503020204020204" pitchFamily="34" charset="-122"/>
            </a:endParaRPr>
          </a:p>
          <a:p>
            <a:pPr algn="just">
              <a:lnSpc>
                <a:spcPct val="150000"/>
              </a:lnSpc>
            </a:pPr>
            <a:r>
              <a:rPr lang="zh-CN" altLang="en-US" sz="2800" b="1" dirty="0">
                <a:latin typeface="微软雅黑" panose="020B0503020204020204" pitchFamily="34" charset="-122"/>
                <a:ea typeface="微软雅黑" panose="020B0503020204020204" pitchFamily="34" charset="-122"/>
              </a:rPr>
              <a:t>属种</a:t>
            </a:r>
            <a:r>
              <a:rPr lang="zh-CN" altLang="en-US" sz="2800" b="1" dirty="0" smtClean="0">
                <a:latin typeface="微软雅黑" panose="020B0503020204020204" pitchFamily="34" charset="-122"/>
                <a:ea typeface="微软雅黑" panose="020B0503020204020204" pitchFamily="34" charset="-122"/>
              </a:rPr>
              <a:t>关系</a:t>
            </a:r>
            <a:endParaRPr lang="en-US" altLang="zh-CN" sz="2800" b="1" dirty="0" smtClean="0">
              <a:latin typeface="微软雅黑" panose="020B0503020204020204" pitchFamily="34" charset="-122"/>
              <a:ea typeface="微软雅黑" panose="020B0503020204020204" pitchFamily="34" charset="-122"/>
            </a:endParaRPr>
          </a:p>
          <a:p>
            <a:pPr algn="just">
              <a:lnSpc>
                <a:spcPct val="150000"/>
              </a:lnSpc>
            </a:pPr>
            <a:r>
              <a:rPr lang="zh-CN" altLang="en-US" sz="2800" b="1" dirty="0" smtClean="0">
                <a:latin typeface="微软雅黑" panose="020B0503020204020204" pitchFamily="34" charset="-122"/>
                <a:ea typeface="微软雅黑" panose="020B0503020204020204" pitchFamily="34" charset="-122"/>
              </a:rPr>
              <a:t>种属关系</a:t>
            </a:r>
            <a:endParaRPr lang="en-US" altLang="zh-CN" sz="2800" b="1" dirty="0" smtClean="0">
              <a:latin typeface="微软雅黑" panose="020B0503020204020204" pitchFamily="34" charset="-122"/>
              <a:ea typeface="微软雅黑" panose="020B0503020204020204" pitchFamily="34" charset="-122"/>
            </a:endParaRPr>
          </a:p>
          <a:p>
            <a:pPr algn="just">
              <a:lnSpc>
                <a:spcPct val="150000"/>
              </a:lnSpc>
            </a:pPr>
            <a:r>
              <a:rPr lang="zh-CN" altLang="en-US" sz="2800" b="1" dirty="0">
                <a:latin typeface="微软雅黑" panose="020B0503020204020204" pitchFamily="34" charset="-122"/>
                <a:ea typeface="微软雅黑" panose="020B0503020204020204" pitchFamily="34" charset="-122"/>
              </a:rPr>
              <a:t>交叉关系</a:t>
            </a:r>
            <a:endParaRPr lang="zh-CN" altLang="en-US" sz="2800" b="1"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4977226" y="5205096"/>
            <a:ext cx="1823930" cy="1384995"/>
          </a:xfrm>
          <a:prstGeom prst="rect">
            <a:avLst/>
          </a:prstGeom>
          <a:solidFill>
            <a:srgbClr val="92D050"/>
          </a:solidFill>
          <a:ln>
            <a:solidFill>
              <a:srgbClr val="D1AA73"/>
            </a:solidFill>
          </a:ln>
        </p:spPr>
        <p:txBody>
          <a:bodyPr wrap="square" rtlCol="0">
            <a:spAutoFit/>
          </a:bodyPr>
          <a:lstStyle/>
          <a:p>
            <a:pPr algn="just">
              <a:lnSpc>
                <a:spcPct val="150000"/>
              </a:lnSpc>
            </a:pPr>
            <a:r>
              <a:rPr lang="zh-CN" altLang="en-US" sz="2800" b="1" dirty="0" smtClean="0">
                <a:latin typeface="微软雅黑" panose="020B0503020204020204" pitchFamily="34" charset="-122"/>
                <a:ea typeface="微软雅黑" panose="020B0503020204020204" pitchFamily="34" charset="-122"/>
              </a:rPr>
              <a:t>矛盾关系</a:t>
            </a:r>
            <a:endParaRPr lang="en-US" altLang="zh-CN" sz="2800" b="1" dirty="0" smtClean="0">
              <a:latin typeface="微软雅黑" panose="020B0503020204020204" pitchFamily="34" charset="-122"/>
              <a:ea typeface="微软雅黑" panose="020B0503020204020204" pitchFamily="34" charset="-122"/>
            </a:endParaRPr>
          </a:p>
          <a:p>
            <a:pPr algn="just">
              <a:lnSpc>
                <a:spcPct val="150000"/>
              </a:lnSpc>
            </a:pPr>
            <a:r>
              <a:rPr lang="zh-CN" altLang="en-US" sz="2800" b="1" dirty="0">
                <a:latin typeface="微软雅黑" panose="020B0503020204020204" pitchFamily="34" charset="-122"/>
                <a:ea typeface="微软雅黑" panose="020B0503020204020204" pitchFamily="34" charset="-122"/>
              </a:rPr>
              <a:t>反对关系</a:t>
            </a:r>
            <a:endParaRPr lang="zh-CN" altLang="en-US" sz="2800" b="1" dirty="0">
              <a:latin typeface="微软雅黑" panose="020B0503020204020204" pitchFamily="34" charset="-122"/>
              <a:ea typeface="微软雅黑" panose="020B0503020204020204" pitchFamily="34" charset="-122"/>
            </a:endParaRPr>
          </a:p>
        </p:txBody>
      </p:sp>
      <p:sp>
        <p:nvSpPr>
          <p:cNvPr id="27" name="左大括号 26"/>
          <p:cNvSpPr/>
          <p:nvPr/>
        </p:nvSpPr>
        <p:spPr>
          <a:xfrm>
            <a:off x="4750974" y="5359228"/>
            <a:ext cx="203200" cy="1230619"/>
          </a:xfrm>
          <a:prstGeom prst="leftBrace">
            <a:avLst/>
          </a:prstGeom>
          <a:ln>
            <a:solidFill>
              <a:srgbClr val="D1AA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28" name="组合 27"/>
          <p:cNvGrpSpPr/>
          <p:nvPr/>
        </p:nvGrpSpPr>
        <p:grpSpPr>
          <a:xfrm>
            <a:off x="7220121" y="1906688"/>
            <a:ext cx="1426909" cy="1430089"/>
            <a:chOff x="28819" y="0"/>
            <a:chExt cx="2232979" cy="2232979"/>
          </a:xfrm>
          <a:scene3d>
            <a:camera prst="orthographicFront"/>
            <a:lightRig rig="flat" dir="t"/>
          </a:scene3d>
        </p:grpSpPr>
        <p:sp>
          <p:nvSpPr>
            <p:cNvPr id="32" name="椭圆 31"/>
            <p:cNvSpPr/>
            <p:nvPr/>
          </p:nvSpPr>
          <p:spPr>
            <a:xfrm>
              <a:off x="28819" y="0"/>
              <a:ext cx="2232979" cy="2232979"/>
            </a:xfrm>
            <a:prstGeom prst="ellipse">
              <a:avLst/>
            </a:prstGeom>
            <a:noFill/>
            <a:ln>
              <a:solidFill>
                <a:srgbClr val="0000FF"/>
              </a:solidFill>
            </a:ln>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sp>
        <p:sp>
          <p:nvSpPr>
            <p:cNvPr id="34" name="椭圆 4"/>
            <p:cNvSpPr txBox="1"/>
            <p:nvPr/>
          </p:nvSpPr>
          <p:spPr>
            <a:xfrm>
              <a:off x="355830" y="558244"/>
              <a:ext cx="1747822" cy="111649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altLang="zh-CN" sz="2400" b="1" kern="1200" dirty="0" smtClean="0">
                  <a:latin typeface="仿宋" panose="02010609060101010101" pitchFamily="49" charset="-122"/>
                  <a:ea typeface="仿宋" panose="02010609060101010101" pitchFamily="49" charset="-122"/>
                </a:rPr>
                <a:t>A  B</a:t>
              </a:r>
              <a:endParaRPr lang="zh-CN" altLang="en-US" sz="2400" b="1" kern="1200" dirty="0">
                <a:solidFill>
                  <a:srgbClr val="FF0066"/>
                </a:solidFill>
                <a:latin typeface="仿宋" panose="02010609060101010101" pitchFamily="49" charset="-122"/>
                <a:ea typeface="仿宋" panose="02010609060101010101" pitchFamily="49" charset="-122"/>
              </a:endParaRPr>
            </a:p>
          </p:txBody>
        </p:sp>
      </p:grpSp>
      <p:grpSp>
        <p:nvGrpSpPr>
          <p:cNvPr id="41" name="组合 40"/>
          <p:cNvGrpSpPr/>
          <p:nvPr/>
        </p:nvGrpSpPr>
        <p:grpSpPr>
          <a:xfrm>
            <a:off x="9673797" y="1961611"/>
            <a:ext cx="1389131" cy="1341032"/>
            <a:chOff x="105019" y="0"/>
            <a:chExt cx="2232979" cy="2232979"/>
          </a:xfrm>
          <a:scene3d>
            <a:camera prst="orthographicFront"/>
            <a:lightRig rig="flat" dir="t"/>
          </a:scene3d>
        </p:grpSpPr>
        <p:sp>
          <p:nvSpPr>
            <p:cNvPr id="46" name="椭圆 45"/>
            <p:cNvSpPr/>
            <p:nvPr/>
          </p:nvSpPr>
          <p:spPr>
            <a:xfrm>
              <a:off x="105019" y="0"/>
              <a:ext cx="2232979" cy="2232979"/>
            </a:xfrm>
            <a:prstGeom prst="ellipse">
              <a:avLst/>
            </a:prstGeom>
            <a:noFill/>
            <a:ln>
              <a:solidFill>
                <a:srgbClr val="D1AA73"/>
              </a:solidFill>
            </a:ln>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sp>
        <p:sp>
          <p:nvSpPr>
            <p:cNvPr id="47" name="椭圆 4"/>
            <p:cNvSpPr txBox="1"/>
            <p:nvPr/>
          </p:nvSpPr>
          <p:spPr>
            <a:xfrm>
              <a:off x="635352" y="167473"/>
              <a:ext cx="1172313" cy="3796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zh-CN" altLang="en-US" sz="2000" b="1" kern="1200" dirty="0">
                <a:latin typeface="微软雅黑" panose="020B0503020204020204" pitchFamily="34" charset="-122"/>
                <a:ea typeface="微软雅黑" panose="020B0503020204020204" pitchFamily="34" charset="-122"/>
              </a:endParaRPr>
            </a:p>
          </p:txBody>
        </p:sp>
      </p:grpSp>
      <p:sp>
        <p:nvSpPr>
          <p:cNvPr id="44" name="椭圆 43"/>
          <p:cNvSpPr/>
          <p:nvPr/>
        </p:nvSpPr>
        <p:spPr>
          <a:xfrm>
            <a:off x="9914850" y="2429908"/>
            <a:ext cx="922122" cy="753759"/>
          </a:xfrm>
          <a:prstGeom prst="ellipse">
            <a:avLst/>
          </a:prstGeom>
          <a:noFill/>
          <a:ln>
            <a:solidFill>
              <a:srgbClr val="0000FF"/>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sp>
      <p:sp>
        <p:nvSpPr>
          <p:cNvPr id="10" name="文本框 9"/>
          <p:cNvSpPr txBox="1"/>
          <p:nvPr/>
        </p:nvSpPr>
        <p:spPr>
          <a:xfrm>
            <a:off x="10190312" y="1906688"/>
            <a:ext cx="356607" cy="523220"/>
          </a:xfrm>
          <a:prstGeom prst="rect">
            <a:avLst/>
          </a:prstGeom>
          <a:noFill/>
        </p:spPr>
        <p:txBody>
          <a:bodyPr wrap="square" rtlCol="0">
            <a:spAutoFit/>
          </a:bodyPr>
          <a:lstStyle/>
          <a:p>
            <a:r>
              <a:rPr lang="en-US" altLang="zh-CN" sz="2800" b="1" dirty="0" smtClean="0">
                <a:latin typeface="+mn-ea"/>
              </a:rPr>
              <a:t>A</a:t>
            </a:r>
            <a:endParaRPr lang="zh-CN" altLang="en-US" sz="2800" b="1" dirty="0">
              <a:latin typeface="+mn-ea"/>
            </a:endParaRPr>
          </a:p>
        </p:txBody>
      </p:sp>
      <p:sp>
        <p:nvSpPr>
          <p:cNvPr id="48" name="文本框 47"/>
          <p:cNvSpPr txBox="1"/>
          <p:nvPr/>
        </p:nvSpPr>
        <p:spPr>
          <a:xfrm>
            <a:off x="10190312" y="2568766"/>
            <a:ext cx="356607" cy="523220"/>
          </a:xfrm>
          <a:prstGeom prst="rect">
            <a:avLst/>
          </a:prstGeom>
          <a:noFill/>
        </p:spPr>
        <p:txBody>
          <a:bodyPr wrap="square" rtlCol="0">
            <a:spAutoFit/>
          </a:bodyPr>
          <a:lstStyle/>
          <a:p>
            <a:r>
              <a:rPr lang="en-US" altLang="zh-CN" sz="2800" b="1" dirty="0" smtClean="0">
                <a:latin typeface="+mn-ea"/>
              </a:rPr>
              <a:t>B</a:t>
            </a:r>
            <a:endParaRPr lang="zh-CN" altLang="en-US" sz="2800" b="1" dirty="0">
              <a:latin typeface="+mn-ea"/>
            </a:endParaRPr>
          </a:p>
        </p:txBody>
      </p:sp>
      <p:grpSp>
        <p:nvGrpSpPr>
          <p:cNvPr id="49" name="组合 48"/>
          <p:cNvGrpSpPr/>
          <p:nvPr/>
        </p:nvGrpSpPr>
        <p:grpSpPr>
          <a:xfrm>
            <a:off x="9747005" y="3445683"/>
            <a:ext cx="1424966" cy="1398822"/>
            <a:chOff x="105019" y="0"/>
            <a:chExt cx="2232979" cy="2232979"/>
          </a:xfrm>
          <a:scene3d>
            <a:camera prst="orthographicFront"/>
            <a:lightRig rig="flat" dir="t"/>
          </a:scene3d>
        </p:grpSpPr>
        <p:sp>
          <p:nvSpPr>
            <p:cNvPr id="50" name="椭圆 49"/>
            <p:cNvSpPr/>
            <p:nvPr/>
          </p:nvSpPr>
          <p:spPr>
            <a:xfrm>
              <a:off x="105019" y="0"/>
              <a:ext cx="2232979" cy="2232979"/>
            </a:xfrm>
            <a:prstGeom prst="ellipse">
              <a:avLst/>
            </a:prstGeom>
            <a:noFill/>
            <a:ln>
              <a:solidFill>
                <a:srgbClr val="D1AA73"/>
              </a:solidFill>
            </a:ln>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sp>
        <p:sp>
          <p:nvSpPr>
            <p:cNvPr id="51" name="椭圆 4"/>
            <p:cNvSpPr txBox="1"/>
            <p:nvPr/>
          </p:nvSpPr>
          <p:spPr>
            <a:xfrm>
              <a:off x="635352" y="167473"/>
              <a:ext cx="1172313" cy="3796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zh-CN" altLang="en-US" sz="2000" b="1" kern="1200" dirty="0">
                <a:latin typeface="微软雅黑" panose="020B0503020204020204" pitchFamily="34" charset="-122"/>
                <a:ea typeface="微软雅黑" panose="020B0503020204020204" pitchFamily="34" charset="-122"/>
              </a:endParaRPr>
            </a:p>
          </p:txBody>
        </p:sp>
      </p:grpSp>
      <p:sp>
        <p:nvSpPr>
          <p:cNvPr id="52" name="椭圆 51"/>
          <p:cNvSpPr/>
          <p:nvPr/>
        </p:nvSpPr>
        <p:spPr>
          <a:xfrm>
            <a:off x="10000104" y="3902530"/>
            <a:ext cx="945910" cy="786241"/>
          </a:xfrm>
          <a:prstGeom prst="ellipse">
            <a:avLst/>
          </a:prstGeom>
          <a:noFill/>
          <a:ln>
            <a:solidFill>
              <a:srgbClr val="0000FF"/>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sp>
      <p:sp>
        <p:nvSpPr>
          <p:cNvPr id="53" name="文本框 52"/>
          <p:cNvSpPr txBox="1"/>
          <p:nvPr/>
        </p:nvSpPr>
        <p:spPr>
          <a:xfrm>
            <a:off x="10290156" y="3364616"/>
            <a:ext cx="365806" cy="523220"/>
          </a:xfrm>
          <a:prstGeom prst="rect">
            <a:avLst/>
          </a:prstGeom>
          <a:noFill/>
        </p:spPr>
        <p:txBody>
          <a:bodyPr wrap="none" rtlCol="0">
            <a:spAutoFit/>
          </a:bodyPr>
          <a:lstStyle/>
          <a:p>
            <a:r>
              <a:rPr lang="en-US" altLang="zh-CN" sz="2800" b="1" dirty="0" smtClean="0">
                <a:latin typeface="+mn-ea"/>
              </a:rPr>
              <a:t>B</a:t>
            </a:r>
            <a:endParaRPr lang="zh-CN" altLang="en-US" sz="2800" b="1" dirty="0">
              <a:latin typeface="+mn-ea"/>
            </a:endParaRPr>
          </a:p>
        </p:txBody>
      </p:sp>
      <p:sp>
        <p:nvSpPr>
          <p:cNvPr id="54" name="文本框 53"/>
          <p:cNvSpPr txBox="1"/>
          <p:nvPr/>
        </p:nvSpPr>
        <p:spPr>
          <a:xfrm>
            <a:off x="10290156" y="4026694"/>
            <a:ext cx="365806" cy="523220"/>
          </a:xfrm>
          <a:prstGeom prst="rect">
            <a:avLst/>
          </a:prstGeom>
          <a:noFill/>
        </p:spPr>
        <p:txBody>
          <a:bodyPr wrap="none" rtlCol="0">
            <a:spAutoFit/>
          </a:bodyPr>
          <a:lstStyle/>
          <a:p>
            <a:r>
              <a:rPr lang="en-US" altLang="zh-CN" sz="2800" b="1" dirty="0" smtClean="0">
                <a:latin typeface="+mn-ea"/>
              </a:rPr>
              <a:t>A</a:t>
            </a:r>
            <a:endParaRPr lang="zh-CN" altLang="en-US" sz="2800" b="1" dirty="0">
              <a:latin typeface="+mn-ea"/>
            </a:endParaRPr>
          </a:p>
        </p:txBody>
      </p:sp>
      <p:grpSp>
        <p:nvGrpSpPr>
          <p:cNvPr id="55" name="组合 54"/>
          <p:cNvGrpSpPr/>
          <p:nvPr/>
        </p:nvGrpSpPr>
        <p:grpSpPr>
          <a:xfrm>
            <a:off x="6754632" y="3527919"/>
            <a:ext cx="1313495" cy="1313495"/>
            <a:chOff x="79594" y="327905"/>
            <a:chExt cx="1963326" cy="1963326"/>
          </a:xfrm>
        </p:grpSpPr>
        <p:sp>
          <p:nvSpPr>
            <p:cNvPr id="63" name="椭圆 62"/>
            <p:cNvSpPr/>
            <p:nvPr/>
          </p:nvSpPr>
          <p:spPr>
            <a:xfrm>
              <a:off x="79594" y="327905"/>
              <a:ext cx="1963326" cy="1963326"/>
            </a:xfrm>
            <a:prstGeom prst="ellipse">
              <a:avLst/>
            </a:prstGeom>
            <a:noFill/>
            <a:ln>
              <a:solidFill>
                <a:srgbClr val="D1AA73"/>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64" name="椭圆 4"/>
            <p:cNvSpPr txBox="1"/>
            <p:nvPr/>
          </p:nvSpPr>
          <p:spPr>
            <a:xfrm>
              <a:off x="353752" y="559423"/>
              <a:ext cx="1132008" cy="150029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b="1" kern="1200" dirty="0" smtClean="0">
                  <a:latin typeface="仿宋" panose="02010609060101010101" pitchFamily="49" charset="-122"/>
                  <a:ea typeface="仿宋" panose="02010609060101010101" pitchFamily="49" charset="-122"/>
                </a:rPr>
                <a:t>A</a:t>
              </a:r>
              <a:endParaRPr lang="zh-CN" altLang="en-US" sz="2400" b="1" kern="1200" dirty="0">
                <a:latin typeface="仿宋" panose="02010609060101010101" pitchFamily="49" charset="-122"/>
                <a:ea typeface="仿宋" panose="02010609060101010101" pitchFamily="49" charset="-122"/>
              </a:endParaRPr>
            </a:p>
          </p:txBody>
        </p:sp>
      </p:grpSp>
      <p:grpSp>
        <p:nvGrpSpPr>
          <p:cNvPr id="56" name="组合 55"/>
          <p:cNvGrpSpPr/>
          <p:nvPr/>
        </p:nvGrpSpPr>
        <p:grpSpPr>
          <a:xfrm>
            <a:off x="7743999" y="3542876"/>
            <a:ext cx="1313495" cy="1313495"/>
            <a:chOff x="1494604" y="327905"/>
            <a:chExt cx="1963326" cy="1963326"/>
          </a:xfrm>
        </p:grpSpPr>
        <p:sp>
          <p:nvSpPr>
            <p:cNvPr id="57" name="椭圆 56"/>
            <p:cNvSpPr/>
            <p:nvPr/>
          </p:nvSpPr>
          <p:spPr>
            <a:xfrm>
              <a:off x="1494604" y="327905"/>
              <a:ext cx="1963326" cy="1963326"/>
            </a:xfrm>
            <a:prstGeom prst="ellipse">
              <a:avLst/>
            </a:prstGeom>
            <a:noFill/>
            <a:ln>
              <a:solidFill>
                <a:srgbClr val="0000FF"/>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58" name="椭圆 6"/>
            <p:cNvSpPr txBox="1"/>
            <p:nvPr/>
          </p:nvSpPr>
          <p:spPr>
            <a:xfrm>
              <a:off x="2051765" y="559423"/>
              <a:ext cx="1132008" cy="150029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b="1" kern="1200" dirty="0" smtClean="0">
                  <a:latin typeface="仿宋" panose="02010609060101010101" pitchFamily="49" charset="-122"/>
                  <a:ea typeface="仿宋" panose="02010609060101010101" pitchFamily="49" charset="-122"/>
                </a:rPr>
                <a:t>B</a:t>
              </a:r>
              <a:endParaRPr lang="zh-CN" altLang="en-US" sz="2400" b="1" kern="1200" dirty="0">
                <a:latin typeface="仿宋" panose="02010609060101010101" pitchFamily="49" charset="-122"/>
                <a:ea typeface="仿宋" panose="02010609060101010101" pitchFamily="49" charset="-122"/>
              </a:endParaRPr>
            </a:p>
          </p:txBody>
        </p:sp>
      </p:grpSp>
      <p:pic>
        <p:nvPicPr>
          <p:cNvPr id="65" name="图片 6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22166" y="5111731"/>
            <a:ext cx="1569948" cy="1524770"/>
          </a:xfrm>
          <a:prstGeom prst="rect">
            <a:avLst/>
          </a:prstGeom>
        </p:spPr>
      </p:pic>
      <p:pic>
        <p:nvPicPr>
          <p:cNvPr id="68" name="图片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0421" y="5114367"/>
            <a:ext cx="1563475" cy="1522134"/>
          </a:xfrm>
          <a:prstGeom prst="rect">
            <a:avLst/>
          </a:prstGeom>
        </p:spPr>
      </p:pic>
      <p:sp>
        <p:nvSpPr>
          <p:cNvPr id="69" name="文本框 68"/>
          <p:cNvSpPr txBox="1"/>
          <p:nvPr/>
        </p:nvSpPr>
        <p:spPr>
          <a:xfrm>
            <a:off x="7767035" y="5560660"/>
            <a:ext cx="356607" cy="523220"/>
          </a:xfrm>
          <a:prstGeom prst="rect">
            <a:avLst/>
          </a:prstGeom>
          <a:solidFill>
            <a:schemeClr val="bg1"/>
          </a:solidFill>
        </p:spPr>
        <p:txBody>
          <a:bodyPr wrap="square" rtlCol="0">
            <a:spAutoFit/>
          </a:bodyPr>
          <a:lstStyle/>
          <a:p>
            <a:r>
              <a:rPr lang="en-US" altLang="zh-CN" sz="2800" b="1" dirty="0" smtClean="0">
                <a:latin typeface="+mn-ea"/>
              </a:rPr>
              <a:t>A</a:t>
            </a:r>
            <a:endParaRPr lang="zh-CN" altLang="en-US" sz="2800" b="1" dirty="0">
              <a:latin typeface="+mn-ea"/>
            </a:endParaRPr>
          </a:p>
        </p:txBody>
      </p:sp>
      <p:sp>
        <p:nvSpPr>
          <p:cNvPr id="70" name="文本框 69"/>
          <p:cNvSpPr txBox="1"/>
          <p:nvPr/>
        </p:nvSpPr>
        <p:spPr>
          <a:xfrm>
            <a:off x="8290423" y="5560660"/>
            <a:ext cx="356607" cy="523220"/>
          </a:xfrm>
          <a:prstGeom prst="rect">
            <a:avLst/>
          </a:prstGeom>
          <a:solidFill>
            <a:schemeClr val="bg1"/>
          </a:solidFill>
        </p:spPr>
        <p:txBody>
          <a:bodyPr wrap="square" rtlCol="0">
            <a:spAutoFit/>
          </a:bodyPr>
          <a:lstStyle/>
          <a:p>
            <a:r>
              <a:rPr lang="en-US" altLang="zh-CN" sz="2800" b="1" dirty="0" smtClean="0">
                <a:latin typeface="+mn-ea"/>
              </a:rPr>
              <a:t>B</a:t>
            </a:r>
            <a:endParaRPr lang="zh-CN" altLang="en-US" sz="2800" b="1" dirty="0">
              <a:latin typeface="+mn-ea"/>
            </a:endParaRPr>
          </a:p>
        </p:txBody>
      </p:sp>
      <p:sp>
        <p:nvSpPr>
          <p:cNvPr id="71" name="文本框 70"/>
          <p:cNvSpPr txBox="1"/>
          <p:nvPr/>
        </p:nvSpPr>
        <p:spPr>
          <a:xfrm>
            <a:off x="9495493" y="5612506"/>
            <a:ext cx="356607" cy="523220"/>
          </a:xfrm>
          <a:prstGeom prst="rect">
            <a:avLst/>
          </a:prstGeom>
          <a:solidFill>
            <a:schemeClr val="bg1"/>
          </a:solidFill>
        </p:spPr>
        <p:txBody>
          <a:bodyPr wrap="square" rtlCol="0">
            <a:spAutoFit/>
          </a:bodyPr>
          <a:lstStyle/>
          <a:p>
            <a:r>
              <a:rPr lang="en-US" altLang="zh-CN" sz="2800" b="1" dirty="0" smtClean="0">
                <a:latin typeface="+mn-ea"/>
              </a:rPr>
              <a:t>A</a:t>
            </a:r>
            <a:endParaRPr lang="zh-CN" altLang="en-US" sz="2800" b="1" dirty="0">
              <a:latin typeface="+mn-ea"/>
            </a:endParaRPr>
          </a:p>
        </p:txBody>
      </p:sp>
      <p:sp>
        <p:nvSpPr>
          <p:cNvPr id="72" name="文本框 71"/>
          <p:cNvSpPr txBox="1"/>
          <p:nvPr/>
        </p:nvSpPr>
        <p:spPr>
          <a:xfrm>
            <a:off x="10281184" y="5612506"/>
            <a:ext cx="356607" cy="523220"/>
          </a:xfrm>
          <a:prstGeom prst="rect">
            <a:avLst/>
          </a:prstGeom>
          <a:solidFill>
            <a:schemeClr val="bg1"/>
          </a:solidFill>
        </p:spPr>
        <p:txBody>
          <a:bodyPr wrap="square" rtlCol="0">
            <a:spAutoFit/>
          </a:bodyPr>
          <a:lstStyle/>
          <a:p>
            <a:r>
              <a:rPr lang="en-US" altLang="zh-CN" sz="2800" b="1" dirty="0" smtClean="0">
                <a:latin typeface="+mn-ea"/>
              </a:rPr>
              <a:t>B</a:t>
            </a:r>
            <a:endParaRPr lang="zh-CN" altLang="en-US" sz="2800" b="1" dirty="0">
              <a:latin typeface="+mn-ea"/>
            </a:endParaRPr>
          </a:p>
        </p:txBody>
      </p:sp>
      <p:sp>
        <p:nvSpPr>
          <p:cNvPr id="73" name="圆角矩形 72"/>
          <p:cNvSpPr/>
          <p:nvPr/>
        </p:nvSpPr>
        <p:spPr>
          <a:xfrm>
            <a:off x="11807455" y="2290163"/>
            <a:ext cx="569369" cy="3601065"/>
          </a:xfrm>
          <a:prstGeom prst="roundRect">
            <a:avLst>
              <a:gd name="adj" fmla="val 25204"/>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p:cNvSpPr txBox="1"/>
          <p:nvPr/>
        </p:nvSpPr>
        <p:spPr>
          <a:xfrm>
            <a:off x="155559" y="376319"/>
            <a:ext cx="11818853" cy="1643527"/>
          </a:xfrm>
          <a:prstGeom prst="rect">
            <a:avLst/>
          </a:prstGeom>
          <a:noFill/>
          <a:ln>
            <a:noFill/>
          </a:ln>
        </p:spPr>
        <p:txBody>
          <a:bodyPr wrap="square" rtlCol="0">
            <a:spAutoFit/>
          </a:bodyPr>
          <a:lstStyle/>
          <a:p>
            <a:pPr marL="342900" indent="-342900" algn="just">
              <a:lnSpc>
                <a:spcPct val="120000"/>
              </a:lnSpc>
              <a:buFont typeface="Wingdings" panose="05000000000000000000" pitchFamily="2" charset="2"/>
              <a:buChar char="l"/>
            </a:pPr>
            <a:r>
              <a:rPr lang="zh-CN" altLang="en-US" sz="2800" b="1" dirty="0" smtClean="0">
                <a:latin typeface="微软雅黑" panose="020B0503020204020204" pitchFamily="34" charset="-122"/>
                <a:ea typeface="微软雅黑" panose="020B0503020204020204" pitchFamily="34" charset="-122"/>
              </a:rPr>
              <a:t>概念就是通过揭示事物的</a:t>
            </a:r>
            <a:r>
              <a:rPr lang="zh-CN" altLang="en-US" sz="2800" b="1" u="sng" dirty="0" smtClean="0">
                <a:solidFill>
                  <a:srgbClr val="0000FF"/>
                </a:solidFill>
                <a:latin typeface="微软雅黑" panose="020B0503020204020204" pitchFamily="34" charset="-122"/>
                <a:ea typeface="微软雅黑" panose="020B0503020204020204" pitchFamily="34" charset="-122"/>
              </a:rPr>
              <a:t>本质</a:t>
            </a:r>
            <a:r>
              <a:rPr lang="zh-CN" altLang="en-US" sz="2800" b="1" dirty="0" smtClean="0">
                <a:latin typeface="微软雅黑" panose="020B0503020204020204" pitchFamily="34" charset="-122"/>
                <a:ea typeface="微软雅黑" panose="020B0503020204020204" pitchFamily="34" charset="-122"/>
              </a:rPr>
              <a:t>属性而反映事物的思维形式</a:t>
            </a:r>
            <a:r>
              <a:rPr lang="zh-CN" altLang="en-US" sz="2800" b="1" dirty="0" smtClean="0">
                <a:latin typeface="微软雅黑" panose="020B0503020204020204" pitchFamily="34" charset="-122"/>
                <a:ea typeface="微软雅黑" panose="020B0503020204020204" pitchFamily="34" charset="-122"/>
              </a:rPr>
              <a:t>。</a:t>
            </a:r>
            <a:endParaRPr lang="en-US" altLang="zh-CN" sz="2800" b="1" dirty="0" smtClean="0">
              <a:latin typeface="微软雅黑" panose="020B0503020204020204" pitchFamily="34" charset="-122"/>
              <a:ea typeface="微软雅黑" panose="020B0503020204020204" pitchFamily="34" charset="-122"/>
            </a:endParaRPr>
          </a:p>
          <a:p>
            <a:pPr marL="342900" indent="-342900" algn="just">
              <a:lnSpc>
                <a:spcPct val="120000"/>
              </a:lnSpc>
              <a:buFont typeface="Wingdings" panose="05000000000000000000" pitchFamily="2" charset="2"/>
              <a:buChar char="l"/>
            </a:pPr>
            <a:r>
              <a:rPr lang="zh-CN" altLang="en-US" sz="2800" b="1" dirty="0" smtClean="0">
                <a:latin typeface="微软雅黑" panose="020B0503020204020204" pitchFamily="34" charset="-122"/>
                <a:ea typeface="微软雅黑" panose="020B0503020204020204" pitchFamily="34" charset="-122"/>
              </a:rPr>
              <a:t>概念具有</a:t>
            </a:r>
            <a:r>
              <a:rPr lang="zh-CN" altLang="en-US" sz="2800" b="1" u="sng" dirty="0" smtClean="0">
                <a:solidFill>
                  <a:srgbClr val="0000FF"/>
                </a:solidFill>
                <a:latin typeface="微软雅黑" panose="020B0503020204020204" pitchFamily="34" charset="-122"/>
                <a:ea typeface="微软雅黑" panose="020B0503020204020204" pitchFamily="34" charset="-122"/>
              </a:rPr>
              <a:t>抽象</a:t>
            </a:r>
            <a:r>
              <a:rPr lang="zh-CN" altLang="en-US" sz="2800" b="1" dirty="0" smtClean="0">
                <a:latin typeface="微软雅黑" panose="020B0503020204020204" pitchFamily="34" charset="-122"/>
                <a:ea typeface="微软雅黑" panose="020B0503020204020204" pitchFamily="34" charset="-122"/>
              </a:rPr>
              <a:t>性和</a:t>
            </a:r>
            <a:r>
              <a:rPr lang="zh-CN" altLang="en-US" sz="2800" b="1" u="sng" dirty="0" smtClean="0">
                <a:solidFill>
                  <a:srgbClr val="0000FF"/>
                </a:solidFill>
                <a:latin typeface="微软雅黑" panose="020B0503020204020204" pitchFamily="34" charset="-122"/>
                <a:ea typeface="微软雅黑" panose="020B0503020204020204" pitchFamily="34" charset="-122"/>
              </a:rPr>
              <a:t>概括</a:t>
            </a:r>
            <a:r>
              <a:rPr lang="zh-CN" altLang="en-US" sz="2800" b="1" dirty="0" smtClean="0">
                <a:latin typeface="微软雅黑" panose="020B0503020204020204" pitchFamily="34" charset="-122"/>
                <a:ea typeface="微软雅黑" panose="020B0503020204020204" pitchFamily="34" charset="-122"/>
              </a:rPr>
              <a:t>性</a:t>
            </a:r>
            <a:r>
              <a:rPr lang="zh-CN" altLang="en-US" sz="2800" b="1" dirty="0" smtClean="0">
                <a:latin typeface="微软雅黑" panose="020B0503020204020204" pitchFamily="34" charset="-122"/>
                <a:ea typeface="微软雅黑" panose="020B0503020204020204" pitchFamily="34" charset="-122"/>
              </a:rPr>
              <a:t>。概念与语词的关系。</a:t>
            </a:r>
            <a:endParaRPr lang="en-US" altLang="zh-CN" sz="2800" b="1" dirty="0" smtClean="0">
              <a:latin typeface="微软雅黑" panose="020B0503020204020204" pitchFamily="34" charset="-122"/>
              <a:ea typeface="微软雅黑" panose="020B0503020204020204" pitchFamily="34" charset="-122"/>
            </a:endParaRPr>
          </a:p>
          <a:p>
            <a:pPr marL="342900" indent="-342900" algn="just">
              <a:lnSpc>
                <a:spcPct val="120000"/>
              </a:lnSpc>
              <a:buFont typeface="Wingdings" panose="05000000000000000000" pitchFamily="2" charset="2"/>
              <a:buChar char="l"/>
            </a:pPr>
            <a:r>
              <a:rPr lang="zh-CN" altLang="en-US" sz="2800" b="1" dirty="0" smtClean="0">
                <a:latin typeface="微软雅黑" panose="020B0503020204020204" pitchFamily="34" charset="-122"/>
                <a:ea typeface="微软雅黑" panose="020B0503020204020204" pitchFamily="34" charset="-122"/>
              </a:rPr>
              <a:t>任何</a:t>
            </a:r>
            <a:r>
              <a:rPr lang="zh-CN" altLang="en-US" sz="2800" b="1" dirty="0" smtClean="0">
                <a:latin typeface="微软雅黑" panose="020B0503020204020204" pitchFamily="34" charset="-122"/>
                <a:ea typeface="微软雅黑" panose="020B0503020204020204" pitchFamily="34" charset="-122"/>
              </a:rPr>
              <a:t>概念都是</a:t>
            </a:r>
            <a:r>
              <a:rPr lang="zh-CN" altLang="en-US" sz="2800" b="1" u="sng" dirty="0" smtClean="0">
                <a:solidFill>
                  <a:srgbClr val="0000FF"/>
                </a:solidFill>
                <a:latin typeface="微软雅黑" panose="020B0503020204020204" pitchFamily="34" charset="-122"/>
                <a:ea typeface="微软雅黑" panose="020B0503020204020204" pitchFamily="34" charset="-122"/>
              </a:rPr>
              <a:t>内涵</a:t>
            </a:r>
            <a:r>
              <a:rPr lang="zh-CN" altLang="en-US" sz="2800" b="1" dirty="0" smtClean="0">
                <a:latin typeface="微软雅黑" panose="020B0503020204020204" pitchFamily="34" charset="-122"/>
                <a:ea typeface="微软雅黑" panose="020B0503020204020204" pitchFamily="34" charset="-122"/>
              </a:rPr>
              <a:t>和</a:t>
            </a:r>
            <a:r>
              <a:rPr lang="zh-CN" altLang="en-US" sz="2800" b="1" u="sng" dirty="0" smtClean="0">
                <a:solidFill>
                  <a:srgbClr val="0000FF"/>
                </a:solidFill>
                <a:latin typeface="微软雅黑" panose="020B0503020204020204" pitchFamily="34" charset="-122"/>
                <a:ea typeface="微软雅黑" panose="020B0503020204020204" pitchFamily="34" charset="-122"/>
              </a:rPr>
              <a:t>外延</a:t>
            </a:r>
            <a:r>
              <a:rPr lang="zh-CN" altLang="en-US" sz="2800" b="1" dirty="0" smtClean="0">
                <a:latin typeface="微软雅黑" panose="020B0503020204020204" pitchFamily="34" charset="-122"/>
                <a:ea typeface="微软雅黑" panose="020B0503020204020204" pitchFamily="34" charset="-122"/>
              </a:rPr>
              <a:t>的统一。二者是相互联系、相互制约的。</a:t>
            </a: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barn(inVertical)">
                                      <p:cBhvr>
                                        <p:cTn id="15" dur="500"/>
                                        <p:tgtEl>
                                          <p:spTgt spid="56"/>
                                        </p:tgtEl>
                                      </p:cBhvr>
                                    </p:animEffect>
                                  </p:childTnLst>
                                </p:cTn>
                              </p:par>
                              <p:par>
                                <p:cTn id="16" presetID="16" presetClass="entr" presetSubtype="21"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barn(inVertical)">
                                      <p:cBhvr>
                                        <p:cTn id="18" dur="500"/>
                                        <p:tgtEl>
                                          <p:spTgt spid="55"/>
                                        </p:tgtEl>
                                      </p:cBhvr>
                                    </p:animEffect>
                                  </p:childTnLst>
                                </p:cTn>
                              </p:par>
                              <p:par>
                                <p:cTn id="19" presetID="16" presetClass="entr" presetSubtype="21"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par>
                                <p:cTn id="31" presetID="16" presetClass="entr" presetSubtype="21"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barn(inVertical)">
                                      <p:cBhvr>
                                        <p:cTn id="33" dur="500"/>
                                        <p:tgtEl>
                                          <p:spTgt spid="4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arn(inVertical)">
                                      <p:cBhvr>
                                        <p:cTn id="36" dur="500"/>
                                        <p:tgtEl>
                                          <p:spTgt spid="53"/>
                                        </p:tgtEl>
                                      </p:cBhvr>
                                    </p:animEffect>
                                  </p:childTnLst>
                                </p:cTn>
                              </p:par>
                              <p:par>
                                <p:cTn id="37" presetID="16" presetClass="entr" presetSubtype="21"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barn(inVertical)">
                                      <p:cBhvr>
                                        <p:cTn id="39" dur="500"/>
                                        <p:tgtEl>
                                          <p:spTgt spid="5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barn(inVertical)">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wipe(down)">
                                      <p:cBhvr>
                                        <p:cTn id="52" dur="500"/>
                                        <p:tgtEl>
                                          <p:spTgt spid="6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down)">
                                      <p:cBhvr>
                                        <p:cTn id="55" dur="500"/>
                                        <p:tgtEl>
                                          <p:spTgt spid="6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wipe(down)">
                                      <p:cBhvr>
                                        <p:cTn id="58" dur="500"/>
                                        <p:tgtEl>
                                          <p:spTgt spid="7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ipe(down)">
                                      <p:cBhvr>
                                        <p:cTn id="61" dur="500"/>
                                        <p:tgtEl>
                                          <p:spTgt spid="7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wipe(down)">
                                      <p:cBhvr>
                                        <p:cTn id="64" dur="500"/>
                                        <p:tgtEl>
                                          <p:spTgt spid="72"/>
                                        </p:tgtEl>
                                      </p:cBhvr>
                                    </p:animEffect>
                                  </p:childTnLst>
                                </p:cTn>
                              </p:par>
                              <p:par>
                                <p:cTn id="65" presetID="22" presetClass="entr" presetSubtype="4" fill="hold"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wipe(down)">
                                      <p:cBhvr>
                                        <p:cTn id="6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10" grpId="0"/>
      <p:bldP spid="48" grpId="0"/>
      <p:bldP spid="53" grpId="0"/>
      <p:bldP spid="54" grpId="0"/>
      <p:bldP spid="69" grpId="0" animBg="1"/>
      <p:bldP spid="70" grpId="0" animBg="1"/>
      <p:bldP spid="71" grpId="0" animBg="1"/>
      <p:bldP spid="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80" y="-1"/>
            <a:ext cx="12207958" cy="6858000"/>
          </a:xfrm>
          <a:prstGeom prst="rect">
            <a:avLst/>
          </a:prstGeom>
        </p:spPr>
      </p:pic>
      <p:sp>
        <p:nvSpPr>
          <p:cNvPr id="6" name="剪去单角的矩形 5"/>
          <p:cNvSpPr/>
          <p:nvPr/>
        </p:nvSpPr>
        <p:spPr>
          <a:xfrm flipV="1">
            <a:off x="-7980" y="0"/>
            <a:ext cx="12192000" cy="6858001"/>
          </a:xfrm>
          <a:prstGeom prst="snip1Rect">
            <a:avLst>
              <a:gd name="adj" fmla="val 19900"/>
            </a:avLst>
          </a:prstGeom>
          <a:solidFill>
            <a:srgbClr val="EBD79A">
              <a:alpha val="59000"/>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剪去单角的矩形 2"/>
          <p:cNvSpPr/>
          <p:nvPr/>
        </p:nvSpPr>
        <p:spPr>
          <a:xfrm flipV="1">
            <a:off x="1138" y="-1"/>
            <a:ext cx="12192000" cy="6858001"/>
          </a:xfrm>
          <a:prstGeom prst="snip1Rect">
            <a:avLst>
              <a:gd name="adj" fmla="val 19900"/>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114737" y="2178514"/>
            <a:ext cx="7519179" cy="1446550"/>
          </a:xfrm>
          <a:prstGeom prst="rect">
            <a:avLst/>
          </a:prstGeom>
          <a:noFill/>
          <a:effectLst/>
        </p:spPr>
        <p:txBody>
          <a:bodyPr wrap="square" rtlCol="0">
            <a:spAutoFit/>
          </a:bodyPr>
          <a:lstStyle/>
          <a:p>
            <a:pPr algn="ctr"/>
            <a:r>
              <a:rPr lang="zh-CN" altLang="en-US" sz="6000" b="1" dirty="0" smtClean="0">
                <a:solidFill>
                  <a:schemeClr val="bg1"/>
                </a:solidFill>
                <a:latin typeface="字魂24号-镇魂手书" panose="00000500000000000000" pitchFamily="2" charset="-122"/>
                <a:ea typeface="字魂24号-镇魂手书" panose="00000500000000000000" pitchFamily="2" charset="-122"/>
              </a:rPr>
              <a:t> </a:t>
            </a:r>
            <a:r>
              <a:rPr lang="zh-CN" altLang="en-US" sz="8800" dirty="0" smtClean="0">
                <a:solidFill>
                  <a:srgbClr val="002060"/>
                </a:solidFill>
                <a:latin typeface="字魂24号-镇魂手书" panose="00000500000000000000" pitchFamily="2" charset="-122"/>
                <a:ea typeface="字魂24号-镇魂手书" panose="00000500000000000000" pitchFamily="2" charset="-122"/>
              </a:rPr>
              <a:t>准确把握概念</a:t>
            </a:r>
            <a:endParaRPr lang="zh-CN" altLang="en-US" sz="8800" dirty="0">
              <a:solidFill>
                <a:srgbClr val="002060"/>
              </a:solidFill>
              <a:latin typeface="字魂24号-镇魂手书" panose="00000500000000000000" pitchFamily="2" charset="-122"/>
              <a:ea typeface="字魂24号-镇魂手书" panose="00000500000000000000" pitchFamily="2" charset="-122"/>
            </a:endParaRPr>
          </a:p>
        </p:txBody>
      </p:sp>
      <p:sp>
        <p:nvSpPr>
          <p:cNvPr id="5" name="文本框 4"/>
          <p:cNvSpPr txBox="1"/>
          <p:nvPr/>
        </p:nvSpPr>
        <p:spPr>
          <a:xfrm>
            <a:off x="352119" y="152981"/>
            <a:ext cx="5743880" cy="1569660"/>
          </a:xfrm>
          <a:prstGeom prst="rect">
            <a:avLst/>
          </a:prstGeom>
          <a:noFill/>
          <a:ln>
            <a:noFill/>
          </a:ln>
        </p:spPr>
        <p:txBody>
          <a:bodyPr wrap="none" rtlCol="0">
            <a:spAutoFit/>
          </a:bodyPr>
          <a:lstStyle/>
          <a:p>
            <a:pPr>
              <a:lnSpc>
                <a:spcPct val="150000"/>
              </a:lnSpc>
            </a:pPr>
            <a:r>
              <a:rPr lang="zh-CN" altLang="en-US" sz="3200" b="1" dirty="0" smtClean="0">
                <a:latin typeface="字魂35号-经典雅黑" panose="00000500000000000000" pitchFamily="2" charset="-122"/>
                <a:ea typeface="字魂35号-经典雅黑" panose="00000500000000000000" pitchFamily="2" charset="-122"/>
              </a:rPr>
              <a:t>选择性必修三 </a:t>
            </a:r>
            <a:r>
              <a:rPr lang="en-US" altLang="zh-CN" sz="3200" b="1" dirty="0" smtClean="0">
                <a:latin typeface="字魂35号-经典雅黑" panose="00000500000000000000" pitchFamily="2" charset="-122"/>
                <a:ea typeface="字魂35号-经典雅黑" panose="00000500000000000000" pitchFamily="2" charset="-122"/>
              </a:rPr>
              <a:t>《</a:t>
            </a:r>
            <a:r>
              <a:rPr lang="zh-CN" altLang="en-US" sz="3200" b="1" dirty="0" smtClean="0">
                <a:latin typeface="字魂35号-经典雅黑" panose="00000500000000000000" pitchFamily="2" charset="-122"/>
                <a:ea typeface="字魂35号-经典雅黑" panose="00000500000000000000" pitchFamily="2" charset="-122"/>
              </a:rPr>
              <a:t>逻辑与思维</a:t>
            </a:r>
            <a:r>
              <a:rPr lang="en-US" altLang="zh-CN" sz="3200" b="1" dirty="0" smtClean="0">
                <a:latin typeface="字魂35号-经典雅黑" panose="00000500000000000000" pitchFamily="2" charset="-122"/>
                <a:ea typeface="字魂35号-经典雅黑" panose="00000500000000000000" pitchFamily="2" charset="-122"/>
              </a:rPr>
              <a:t>》</a:t>
            </a:r>
            <a:endParaRPr lang="en-US" altLang="zh-CN" sz="3200" b="1" dirty="0" smtClean="0">
              <a:latin typeface="字魂35号-经典雅黑" panose="00000500000000000000" pitchFamily="2" charset="-122"/>
              <a:ea typeface="字魂35号-经典雅黑" panose="00000500000000000000" pitchFamily="2" charset="-122"/>
            </a:endParaRPr>
          </a:p>
          <a:p>
            <a:pPr algn="ctr">
              <a:lnSpc>
                <a:spcPct val="150000"/>
              </a:lnSpc>
            </a:pPr>
            <a:r>
              <a:rPr lang="zh-CN" altLang="en-US" sz="3200" b="1" dirty="0" smtClean="0">
                <a:latin typeface="字魂35号-经典雅黑" panose="00000500000000000000" pitchFamily="2" charset="-122"/>
                <a:ea typeface="字魂35号-经典雅黑" panose="00000500000000000000" pitchFamily="2" charset="-122"/>
              </a:rPr>
              <a:t>第二单元   遵循逻辑思维规则</a:t>
            </a:r>
            <a:endParaRPr lang="zh-CN" altLang="en-US" sz="3200" b="1" dirty="0">
              <a:latin typeface="字魂35号-经典雅黑" panose="00000500000000000000" pitchFamily="2" charset="-122"/>
              <a:ea typeface="字魂35号-经典雅黑" panose="00000500000000000000" pitchFamily="2" charset="-122"/>
            </a:endParaRPr>
          </a:p>
        </p:txBody>
      </p:sp>
      <p:sp>
        <p:nvSpPr>
          <p:cNvPr id="7" name="文本框 6"/>
          <p:cNvSpPr txBox="1"/>
          <p:nvPr/>
        </p:nvSpPr>
        <p:spPr>
          <a:xfrm>
            <a:off x="6232632" y="901462"/>
            <a:ext cx="2236510" cy="726481"/>
          </a:xfrm>
          <a:prstGeom prst="rect">
            <a:avLst/>
          </a:prstGeom>
          <a:noFill/>
          <a:ln>
            <a:noFill/>
          </a:ln>
        </p:spPr>
        <p:txBody>
          <a:bodyPr wrap="none" rtlCol="0">
            <a:spAutoFit/>
          </a:bodyPr>
          <a:lstStyle/>
          <a:p>
            <a:pPr>
              <a:lnSpc>
                <a:spcPct val="150000"/>
              </a:lnSpc>
            </a:pPr>
            <a:r>
              <a:rPr lang="zh-CN" altLang="en-US" sz="3200" b="1" dirty="0" smtClean="0">
                <a:solidFill>
                  <a:schemeClr val="tx2">
                    <a:lumMod val="50000"/>
                  </a:schemeClr>
                </a:solidFill>
                <a:latin typeface="字魂35号-经典雅黑" panose="00000500000000000000" pitchFamily="2" charset="-122"/>
                <a:ea typeface="字魂35号-经典雅黑" panose="00000500000000000000" pitchFamily="2" charset="-122"/>
              </a:rPr>
              <a:t>第四课复习</a:t>
            </a:r>
            <a:endParaRPr lang="zh-CN" altLang="en-US" sz="3200" b="1" dirty="0">
              <a:solidFill>
                <a:schemeClr val="tx2">
                  <a:lumMod val="50000"/>
                </a:schemeClr>
              </a:solidFill>
              <a:latin typeface="字魂35号-经典雅黑" panose="00000500000000000000" pitchFamily="2" charset="-122"/>
              <a:ea typeface="字魂35号-经典雅黑" panose="00000500000000000000" pitchFamily="2" charset="-122"/>
            </a:endParaRPr>
          </a:p>
        </p:txBody>
      </p:sp>
      <p:sp>
        <p:nvSpPr>
          <p:cNvPr id="8" name="文本框 7"/>
          <p:cNvSpPr txBox="1"/>
          <p:nvPr/>
        </p:nvSpPr>
        <p:spPr>
          <a:xfrm>
            <a:off x="2789950" y="3844862"/>
            <a:ext cx="7207422" cy="2800767"/>
          </a:xfrm>
          <a:prstGeom prst="rect">
            <a:avLst/>
          </a:prstGeom>
          <a:noFill/>
        </p:spPr>
        <p:txBody>
          <a:bodyPr wrap="none" rtlCol="0">
            <a:spAutoFit/>
          </a:bodyPr>
          <a:lstStyle/>
          <a:p>
            <a:pPr marL="571500" indent="-571500">
              <a:buFont typeface="Wingdings" panose="05000000000000000000" pitchFamily="2" charset="2"/>
              <a:buChar char="n"/>
            </a:pPr>
            <a:r>
              <a:rPr lang="zh-CN" altLang="en-US" sz="4400" b="1" dirty="0" smtClean="0">
                <a:latin typeface="演示春风楷" panose="00000500000000000000" pitchFamily="2" charset="-122"/>
                <a:ea typeface="演示春风楷" panose="00000500000000000000" pitchFamily="2" charset="-122"/>
              </a:rPr>
              <a:t>概念的含义</a:t>
            </a:r>
            <a:endParaRPr lang="en-US" altLang="zh-CN" sz="4400" b="1" dirty="0" smtClean="0">
              <a:latin typeface="演示春风楷" panose="00000500000000000000" pitchFamily="2" charset="-122"/>
              <a:ea typeface="演示春风楷" panose="00000500000000000000" pitchFamily="2" charset="-122"/>
            </a:endParaRPr>
          </a:p>
          <a:p>
            <a:pPr marL="571500" indent="-571500">
              <a:buFont typeface="Wingdings" panose="05000000000000000000" pitchFamily="2" charset="2"/>
              <a:buChar char="n"/>
            </a:pPr>
            <a:r>
              <a:rPr lang="zh-CN" altLang="en-US" sz="4400" b="1" dirty="0" smtClean="0">
                <a:latin typeface="演示春风楷" panose="00000500000000000000" pitchFamily="2" charset="-122"/>
                <a:ea typeface="演示春风楷" panose="00000500000000000000" pitchFamily="2" charset="-122"/>
              </a:rPr>
              <a:t>概念的内涵和外延</a:t>
            </a:r>
            <a:endParaRPr lang="en-US" altLang="zh-CN" sz="4400" b="1" dirty="0" smtClean="0">
              <a:latin typeface="演示春风楷" panose="00000500000000000000" pitchFamily="2" charset="-122"/>
              <a:ea typeface="演示春风楷" panose="00000500000000000000" pitchFamily="2" charset="-122"/>
            </a:endParaRPr>
          </a:p>
          <a:p>
            <a:pPr marL="571500" indent="-571500">
              <a:buFont typeface="Wingdings" panose="05000000000000000000" pitchFamily="2" charset="2"/>
              <a:buChar char="n"/>
            </a:pPr>
            <a:r>
              <a:rPr lang="zh-CN" altLang="en-US" sz="4400" b="1" dirty="0" smtClean="0">
                <a:latin typeface="演示春风楷" panose="00000500000000000000" pitchFamily="2" charset="-122"/>
                <a:ea typeface="演示春风楷" panose="00000500000000000000" pitchFamily="2" charset="-122"/>
              </a:rPr>
              <a:t>明确内涵的方法：定义</a:t>
            </a:r>
            <a:endParaRPr lang="en-US" altLang="zh-CN" sz="4400" b="1" dirty="0" smtClean="0">
              <a:latin typeface="演示春风楷" panose="00000500000000000000" pitchFamily="2" charset="-122"/>
              <a:ea typeface="演示春风楷" panose="00000500000000000000" pitchFamily="2" charset="-122"/>
            </a:endParaRPr>
          </a:p>
          <a:p>
            <a:pPr marL="571500" indent="-571500">
              <a:buFont typeface="Wingdings" panose="05000000000000000000" pitchFamily="2" charset="2"/>
              <a:buChar char="n"/>
            </a:pPr>
            <a:r>
              <a:rPr lang="zh-CN" altLang="en-US" sz="4400" b="1" dirty="0" smtClean="0">
                <a:latin typeface="演示春风楷" panose="00000500000000000000" pitchFamily="2" charset="-122"/>
                <a:ea typeface="演示春风楷" panose="00000500000000000000" pitchFamily="2" charset="-122"/>
              </a:rPr>
              <a:t>明确外延的方法：划分</a:t>
            </a:r>
            <a:endParaRPr lang="en-US" altLang="zh-CN" sz="4400" b="1" dirty="0" smtClean="0">
              <a:latin typeface="演示春风楷" panose="00000500000000000000" pitchFamily="2" charset="-122"/>
              <a:ea typeface="演示春风楷" panose="00000500000000000000" pitchFamily="2"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剪去单角的矩形 6"/>
          <p:cNvSpPr/>
          <p:nvPr/>
        </p:nvSpPr>
        <p:spPr>
          <a:xfrm flipV="1">
            <a:off x="206621" y="-236306"/>
            <a:ext cx="12192000" cy="6858001"/>
          </a:xfrm>
          <a:prstGeom prst="snip1Rect">
            <a:avLst>
              <a:gd name="adj" fmla="val 19900"/>
            </a:avLst>
          </a:prstGeom>
          <a:solidFill>
            <a:srgbClr val="EBD79A">
              <a:alpha val="20000"/>
            </a:srgb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336410" y="2875666"/>
            <a:ext cx="7519179" cy="1446550"/>
          </a:xfrm>
          <a:prstGeom prst="rect">
            <a:avLst/>
          </a:prstGeom>
          <a:solidFill>
            <a:schemeClr val="tx1">
              <a:lumMod val="85000"/>
              <a:lumOff val="15000"/>
            </a:schemeClr>
          </a:solidFill>
          <a:effectLst>
            <a:reflection blurRad="6350" stA="50000" endA="300" endPos="55000" dir="5400000" sy="-100000" algn="bl" rotWithShape="0"/>
          </a:effectLst>
        </p:spPr>
        <p:txBody>
          <a:bodyPr wrap="square" rtlCol="0">
            <a:spAutoFit/>
          </a:bodyPr>
          <a:lstStyle/>
          <a:p>
            <a:pPr algn="ctr"/>
            <a:r>
              <a:rPr lang="zh-CN" altLang="en-US" sz="6000" b="1" dirty="0" smtClean="0">
                <a:solidFill>
                  <a:schemeClr val="bg1"/>
                </a:solidFill>
                <a:latin typeface="字魂24号-镇魂手书" panose="00000500000000000000" pitchFamily="2" charset="-122"/>
                <a:ea typeface="字魂24号-镇魂手书" panose="00000500000000000000" pitchFamily="2" charset="-122"/>
              </a:rPr>
              <a:t> </a:t>
            </a:r>
            <a:r>
              <a:rPr lang="zh-CN" altLang="en-US" sz="8800" dirty="0" smtClean="0">
                <a:solidFill>
                  <a:schemeClr val="bg1"/>
                </a:solidFill>
                <a:latin typeface="字魂24号-镇魂手书" panose="00000500000000000000" pitchFamily="2" charset="-122"/>
                <a:ea typeface="字魂24号-镇魂手书" panose="00000500000000000000" pitchFamily="2" charset="-122"/>
              </a:rPr>
              <a:t>概念的概述</a:t>
            </a:r>
            <a:endParaRPr lang="zh-CN" altLang="en-US" sz="8800" dirty="0">
              <a:solidFill>
                <a:schemeClr val="bg1"/>
              </a:solidFill>
              <a:latin typeface="字魂24号-镇魂手书" panose="00000500000000000000" pitchFamily="2" charset="-122"/>
              <a:ea typeface="字魂24号-镇魂手书" panose="00000500000000000000" pitchFamily="2" charset="-122"/>
            </a:endParaRPr>
          </a:p>
        </p:txBody>
      </p:sp>
      <p:sp>
        <p:nvSpPr>
          <p:cNvPr id="5" name="文本框 4"/>
          <p:cNvSpPr txBox="1"/>
          <p:nvPr/>
        </p:nvSpPr>
        <p:spPr>
          <a:xfrm>
            <a:off x="352119" y="152981"/>
            <a:ext cx="5743880" cy="1569660"/>
          </a:xfrm>
          <a:prstGeom prst="rect">
            <a:avLst/>
          </a:prstGeom>
          <a:noFill/>
          <a:ln>
            <a:noFill/>
          </a:ln>
        </p:spPr>
        <p:txBody>
          <a:bodyPr wrap="none" rtlCol="0">
            <a:spAutoFit/>
          </a:bodyPr>
          <a:lstStyle/>
          <a:p>
            <a:pPr>
              <a:lnSpc>
                <a:spcPct val="150000"/>
              </a:lnSpc>
            </a:pPr>
            <a:r>
              <a:rPr lang="zh-CN" altLang="en-US" sz="3200" b="1" dirty="0" smtClean="0">
                <a:solidFill>
                  <a:srgbClr val="FF3300"/>
                </a:solidFill>
                <a:latin typeface="字魂35号-经典雅黑" panose="00000500000000000000" pitchFamily="2" charset="-122"/>
                <a:ea typeface="字魂35号-经典雅黑" panose="00000500000000000000" pitchFamily="2" charset="-122"/>
              </a:rPr>
              <a:t>选择性必修三 </a:t>
            </a:r>
            <a:r>
              <a:rPr lang="en-US" altLang="zh-CN" sz="3200" b="1" dirty="0" smtClean="0">
                <a:solidFill>
                  <a:srgbClr val="FF3300"/>
                </a:solidFill>
                <a:latin typeface="字魂35号-经典雅黑" panose="00000500000000000000" pitchFamily="2" charset="-122"/>
                <a:ea typeface="字魂35号-经典雅黑" panose="00000500000000000000" pitchFamily="2" charset="-122"/>
              </a:rPr>
              <a:t>《</a:t>
            </a:r>
            <a:r>
              <a:rPr lang="zh-CN" altLang="en-US" sz="3200" b="1" dirty="0" smtClean="0">
                <a:solidFill>
                  <a:srgbClr val="FF3300"/>
                </a:solidFill>
                <a:latin typeface="字魂35号-经典雅黑" panose="00000500000000000000" pitchFamily="2" charset="-122"/>
                <a:ea typeface="字魂35号-经典雅黑" panose="00000500000000000000" pitchFamily="2" charset="-122"/>
              </a:rPr>
              <a:t>逻辑与思维</a:t>
            </a:r>
            <a:r>
              <a:rPr lang="en-US" altLang="zh-CN" sz="3200" b="1" dirty="0" smtClean="0">
                <a:solidFill>
                  <a:srgbClr val="FF3300"/>
                </a:solidFill>
                <a:latin typeface="字魂35号-经典雅黑" panose="00000500000000000000" pitchFamily="2" charset="-122"/>
                <a:ea typeface="字魂35号-经典雅黑" panose="00000500000000000000" pitchFamily="2" charset="-122"/>
              </a:rPr>
              <a:t>》</a:t>
            </a:r>
            <a:endParaRPr lang="en-US" altLang="zh-CN" sz="3200" b="1" dirty="0" smtClean="0">
              <a:solidFill>
                <a:srgbClr val="FF3300"/>
              </a:solidFill>
              <a:latin typeface="字魂35号-经典雅黑" panose="00000500000000000000" pitchFamily="2" charset="-122"/>
              <a:ea typeface="字魂35号-经典雅黑" panose="00000500000000000000" pitchFamily="2" charset="-122"/>
            </a:endParaRPr>
          </a:p>
          <a:p>
            <a:pPr algn="ctr">
              <a:lnSpc>
                <a:spcPct val="150000"/>
              </a:lnSpc>
            </a:pPr>
            <a:r>
              <a:rPr lang="zh-CN" altLang="en-US" sz="3200" b="1" dirty="0" smtClean="0">
                <a:solidFill>
                  <a:srgbClr val="FF3300"/>
                </a:solidFill>
                <a:latin typeface="字魂35号-经典雅黑" panose="00000500000000000000" pitchFamily="2" charset="-122"/>
                <a:ea typeface="字魂35号-经典雅黑" panose="00000500000000000000" pitchFamily="2" charset="-122"/>
              </a:rPr>
              <a:t>第四课</a:t>
            </a:r>
            <a:endParaRPr lang="zh-CN" altLang="en-US" sz="3200" b="1" dirty="0">
              <a:solidFill>
                <a:srgbClr val="FF3300"/>
              </a:solidFill>
              <a:latin typeface="字魂35号-经典雅黑" panose="00000500000000000000" pitchFamily="2" charset="-122"/>
              <a:ea typeface="字魂35号-经典雅黑" panose="00000500000000000000"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剪去单角的矩形 9"/>
          <p:cNvSpPr/>
          <p:nvPr/>
        </p:nvSpPr>
        <p:spPr>
          <a:xfrm flipV="1">
            <a:off x="0" y="-1"/>
            <a:ext cx="12192000" cy="6858001"/>
          </a:xfrm>
          <a:prstGeom prst="snip1Rect">
            <a:avLst>
              <a:gd name="adj" fmla="val 19900"/>
            </a:avLst>
          </a:prstGeom>
          <a:solidFill>
            <a:srgbClr val="EBD79A">
              <a:alpha val="33000"/>
            </a:srgbClr>
          </a:solidFill>
          <a:ln w="28575">
            <a:solidFill>
              <a:srgbClr val="D1AA7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645145" y="270872"/>
            <a:ext cx="6680034" cy="523220"/>
          </a:xfrm>
          <a:prstGeom prst="rect">
            <a:avLst/>
          </a:prstGeom>
          <a:noFill/>
        </p:spPr>
        <p:txBody>
          <a:bodyPr wrap="none" rtlCol="0">
            <a:spAutoFit/>
          </a:bodyPr>
          <a:lstStyle/>
          <a:p>
            <a:r>
              <a:rPr lang="en-US" altLang="zh-CN" sz="2800" b="1" dirty="0" smtClean="0">
                <a:latin typeface="仿宋" panose="02010609060101010101" pitchFamily="49" charset="-122"/>
                <a:ea typeface="仿宋" panose="02010609060101010101" pitchFamily="49" charset="-122"/>
              </a:rPr>
              <a:t>【</a:t>
            </a:r>
            <a:r>
              <a:rPr lang="zh-CN" altLang="en-US" sz="2800" b="1" dirty="0" smtClean="0">
                <a:latin typeface="仿宋" panose="02010609060101010101" pitchFamily="49" charset="-122"/>
                <a:ea typeface="仿宋" panose="02010609060101010101" pitchFamily="49" charset="-122"/>
              </a:rPr>
              <a:t>观看视频</a:t>
            </a:r>
            <a:r>
              <a:rPr lang="en-US" altLang="zh-CN" sz="2800" b="1" dirty="0" smtClean="0">
                <a:latin typeface="仿宋" panose="02010609060101010101" pitchFamily="49" charset="-122"/>
                <a:ea typeface="仿宋" panose="02010609060101010101" pitchFamily="49" charset="-122"/>
              </a:rPr>
              <a:t>】2021</a:t>
            </a:r>
            <a:r>
              <a:rPr lang="zh-CN" altLang="en-US" sz="2800" b="1" dirty="0" smtClean="0">
                <a:latin typeface="仿宋" panose="02010609060101010101" pitchFamily="49" charset="-122"/>
                <a:ea typeface="仿宋" panose="02010609060101010101" pitchFamily="49" charset="-122"/>
              </a:rPr>
              <a:t>上海车展看新能源汽车</a:t>
            </a:r>
            <a:endParaRPr lang="zh-CN" altLang="en-US" sz="2800" b="1" dirty="0">
              <a:latin typeface="仿宋" panose="02010609060101010101" pitchFamily="49" charset="-122"/>
              <a:ea typeface="仿宋" panose="02010609060101010101" pitchFamily="49" charset="-122"/>
            </a:endParaRPr>
          </a:p>
        </p:txBody>
      </p:sp>
      <p:pic>
        <p:nvPicPr>
          <p:cNvPr id="2" name="2021上海车展看中国品牌崛起 截取视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78765" y="794385"/>
            <a:ext cx="11106785" cy="555307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5670" y="91049"/>
            <a:ext cx="2199698" cy="4592703"/>
          </a:xfrm>
          <a:prstGeom prst="rect">
            <a:avLst/>
          </a:prstGeom>
        </p:spPr>
      </p:pic>
      <p:pic>
        <p:nvPicPr>
          <p:cNvPr id="3" name="图片 2"/>
          <p:cNvPicPr>
            <a:picLocks noChangeAspect="1"/>
          </p:cNvPicPr>
          <p:nvPr/>
        </p:nvPicPr>
        <p:blipFill>
          <a:blip r:embed="rId2"/>
          <a:stretch>
            <a:fillRect/>
          </a:stretch>
        </p:blipFill>
        <p:spPr>
          <a:xfrm>
            <a:off x="2458983" y="1919784"/>
            <a:ext cx="2323655" cy="4842150"/>
          </a:xfrm>
          <a:prstGeom prst="rect">
            <a:avLst/>
          </a:prstGeom>
        </p:spPr>
      </p:pic>
      <p:pic>
        <p:nvPicPr>
          <p:cNvPr id="4" name="图片 3"/>
          <p:cNvPicPr>
            <a:picLocks noChangeAspect="1"/>
          </p:cNvPicPr>
          <p:nvPr/>
        </p:nvPicPr>
        <p:blipFill>
          <a:blip r:embed="rId3"/>
          <a:stretch>
            <a:fillRect/>
          </a:stretch>
        </p:blipFill>
        <p:spPr>
          <a:xfrm>
            <a:off x="228170" y="4626416"/>
            <a:ext cx="2157198" cy="2231584"/>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31112" b="33574"/>
          <a:stretch>
            <a:fillRect/>
          </a:stretch>
        </p:blipFill>
        <p:spPr>
          <a:xfrm>
            <a:off x="4964857" y="1879086"/>
            <a:ext cx="4687143" cy="4882848"/>
          </a:xfrm>
          <a:prstGeom prst="rect">
            <a:avLst/>
          </a:prstGeom>
        </p:spPr>
      </p:pic>
      <p:sp>
        <p:nvSpPr>
          <p:cNvPr id="14" name="剪去单角的矩形 13"/>
          <p:cNvSpPr/>
          <p:nvPr/>
        </p:nvSpPr>
        <p:spPr>
          <a:xfrm flipV="1">
            <a:off x="0" y="-1"/>
            <a:ext cx="12192000" cy="6858001"/>
          </a:xfrm>
          <a:prstGeom prst="snip1Rect">
            <a:avLst>
              <a:gd name="adj" fmla="val 19900"/>
            </a:avLst>
          </a:prstGeom>
          <a:solidFill>
            <a:srgbClr val="EBD79A">
              <a:alpha val="33000"/>
            </a:srgbClr>
          </a:solidFill>
          <a:ln w="28575">
            <a:solidFill>
              <a:srgbClr val="D1AA7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773324" y="242257"/>
            <a:ext cx="9070208" cy="1420495"/>
          </a:xfrm>
          <a:prstGeom prst="rect">
            <a:avLst/>
          </a:prstGeom>
          <a:noFill/>
        </p:spPr>
        <p:txBody>
          <a:bodyPr wrap="square" rtlCol="0">
            <a:spAutoFit/>
          </a:bodyPr>
          <a:lstStyle/>
          <a:p>
            <a:pPr>
              <a:lnSpc>
                <a:spcPct val="120000"/>
              </a:lnSpc>
            </a:pPr>
            <a:r>
              <a:rPr lang="en-US" altLang="zh-CN" sz="24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我国新能源汽车产业“十四五”发展规划提出：到</a:t>
            </a:r>
            <a:r>
              <a:rPr lang="en-US" altLang="zh-CN" sz="2400" b="1" dirty="0" smtClean="0">
                <a:latin typeface="微软雅黑" panose="020B0503020204020204" pitchFamily="34" charset="-122"/>
                <a:ea typeface="微软雅黑" panose="020B0503020204020204" pitchFamily="34" charset="-122"/>
              </a:rPr>
              <a:t>2025</a:t>
            </a:r>
            <a:r>
              <a:rPr lang="zh-CN" altLang="en-US" sz="2400" b="1" dirty="0" smtClean="0">
                <a:latin typeface="微软雅黑" panose="020B0503020204020204" pitchFamily="34" charset="-122"/>
                <a:ea typeface="微软雅黑" panose="020B0503020204020204" pitchFamily="34" charset="-122"/>
              </a:rPr>
              <a:t>年，新能源汽车新车销售量达到汽车新车销售量的</a:t>
            </a:r>
            <a:r>
              <a:rPr lang="en-US" altLang="zh-CN" sz="2400" b="1" dirty="0" smtClean="0">
                <a:latin typeface="微软雅黑" panose="020B0503020204020204" pitchFamily="34" charset="-122"/>
                <a:ea typeface="微软雅黑" panose="020B0503020204020204" pitchFamily="34" charset="-122"/>
              </a:rPr>
              <a:t>20%</a:t>
            </a:r>
            <a:r>
              <a:rPr lang="zh-CN" altLang="en-US" sz="2400" b="1" dirty="0" smtClean="0">
                <a:latin typeface="微软雅黑" panose="020B0503020204020204" pitchFamily="34" charset="-122"/>
                <a:ea typeface="微软雅黑" panose="020B0503020204020204" pitchFamily="34" charset="-122"/>
              </a:rPr>
              <a:t>左右；</a:t>
            </a:r>
            <a:r>
              <a:rPr lang="en-US" altLang="zh-CN" sz="2400" b="1" dirty="0" smtClean="0">
                <a:latin typeface="微软雅黑" panose="020B0503020204020204" pitchFamily="34" charset="-122"/>
                <a:ea typeface="微软雅黑" panose="020B0503020204020204" pitchFamily="34" charset="-122"/>
              </a:rPr>
              <a:t>2035</a:t>
            </a:r>
            <a:r>
              <a:rPr lang="zh-CN" altLang="en-US" sz="2400" b="1" dirty="0" smtClean="0">
                <a:latin typeface="微软雅黑" panose="020B0503020204020204" pitchFamily="34" charset="-122"/>
                <a:ea typeface="微软雅黑" panose="020B0503020204020204" pitchFamily="34" charset="-122"/>
              </a:rPr>
              <a:t>年，纯电动车成为新销售车辆的主流，公共领域用车全面电动化。</a:t>
            </a:r>
            <a:endParaRPr lang="zh-CN" altLang="en-US" sz="2400"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9834219" y="2756854"/>
            <a:ext cx="2099163" cy="3415030"/>
          </a:xfrm>
          <a:prstGeom prst="rect">
            <a:avLst/>
          </a:prstGeom>
          <a:noFill/>
        </p:spPr>
        <p:txBody>
          <a:bodyPr wrap="square" rtlCol="0">
            <a:spAutoFit/>
          </a:bodyPr>
          <a:lstStyle/>
          <a:p>
            <a:pPr>
              <a:lnSpc>
                <a:spcPct val="150000"/>
              </a:lnSpc>
            </a:pPr>
            <a:r>
              <a:rPr lang="en-US" altLang="zh-CN" sz="24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发展新能源汽车产业，也是我国实现碳达峰、碳中和战略目标的应有之义</a:t>
            </a:r>
            <a:r>
              <a:rPr lang="en-US" altLang="zh-CN" sz="24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a:t>
            </a:r>
            <a:endParaRPr lang="zh-CN" altLang="en-US" sz="2400" b="1" dirty="0" smtClean="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42457" y="795185"/>
            <a:ext cx="11675565" cy="1308884"/>
          </a:xfrm>
          <a:prstGeom prst="rect">
            <a:avLst/>
          </a:prstGeom>
          <a:noFill/>
          <a:ln>
            <a:noFill/>
          </a:ln>
        </p:spPr>
        <p:txBody>
          <a:bodyPr wrap="square" rtlCol="0">
            <a:spAutoFit/>
          </a:bodyPr>
          <a:lstStyle/>
          <a:p>
            <a:pPr algn="just">
              <a:lnSpc>
                <a:spcPct val="150000"/>
              </a:lnSpc>
            </a:pPr>
            <a:r>
              <a:rPr lang="en-US" altLang="zh-CN" sz="2800" b="1" dirty="0" smtClean="0">
                <a:latin typeface="微软雅黑" panose="020B0503020204020204" pitchFamily="34" charset="-122"/>
                <a:ea typeface="微软雅黑" panose="020B0503020204020204" pitchFamily="34" charset="-122"/>
              </a:rPr>
              <a:t>【</a:t>
            </a:r>
            <a:r>
              <a:rPr lang="zh-CN" altLang="en-US" sz="2800" b="1" dirty="0" smtClean="0">
                <a:latin typeface="微软雅黑" panose="020B0503020204020204" pitchFamily="34" charset="-122"/>
                <a:ea typeface="微软雅黑" panose="020B0503020204020204" pitchFamily="34" charset="-122"/>
              </a:rPr>
              <a:t>思考探究</a:t>
            </a:r>
            <a:r>
              <a:rPr lang="en-US" altLang="zh-CN" sz="2800" b="1" dirty="0" smtClean="0">
                <a:latin typeface="微软雅黑" panose="020B0503020204020204" pitchFamily="34" charset="-122"/>
                <a:ea typeface="微软雅黑" panose="020B0503020204020204" pitchFamily="34" charset="-122"/>
              </a:rPr>
              <a:t>】</a:t>
            </a:r>
            <a:r>
              <a:rPr lang="zh-CN" altLang="en-US" sz="2800" b="1" dirty="0" smtClean="0">
                <a:latin typeface="微软雅黑" panose="020B0503020204020204" pitchFamily="34" charset="-122"/>
                <a:ea typeface="微软雅黑" panose="020B0503020204020204" pitchFamily="34" charset="-122"/>
              </a:rPr>
              <a:t>你了解新能源汽车吗？与传统汽车相比，新能源汽车有哪些特点？谈谈你的认识。</a:t>
            </a:r>
            <a:endParaRPr lang="en-US" altLang="zh-CN" sz="2800" b="1" dirty="0" smtClean="0">
              <a:latin typeface="微软雅黑" panose="020B0503020204020204" pitchFamily="34" charset="-122"/>
              <a:ea typeface="微软雅黑" panose="020B0503020204020204" pitchFamily="34" charset="-122"/>
            </a:endParaRPr>
          </a:p>
        </p:txBody>
      </p:sp>
      <p:sp>
        <p:nvSpPr>
          <p:cNvPr id="8" name="文本框 7"/>
          <p:cNvSpPr txBox="1"/>
          <p:nvPr/>
        </p:nvSpPr>
        <p:spPr>
          <a:xfrm>
            <a:off x="-636057" y="190713"/>
            <a:ext cx="8108342" cy="523220"/>
          </a:xfrm>
          <a:prstGeom prst="parallelogram">
            <a:avLst>
              <a:gd name="adj" fmla="val 184575"/>
            </a:avLst>
          </a:prstGeom>
          <a:solidFill>
            <a:srgbClr val="534C49"/>
          </a:solidFill>
          <a:effectLst>
            <a:outerShdw blurRad="50800" dist="38100" dir="2700000" algn="tl" rotWithShape="0">
              <a:prstClr val="black">
                <a:alpha val="40000"/>
              </a:prstClr>
            </a:outerShdw>
          </a:effectLst>
        </p:spPr>
        <p:txBody>
          <a:bodyPr wrap="square" rtlCol="0">
            <a:spAutoFit/>
          </a:bodyPr>
          <a:lstStyle/>
          <a:p>
            <a:pPr algn="ct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9" name="文本框 8"/>
          <p:cNvSpPr txBox="1"/>
          <p:nvPr/>
        </p:nvSpPr>
        <p:spPr>
          <a:xfrm>
            <a:off x="3874378" y="199602"/>
            <a:ext cx="1988045" cy="523220"/>
          </a:xfrm>
          <a:prstGeom prst="rect">
            <a:avLst/>
          </a:prstGeom>
          <a:noFill/>
        </p:spPr>
        <p:txBody>
          <a:bodyPr wrap="none" rtlCol="0">
            <a:spAutoFit/>
          </a:bodyPr>
          <a:lstStyle/>
          <a:p>
            <a:pPr algn="ctr"/>
            <a:r>
              <a:rPr lang="zh-CN" altLang="en-US" sz="2800" b="1" dirty="0">
                <a:solidFill>
                  <a:schemeClr val="bg1"/>
                </a:solidFill>
                <a:latin typeface="思源宋体" panose="02020700000000000000" pitchFamily="18" charset="-122"/>
                <a:ea typeface="思源宋体" panose="02020700000000000000" pitchFamily="18" charset="-122"/>
              </a:rPr>
              <a:t>概念</a:t>
            </a:r>
            <a:r>
              <a:rPr lang="zh-CN" altLang="en-US" sz="2800" b="1" dirty="0" smtClean="0">
                <a:solidFill>
                  <a:schemeClr val="bg1"/>
                </a:solidFill>
                <a:latin typeface="思源宋体" panose="02020700000000000000" pitchFamily="18" charset="-122"/>
                <a:ea typeface="思源宋体" panose="02020700000000000000" pitchFamily="18" charset="-122"/>
              </a:rPr>
              <a:t>的含义</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10" name="文本框 9"/>
          <p:cNvSpPr txBox="1"/>
          <p:nvPr/>
        </p:nvSpPr>
        <p:spPr>
          <a:xfrm>
            <a:off x="2569983" y="181476"/>
            <a:ext cx="604653" cy="523220"/>
          </a:xfrm>
          <a:prstGeom prst="rect">
            <a:avLst/>
          </a:prstGeom>
          <a:noFill/>
        </p:spPr>
        <p:txBody>
          <a:bodyPr wrap="none" rtlCol="0">
            <a:spAutoFit/>
          </a:bodyPr>
          <a:lstStyle/>
          <a:p>
            <a:pPr algn="ctr"/>
            <a:r>
              <a:rPr lang="en-US" altLang="zh-CN" sz="2800" b="1" dirty="0" smtClean="0">
                <a:solidFill>
                  <a:schemeClr val="bg1"/>
                </a:solidFill>
                <a:latin typeface="思源宋体" panose="02020700000000000000" pitchFamily="18" charset="-122"/>
                <a:ea typeface="思源宋体" panose="02020700000000000000" pitchFamily="18" charset="-122"/>
              </a:rPr>
              <a:t>01</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63759" y="3388229"/>
            <a:ext cx="5153532" cy="3393206"/>
          </a:xfrm>
          <a:prstGeom prst="rect">
            <a:avLst/>
          </a:prstGeom>
        </p:spPr>
      </p:pic>
      <p:sp>
        <p:nvSpPr>
          <p:cNvPr id="14" name="文本框 13"/>
          <p:cNvSpPr txBox="1"/>
          <p:nvPr/>
        </p:nvSpPr>
        <p:spPr>
          <a:xfrm>
            <a:off x="237963" y="2265900"/>
            <a:ext cx="6518561" cy="429348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600" b="1" dirty="0" smtClean="0">
                <a:latin typeface="仿宋" panose="02010609060101010101" pitchFamily="49" charset="-122"/>
                <a:ea typeface="仿宋" panose="02010609060101010101" pitchFamily="49" charset="-122"/>
              </a:rPr>
              <a:t>采用不同于汽油、柴油的传统燃料</a:t>
            </a:r>
            <a:endParaRPr lang="en-US" altLang="zh-CN" sz="2600" b="1" dirty="0" smtClean="0">
              <a:latin typeface="仿宋" panose="02010609060101010101" pitchFamily="49" charset="-122"/>
              <a:ea typeface="仿宋" panose="02010609060101010101" pitchFamily="49" charset="-122"/>
            </a:endParaRPr>
          </a:p>
          <a:p>
            <a:pPr marL="285750" indent="-285750">
              <a:lnSpc>
                <a:spcPct val="150000"/>
              </a:lnSpc>
              <a:buFont typeface="Arial" panose="020B0604020202020204" pitchFamily="34" charset="0"/>
              <a:buChar char="•"/>
            </a:pPr>
            <a:r>
              <a:rPr lang="zh-CN" altLang="en-US" sz="2600" b="1" dirty="0" smtClean="0">
                <a:latin typeface="仿宋" panose="02010609060101010101" pitchFamily="49" charset="-122"/>
                <a:ea typeface="仿宋" panose="02010609060101010101" pitchFamily="49" charset="-122"/>
              </a:rPr>
              <a:t>环保、节能，未来发展趋势和方向</a:t>
            </a:r>
            <a:endParaRPr lang="en-US" altLang="zh-CN" sz="2600" b="1" dirty="0" smtClean="0">
              <a:latin typeface="仿宋" panose="02010609060101010101" pitchFamily="49" charset="-122"/>
              <a:ea typeface="仿宋" panose="02010609060101010101" pitchFamily="49" charset="-122"/>
            </a:endParaRPr>
          </a:p>
          <a:p>
            <a:pPr marL="285750" indent="-285750">
              <a:lnSpc>
                <a:spcPct val="150000"/>
              </a:lnSpc>
              <a:buFont typeface="Arial" panose="020B0604020202020204" pitchFamily="34" charset="0"/>
              <a:buChar char="•"/>
            </a:pPr>
            <a:r>
              <a:rPr lang="zh-CN" altLang="en-US" sz="2600" b="1" dirty="0" smtClean="0">
                <a:latin typeface="仿宋" panose="02010609060101010101" pitchFamily="49" charset="-122"/>
                <a:ea typeface="仿宋" panose="02010609060101010101" pitchFamily="49" charset="-122"/>
              </a:rPr>
              <a:t>智能驾驶、外形酷炫、静音、速度快</a:t>
            </a:r>
            <a:endParaRPr lang="en-US" altLang="zh-CN" sz="2600" b="1" dirty="0">
              <a:latin typeface="仿宋" panose="02010609060101010101" pitchFamily="49" charset="-122"/>
              <a:ea typeface="仿宋" panose="02010609060101010101" pitchFamily="49" charset="-122"/>
            </a:endParaRPr>
          </a:p>
          <a:p>
            <a:pPr marL="285750" indent="-285750">
              <a:lnSpc>
                <a:spcPct val="150000"/>
              </a:lnSpc>
              <a:buFont typeface="Arial" panose="020B0604020202020204" pitchFamily="34" charset="0"/>
              <a:buChar char="•"/>
            </a:pPr>
            <a:r>
              <a:rPr lang="zh-CN" altLang="en-US" sz="2600" b="1" dirty="0" smtClean="0">
                <a:latin typeface="仿宋" panose="02010609060101010101" pitchFamily="49" charset="-122"/>
                <a:ea typeface="仿宋" panose="02010609060101010101" pitchFamily="49" charset="-122"/>
              </a:rPr>
              <a:t>采用专用号牌</a:t>
            </a:r>
            <a:endParaRPr lang="en-US" altLang="zh-CN" sz="2600" b="1" dirty="0" smtClean="0">
              <a:latin typeface="仿宋" panose="02010609060101010101" pitchFamily="49" charset="-122"/>
              <a:ea typeface="仿宋" panose="02010609060101010101" pitchFamily="49" charset="-122"/>
            </a:endParaRPr>
          </a:p>
          <a:p>
            <a:pPr marL="285750" indent="-285750">
              <a:lnSpc>
                <a:spcPct val="150000"/>
              </a:lnSpc>
              <a:buFont typeface="Arial" panose="020B0604020202020204" pitchFamily="34" charset="0"/>
              <a:buChar char="•"/>
            </a:pPr>
            <a:r>
              <a:rPr lang="zh-CN" altLang="en-US" sz="2600" b="1" dirty="0" smtClean="0">
                <a:latin typeface="仿宋" panose="02010609060101010101" pitchFamily="49" charset="-122"/>
                <a:ea typeface="仿宋" panose="02010609060101010101" pitchFamily="49" charset="-122"/>
              </a:rPr>
              <a:t>国家一系列重要政策和规划</a:t>
            </a:r>
            <a:endParaRPr lang="en-US" altLang="zh-CN" sz="2600" b="1" dirty="0" smtClean="0">
              <a:latin typeface="仿宋" panose="02010609060101010101" pitchFamily="49" charset="-122"/>
              <a:ea typeface="仿宋" panose="02010609060101010101" pitchFamily="49" charset="-122"/>
            </a:endParaRPr>
          </a:p>
          <a:p>
            <a:pPr marL="285750" indent="-285750">
              <a:lnSpc>
                <a:spcPct val="150000"/>
              </a:lnSpc>
              <a:buFont typeface="Arial" panose="020B0604020202020204" pitchFamily="34" charset="0"/>
              <a:buChar char="•"/>
            </a:pPr>
            <a:r>
              <a:rPr lang="zh-CN" altLang="en-US" sz="2600" b="1" dirty="0" smtClean="0">
                <a:latin typeface="仿宋" panose="02010609060101010101" pitchFamily="49" charset="-122"/>
                <a:ea typeface="仿宋" panose="02010609060101010101" pitchFamily="49" charset="-122"/>
              </a:rPr>
              <a:t>特斯拉、比亚迪、理想、蔚来、小鹏、华为、苹果、小米、恒大</a:t>
            </a:r>
            <a:r>
              <a:rPr lang="en-US" altLang="zh-CN" sz="2600" b="1" dirty="0" smtClean="0">
                <a:latin typeface="仿宋" panose="02010609060101010101" pitchFamily="49" charset="-122"/>
                <a:ea typeface="仿宋" panose="02010609060101010101" pitchFamily="49" charset="-122"/>
              </a:rPr>
              <a:t>…</a:t>
            </a:r>
            <a:r>
              <a:rPr lang="zh-CN" altLang="en-US" sz="2600" b="1" dirty="0" smtClean="0">
                <a:latin typeface="仿宋" panose="02010609060101010101" pitchFamily="49" charset="-122"/>
                <a:ea typeface="仿宋" panose="02010609060101010101" pitchFamily="49" charset="-122"/>
              </a:rPr>
              <a:t>市场竞争激烈</a:t>
            </a:r>
            <a:endParaRPr lang="zh-CN" altLang="en-US" sz="2600" b="1" dirty="0">
              <a:latin typeface="仿宋" panose="02010609060101010101" pitchFamily="49" charset="-122"/>
              <a:ea typeface="仿宋" panose="02010609060101010101" pitchFamily="49" charset="-122"/>
            </a:endParaRPr>
          </a:p>
        </p:txBody>
      </p:sp>
      <p:sp>
        <p:nvSpPr>
          <p:cNvPr id="15" name="矩形 14"/>
          <p:cNvSpPr/>
          <p:nvPr/>
        </p:nvSpPr>
        <p:spPr>
          <a:xfrm>
            <a:off x="6998585" y="1921982"/>
            <a:ext cx="4408324" cy="1384995"/>
          </a:xfrm>
          <a:prstGeom prst="rect">
            <a:avLst/>
          </a:prstGeom>
        </p:spPr>
        <p:txBody>
          <a:bodyPr wrap="square">
            <a:spAutoFit/>
          </a:bodyPr>
          <a:lstStyle/>
          <a:p>
            <a:pPr algn="just"/>
            <a:r>
              <a:rPr lang="zh-CN" altLang="en-US" sz="2800" b="1" dirty="0">
                <a:latin typeface="仿宋" panose="02010609060101010101" pitchFamily="49" charset="-122"/>
                <a:ea typeface="仿宋" panose="02010609060101010101" pitchFamily="49" charset="-122"/>
              </a:rPr>
              <a:t>新能源汽车区别于传统车最核心的技术是</a:t>
            </a:r>
            <a:r>
              <a:rPr lang="zh-CN" altLang="en-US" sz="2800" b="1" dirty="0" smtClean="0">
                <a:latin typeface="仿宋" panose="02010609060101010101" pitchFamily="49" charset="-122"/>
                <a:ea typeface="仿宋" panose="02010609060101010101" pitchFamily="49" charset="-122"/>
              </a:rPr>
              <a:t>“三电”：</a:t>
            </a:r>
            <a:endParaRPr lang="en-US" altLang="zh-CN" sz="2800" b="1" dirty="0" smtClean="0">
              <a:latin typeface="仿宋" panose="02010609060101010101" pitchFamily="49" charset="-122"/>
              <a:ea typeface="仿宋" panose="02010609060101010101" pitchFamily="49" charset="-122"/>
            </a:endParaRPr>
          </a:p>
          <a:p>
            <a:pPr algn="ctr"/>
            <a:r>
              <a:rPr lang="zh-CN" altLang="en-US" sz="2800" b="1" dirty="0" smtClean="0">
                <a:solidFill>
                  <a:srgbClr val="FF3300"/>
                </a:solidFill>
                <a:latin typeface="仿宋" panose="02010609060101010101" pitchFamily="49" charset="-122"/>
                <a:ea typeface="仿宋" panose="02010609060101010101" pitchFamily="49" charset="-122"/>
              </a:rPr>
              <a:t>电</a:t>
            </a:r>
            <a:r>
              <a:rPr lang="zh-CN" altLang="en-US" sz="2800" b="1" dirty="0">
                <a:solidFill>
                  <a:srgbClr val="FF3300"/>
                </a:solidFill>
                <a:latin typeface="仿宋" panose="02010609060101010101" pitchFamily="49" charset="-122"/>
                <a:ea typeface="仿宋" panose="02010609060101010101" pitchFamily="49" charset="-122"/>
              </a:rPr>
              <a:t>驱动，电池，</a:t>
            </a:r>
            <a:r>
              <a:rPr lang="zh-CN" altLang="en-US" sz="2800" b="1" dirty="0" smtClean="0">
                <a:solidFill>
                  <a:srgbClr val="FF3300"/>
                </a:solidFill>
                <a:latin typeface="仿宋" panose="02010609060101010101" pitchFamily="49" charset="-122"/>
                <a:ea typeface="仿宋" panose="02010609060101010101" pitchFamily="49" charset="-122"/>
              </a:rPr>
              <a:t>电控</a:t>
            </a:r>
            <a:endParaRPr lang="zh-CN" altLang="en-US" sz="2800" b="1" i="0" dirty="0">
              <a:solidFill>
                <a:srgbClr val="FF3300"/>
              </a:solidFill>
              <a:effectLst/>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2458" y="4229226"/>
            <a:ext cx="5710019" cy="2499708"/>
          </a:xfrm>
          <a:prstGeom prst="rect">
            <a:avLst/>
          </a:prstGeom>
        </p:spPr>
      </p:pic>
      <p:sp>
        <p:nvSpPr>
          <p:cNvPr id="3" name="文本框 2"/>
          <p:cNvSpPr txBox="1"/>
          <p:nvPr/>
        </p:nvSpPr>
        <p:spPr>
          <a:xfrm>
            <a:off x="242457" y="908066"/>
            <a:ext cx="11543141" cy="1292662"/>
          </a:xfrm>
          <a:prstGeom prst="rect">
            <a:avLst/>
          </a:prstGeom>
          <a:noFill/>
          <a:ln>
            <a:noFill/>
          </a:ln>
        </p:spPr>
        <p:txBody>
          <a:bodyPr wrap="square" rtlCol="0">
            <a:spAutoFit/>
          </a:bodyPr>
          <a:lstStyle/>
          <a:p>
            <a:pPr marL="342900" indent="-342900" algn="just">
              <a:lnSpc>
                <a:spcPct val="150000"/>
              </a:lnSpc>
              <a:buFont typeface="Wingdings" panose="05000000000000000000" pitchFamily="2" charset="2"/>
              <a:buChar char="l"/>
            </a:pPr>
            <a:r>
              <a:rPr lang="zh-CN" altLang="en-US" sz="2600" b="1" dirty="0" smtClean="0">
                <a:latin typeface="宋体" panose="02010600030101010101" pitchFamily="2" charset="-122"/>
                <a:ea typeface="宋体" panose="02010600030101010101" pitchFamily="2" charset="-122"/>
              </a:rPr>
              <a:t>事物总有许许多多的性质和关系，事物的性质和关系统称为</a:t>
            </a:r>
            <a:r>
              <a:rPr lang="zh-CN" altLang="en-US" sz="2600" b="1" dirty="0" smtClean="0">
                <a:solidFill>
                  <a:srgbClr val="0000FF"/>
                </a:solidFill>
                <a:latin typeface="宋体" panose="02010600030101010101" pitchFamily="2" charset="-122"/>
                <a:ea typeface="宋体" panose="02010600030101010101" pitchFamily="2" charset="-122"/>
              </a:rPr>
              <a:t>属性</a:t>
            </a:r>
            <a:r>
              <a:rPr lang="zh-CN" altLang="en-US" sz="2600" b="1" dirty="0" smtClean="0">
                <a:latin typeface="宋体" panose="02010600030101010101" pitchFamily="2" charset="-122"/>
                <a:ea typeface="宋体" panose="02010600030101010101" pitchFamily="2" charset="-122"/>
              </a:rPr>
              <a:t>。</a:t>
            </a:r>
            <a:endParaRPr lang="en-US" altLang="zh-CN" sz="2600" b="1" dirty="0" smtClean="0">
              <a:latin typeface="宋体" panose="02010600030101010101" pitchFamily="2" charset="-122"/>
              <a:ea typeface="宋体" panose="02010600030101010101" pitchFamily="2" charset="-122"/>
            </a:endParaRPr>
          </a:p>
          <a:p>
            <a:pPr marL="342900" indent="-342900" algn="just">
              <a:lnSpc>
                <a:spcPct val="150000"/>
              </a:lnSpc>
              <a:buFont typeface="Wingdings" panose="05000000000000000000" pitchFamily="2" charset="2"/>
              <a:buChar char="l"/>
            </a:pPr>
            <a:r>
              <a:rPr lang="zh-CN" altLang="en-US" sz="2600" b="1" dirty="0" smtClean="0">
                <a:latin typeface="宋体" panose="02010600030101010101" pitchFamily="2" charset="-122"/>
                <a:ea typeface="宋体" panose="02010600030101010101" pitchFamily="2" charset="-122"/>
              </a:rPr>
              <a:t>事物的属性可分为</a:t>
            </a:r>
            <a:r>
              <a:rPr lang="zh-CN" altLang="en-US" sz="2600" b="1" u="sng" dirty="0" smtClean="0">
                <a:latin typeface="宋体" panose="02010600030101010101" pitchFamily="2" charset="-122"/>
                <a:ea typeface="宋体" panose="02010600030101010101" pitchFamily="2" charset="-122"/>
              </a:rPr>
              <a:t>     </a:t>
            </a:r>
            <a:r>
              <a:rPr lang="zh-CN" altLang="en-US" sz="2600" b="1" dirty="0" smtClean="0">
                <a:solidFill>
                  <a:srgbClr val="FF0000"/>
                </a:solidFill>
                <a:latin typeface="宋体" panose="02010600030101010101" pitchFamily="2" charset="-122"/>
                <a:ea typeface="宋体" panose="02010600030101010101" pitchFamily="2" charset="-122"/>
              </a:rPr>
              <a:t>属性</a:t>
            </a:r>
            <a:r>
              <a:rPr lang="zh-CN" altLang="en-US" sz="2600" b="1" dirty="0" smtClean="0">
                <a:latin typeface="宋体" panose="02010600030101010101" pitchFamily="2" charset="-122"/>
                <a:ea typeface="宋体" panose="02010600030101010101" pitchFamily="2" charset="-122"/>
              </a:rPr>
              <a:t>和</a:t>
            </a:r>
            <a:r>
              <a:rPr lang="zh-CN" altLang="en-US" sz="2600" b="1" u="sng" dirty="0" smtClean="0">
                <a:latin typeface="宋体" panose="02010600030101010101" pitchFamily="2" charset="-122"/>
                <a:ea typeface="宋体" panose="02010600030101010101" pitchFamily="2" charset="-122"/>
              </a:rPr>
              <a:t>      </a:t>
            </a:r>
            <a:r>
              <a:rPr lang="zh-CN" altLang="en-US" sz="2600" b="1" dirty="0" smtClean="0">
                <a:solidFill>
                  <a:srgbClr val="FF0000"/>
                </a:solidFill>
                <a:latin typeface="宋体" panose="02010600030101010101" pitchFamily="2" charset="-122"/>
                <a:ea typeface="宋体" panose="02010600030101010101" pitchFamily="2" charset="-122"/>
              </a:rPr>
              <a:t>属性</a:t>
            </a:r>
            <a:r>
              <a:rPr lang="zh-CN" altLang="en-US" sz="2600" b="1" dirty="0" smtClean="0">
                <a:latin typeface="宋体" panose="02010600030101010101" pitchFamily="2" charset="-122"/>
                <a:ea typeface="宋体" panose="02010600030101010101" pitchFamily="2" charset="-122"/>
              </a:rPr>
              <a:t>。</a:t>
            </a:r>
            <a:endParaRPr lang="en-US" altLang="zh-CN" sz="2600" b="1" dirty="0" smtClean="0">
              <a:latin typeface="宋体" panose="02010600030101010101" pitchFamily="2" charset="-122"/>
              <a:ea typeface="宋体" panose="02010600030101010101" pitchFamily="2" charset="-122"/>
            </a:endParaRPr>
          </a:p>
        </p:txBody>
      </p:sp>
      <p:sp>
        <p:nvSpPr>
          <p:cNvPr id="4" name="矩形 3"/>
          <p:cNvSpPr/>
          <p:nvPr/>
        </p:nvSpPr>
        <p:spPr>
          <a:xfrm>
            <a:off x="6844148" y="2193110"/>
            <a:ext cx="4747488" cy="1292662"/>
          </a:xfrm>
          <a:prstGeom prst="rect">
            <a:avLst/>
          </a:prstGeom>
          <a:noFill/>
          <a:ln>
            <a:solidFill>
              <a:srgbClr val="D1AA73"/>
            </a:solidFill>
          </a:ln>
        </p:spPr>
        <p:txBody>
          <a:bodyPr wrap="square">
            <a:spAutoFit/>
          </a:bodyPr>
          <a:lstStyle/>
          <a:p>
            <a:pPr algn="just">
              <a:lnSpc>
                <a:spcPct val="150000"/>
              </a:lnSpc>
            </a:pPr>
            <a:r>
              <a:rPr lang="zh-CN" altLang="en-US" sz="2600" b="1" dirty="0">
                <a:solidFill>
                  <a:srgbClr val="FF0000"/>
                </a:solidFill>
                <a:latin typeface="微软雅黑" panose="020B0503020204020204" pitchFamily="34" charset="-122"/>
                <a:ea typeface="微软雅黑" panose="020B0503020204020204" pitchFamily="34" charset="-122"/>
              </a:rPr>
              <a:t>概念</a:t>
            </a:r>
            <a:r>
              <a:rPr lang="zh-CN" altLang="en-US" sz="2600" b="1" dirty="0">
                <a:latin typeface="微软雅黑" panose="020B0503020204020204" pitchFamily="34" charset="-122"/>
                <a:ea typeface="微软雅黑" panose="020B0503020204020204" pitchFamily="34" charset="-122"/>
              </a:rPr>
              <a:t>就是通过揭示事物的</a:t>
            </a:r>
            <a:r>
              <a:rPr lang="zh-CN" altLang="en-US" sz="2600" b="1" dirty="0">
                <a:solidFill>
                  <a:srgbClr val="FF0000"/>
                </a:solidFill>
                <a:latin typeface="微软雅黑" panose="020B0503020204020204" pitchFamily="34" charset="-122"/>
                <a:ea typeface="微软雅黑" panose="020B0503020204020204" pitchFamily="34" charset="-122"/>
              </a:rPr>
              <a:t>本质属性</a:t>
            </a:r>
            <a:r>
              <a:rPr lang="zh-CN" altLang="en-US" sz="2600" b="1" dirty="0">
                <a:latin typeface="微软雅黑" panose="020B0503020204020204" pitchFamily="34" charset="-122"/>
                <a:ea typeface="微软雅黑" panose="020B0503020204020204" pitchFamily="34" charset="-122"/>
              </a:rPr>
              <a:t>而反映事物的思维形式。</a:t>
            </a:r>
            <a:endParaRPr lang="en-US" altLang="zh-CN" sz="26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242457" y="2193110"/>
            <a:ext cx="6093688" cy="1292662"/>
          </a:xfrm>
          <a:prstGeom prst="rect">
            <a:avLst/>
          </a:prstGeom>
          <a:noFill/>
          <a:ln>
            <a:noFill/>
          </a:ln>
        </p:spPr>
        <p:txBody>
          <a:bodyPr wrap="square" rtlCol="0">
            <a:spAutoFit/>
          </a:bodyPr>
          <a:lstStyle/>
          <a:p>
            <a:pPr marL="342900" indent="-342900">
              <a:lnSpc>
                <a:spcPct val="150000"/>
              </a:lnSpc>
              <a:buFont typeface="Wingdings" panose="05000000000000000000" pitchFamily="2" charset="2"/>
              <a:buChar char="l"/>
            </a:pPr>
            <a:r>
              <a:rPr lang="zh-CN" altLang="en-US" sz="2600" b="1" u="sng" dirty="0" smtClean="0">
                <a:latin typeface="+mn-ea"/>
              </a:rPr>
              <a:t>     </a:t>
            </a:r>
            <a:r>
              <a:rPr lang="zh-CN" altLang="en-US" sz="2600" b="1" dirty="0" smtClean="0">
                <a:latin typeface="+mn-ea"/>
              </a:rPr>
              <a:t>属性是一事物成为自身并使该事物同其他事物区别开来的内部规定性。</a:t>
            </a:r>
            <a:endParaRPr lang="en-US" altLang="zh-CN" sz="2600" b="1" dirty="0" smtClean="0">
              <a:latin typeface="+mn-ea"/>
            </a:endParaRPr>
          </a:p>
        </p:txBody>
      </p:sp>
      <p:sp>
        <p:nvSpPr>
          <p:cNvPr id="6" name="右箭头 5"/>
          <p:cNvSpPr/>
          <p:nvPr/>
        </p:nvSpPr>
        <p:spPr>
          <a:xfrm>
            <a:off x="6142184" y="2457593"/>
            <a:ext cx="655784" cy="757384"/>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014027" y="4229226"/>
            <a:ext cx="5855854" cy="2172903"/>
          </a:xfrm>
          <a:prstGeom prst="rect">
            <a:avLst/>
          </a:prstGeom>
        </p:spPr>
        <p:txBody>
          <a:bodyPr wrap="square">
            <a:spAutoFit/>
          </a:bodyPr>
          <a:lstStyle/>
          <a:p>
            <a:pPr algn="just">
              <a:lnSpc>
                <a:spcPct val="130000"/>
              </a:lnSpc>
            </a:pPr>
            <a:r>
              <a:rPr lang="zh-CN" altLang="en-US" sz="2600" b="1" dirty="0">
                <a:latin typeface="微软雅黑" panose="020B0503020204020204" pitchFamily="34" charset="-122"/>
                <a:ea typeface="微软雅黑" panose="020B0503020204020204" pitchFamily="34" charset="-122"/>
              </a:rPr>
              <a:t>新能源</a:t>
            </a:r>
            <a:r>
              <a:rPr lang="zh-CN" altLang="en-US" sz="2600" b="1" dirty="0" smtClean="0">
                <a:latin typeface="微软雅黑" panose="020B0503020204020204" pitchFamily="34" charset="-122"/>
                <a:ea typeface="微软雅黑" panose="020B0503020204020204" pitchFamily="34" charset="-122"/>
              </a:rPr>
              <a:t>汽车</a:t>
            </a:r>
            <a:r>
              <a:rPr lang="zh-CN" altLang="en-US" sz="2600" b="1" dirty="0" smtClean="0">
                <a:latin typeface="仿宋" panose="02010609060101010101" pitchFamily="49" charset="-122"/>
                <a:ea typeface="仿宋" panose="02010609060101010101" pitchFamily="49" charset="-122"/>
              </a:rPr>
              <a:t>：指</a:t>
            </a:r>
            <a:r>
              <a:rPr lang="zh-CN" altLang="en-US" sz="2600" b="1" dirty="0">
                <a:latin typeface="仿宋" panose="02010609060101010101" pitchFamily="49" charset="-122"/>
                <a:ea typeface="仿宋" panose="02010609060101010101" pitchFamily="49" charset="-122"/>
              </a:rPr>
              <a:t>采用非常规的车用燃料作为动力</a:t>
            </a:r>
            <a:r>
              <a:rPr lang="zh-CN" altLang="en-US" sz="2600" b="1" dirty="0" smtClean="0">
                <a:latin typeface="仿宋" panose="02010609060101010101" pitchFamily="49" charset="-122"/>
                <a:ea typeface="仿宋" panose="02010609060101010101" pitchFamily="49" charset="-122"/>
              </a:rPr>
              <a:t>来源，综合车辆的动力控制和驱动方面的先进技术，形成</a:t>
            </a:r>
            <a:r>
              <a:rPr lang="zh-CN" altLang="en-US" sz="2600" b="1" dirty="0">
                <a:latin typeface="仿宋" panose="02010609060101010101" pitchFamily="49" charset="-122"/>
                <a:ea typeface="仿宋" panose="02010609060101010101" pitchFamily="49" charset="-122"/>
              </a:rPr>
              <a:t>的技术原理先进、具有新技术、新结构的汽车。</a:t>
            </a:r>
            <a:endParaRPr lang="zh-CN" altLang="en-US" sz="2600" b="1" dirty="0">
              <a:latin typeface="仿宋" panose="02010609060101010101" pitchFamily="49" charset="-122"/>
              <a:ea typeface="仿宋" panose="02010609060101010101" pitchFamily="49" charset="-122"/>
            </a:endParaRPr>
          </a:p>
        </p:txBody>
      </p:sp>
      <p:sp>
        <p:nvSpPr>
          <p:cNvPr id="8" name="文本框 7"/>
          <p:cNvSpPr txBox="1"/>
          <p:nvPr/>
        </p:nvSpPr>
        <p:spPr>
          <a:xfrm>
            <a:off x="-636057" y="190713"/>
            <a:ext cx="8108342" cy="523220"/>
          </a:xfrm>
          <a:prstGeom prst="parallelogram">
            <a:avLst>
              <a:gd name="adj" fmla="val 184575"/>
            </a:avLst>
          </a:prstGeom>
          <a:solidFill>
            <a:srgbClr val="534C49"/>
          </a:solidFill>
          <a:effectLst>
            <a:outerShdw blurRad="50800" dist="38100" dir="2700000" algn="tl" rotWithShape="0">
              <a:prstClr val="black">
                <a:alpha val="40000"/>
              </a:prstClr>
            </a:outerShdw>
          </a:effectLst>
        </p:spPr>
        <p:txBody>
          <a:bodyPr wrap="square" rtlCol="0">
            <a:spAutoFit/>
          </a:bodyPr>
          <a:lstStyle/>
          <a:p>
            <a:pPr algn="ct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9" name="文本框 8"/>
          <p:cNvSpPr txBox="1"/>
          <p:nvPr/>
        </p:nvSpPr>
        <p:spPr>
          <a:xfrm>
            <a:off x="3874378" y="199602"/>
            <a:ext cx="1988045" cy="523220"/>
          </a:xfrm>
          <a:prstGeom prst="rect">
            <a:avLst/>
          </a:prstGeom>
          <a:noFill/>
        </p:spPr>
        <p:txBody>
          <a:bodyPr wrap="none" rtlCol="0">
            <a:spAutoFit/>
          </a:bodyPr>
          <a:lstStyle/>
          <a:p>
            <a:pPr algn="ctr"/>
            <a:r>
              <a:rPr lang="zh-CN" altLang="en-US" sz="2800" b="1" dirty="0">
                <a:solidFill>
                  <a:schemeClr val="bg1"/>
                </a:solidFill>
                <a:latin typeface="思源宋体" panose="02020700000000000000" pitchFamily="18" charset="-122"/>
                <a:ea typeface="思源宋体" panose="02020700000000000000" pitchFamily="18" charset="-122"/>
              </a:rPr>
              <a:t>概念</a:t>
            </a:r>
            <a:r>
              <a:rPr lang="zh-CN" altLang="en-US" sz="2800" b="1" dirty="0" smtClean="0">
                <a:solidFill>
                  <a:schemeClr val="bg1"/>
                </a:solidFill>
                <a:latin typeface="思源宋体" panose="02020700000000000000" pitchFamily="18" charset="-122"/>
                <a:ea typeface="思源宋体" panose="02020700000000000000" pitchFamily="18" charset="-122"/>
              </a:rPr>
              <a:t>的含义</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10" name="文本框 9"/>
          <p:cNvSpPr txBox="1"/>
          <p:nvPr/>
        </p:nvSpPr>
        <p:spPr>
          <a:xfrm>
            <a:off x="2569983" y="181476"/>
            <a:ext cx="604653" cy="523220"/>
          </a:xfrm>
          <a:prstGeom prst="rect">
            <a:avLst/>
          </a:prstGeom>
          <a:noFill/>
        </p:spPr>
        <p:txBody>
          <a:bodyPr wrap="none" rtlCol="0">
            <a:spAutoFit/>
          </a:bodyPr>
          <a:lstStyle/>
          <a:p>
            <a:pPr algn="ctr"/>
            <a:r>
              <a:rPr lang="en-US" altLang="zh-CN" sz="2800" b="1" dirty="0" smtClean="0">
                <a:solidFill>
                  <a:schemeClr val="bg1"/>
                </a:solidFill>
                <a:latin typeface="思源宋体" panose="02020700000000000000" pitchFamily="18" charset="-122"/>
                <a:ea typeface="思源宋体" panose="02020700000000000000" pitchFamily="18" charset="-122"/>
              </a:rPr>
              <a:t>01</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11" name="矩形 10"/>
          <p:cNvSpPr/>
          <p:nvPr/>
        </p:nvSpPr>
        <p:spPr>
          <a:xfrm>
            <a:off x="3418114" y="1610358"/>
            <a:ext cx="800219" cy="461665"/>
          </a:xfrm>
          <a:prstGeom prst="rect">
            <a:avLst/>
          </a:prstGeom>
        </p:spPr>
        <p:txBody>
          <a:bodyPr wrap="non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本质</a:t>
            </a:r>
            <a:endParaRPr lang="zh-CN" altLang="en-US" sz="2400" dirty="0">
              <a:solidFill>
                <a:srgbClr val="FF0000"/>
              </a:solidFill>
            </a:endParaRPr>
          </a:p>
        </p:txBody>
      </p:sp>
      <p:sp>
        <p:nvSpPr>
          <p:cNvPr id="12" name="矩形 11"/>
          <p:cNvSpPr/>
          <p:nvPr/>
        </p:nvSpPr>
        <p:spPr>
          <a:xfrm>
            <a:off x="5151427" y="1610358"/>
            <a:ext cx="1107996" cy="461665"/>
          </a:xfrm>
          <a:prstGeom prst="rect">
            <a:avLst/>
          </a:prstGeom>
        </p:spPr>
        <p:txBody>
          <a:bodyPr wrap="none">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非本质</a:t>
            </a:r>
            <a:endParaRPr lang="zh-CN" altLang="en-US" sz="2400" dirty="0">
              <a:solidFill>
                <a:srgbClr val="FF0000"/>
              </a:solidFill>
            </a:endParaRPr>
          </a:p>
        </p:txBody>
      </p:sp>
      <p:sp>
        <p:nvSpPr>
          <p:cNvPr id="13" name="矩形 12"/>
          <p:cNvSpPr/>
          <p:nvPr/>
        </p:nvSpPr>
        <p:spPr>
          <a:xfrm>
            <a:off x="671790" y="2240747"/>
            <a:ext cx="800219" cy="461665"/>
          </a:xfrm>
          <a:prstGeom prst="rect">
            <a:avLst/>
          </a:prstGeom>
        </p:spPr>
        <p:txBody>
          <a:bodyPr wrap="non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本质</a:t>
            </a:r>
            <a:endParaRPr lang="zh-CN" alt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2458" y="4229226"/>
            <a:ext cx="5710019" cy="2499708"/>
          </a:xfrm>
          <a:prstGeom prst="rect">
            <a:avLst/>
          </a:prstGeom>
        </p:spPr>
      </p:pic>
      <p:sp>
        <p:nvSpPr>
          <p:cNvPr id="3" name="文本框 2"/>
          <p:cNvSpPr txBox="1"/>
          <p:nvPr/>
        </p:nvSpPr>
        <p:spPr>
          <a:xfrm>
            <a:off x="242457" y="908066"/>
            <a:ext cx="11543141" cy="1198854"/>
          </a:xfrm>
          <a:prstGeom prst="rect">
            <a:avLst/>
          </a:prstGeom>
          <a:noFill/>
          <a:ln>
            <a:noFill/>
          </a:ln>
        </p:spPr>
        <p:txBody>
          <a:bodyPr wrap="square" rtlCol="0">
            <a:spAutoFit/>
          </a:bodyPr>
          <a:lstStyle/>
          <a:p>
            <a:pPr marL="342900" indent="-342900" algn="just">
              <a:lnSpc>
                <a:spcPct val="150000"/>
              </a:lnSpc>
              <a:buFont typeface="Wingdings" panose="05000000000000000000" pitchFamily="2" charset="2"/>
              <a:buChar char="l"/>
            </a:pPr>
            <a:r>
              <a:rPr lang="zh-CN" altLang="en-US" sz="2600" b="1" dirty="0" smtClean="0">
                <a:latin typeface="宋体" panose="02010600030101010101" pitchFamily="2" charset="-122"/>
                <a:ea typeface="宋体" panose="02010600030101010101" pitchFamily="2" charset="-122"/>
              </a:rPr>
              <a:t>事物总有许许多多的性质和关系，事物的性质和关系统称为</a:t>
            </a:r>
            <a:r>
              <a:rPr lang="zh-CN" altLang="en-US" sz="2600" b="1" dirty="0" smtClean="0">
                <a:solidFill>
                  <a:srgbClr val="0000FF"/>
                </a:solidFill>
                <a:latin typeface="宋体" panose="02010600030101010101" pitchFamily="2" charset="-122"/>
                <a:ea typeface="宋体" panose="02010600030101010101" pitchFamily="2" charset="-122"/>
              </a:rPr>
              <a:t>属性</a:t>
            </a:r>
            <a:r>
              <a:rPr lang="zh-CN" altLang="en-US" sz="2600" b="1" dirty="0" smtClean="0">
                <a:latin typeface="宋体" panose="02010600030101010101" pitchFamily="2" charset="-122"/>
                <a:ea typeface="宋体" panose="02010600030101010101" pitchFamily="2" charset="-122"/>
              </a:rPr>
              <a:t>。</a:t>
            </a:r>
            <a:endParaRPr lang="en-US" altLang="zh-CN" sz="2600" b="1" dirty="0" smtClean="0">
              <a:latin typeface="宋体" panose="02010600030101010101" pitchFamily="2" charset="-122"/>
              <a:ea typeface="宋体" panose="02010600030101010101" pitchFamily="2" charset="-122"/>
            </a:endParaRPr>
          </a:p>
          <a:p>
            <a:pPr marL="342900" indent="-342900" algn="just">
              <a:lnSpc>
                <a:spcPct val="150000"/>
              </a:lnSpc>
              <a:buFont typeface="Wingdings" panose="05000000000000000000" pitchFamily="2" charset="2"/>
              <a:buChar char="l"/>
            </a:pPr>
            <a:r>
              <a:rPr lang="zh-CN" altLang="en-US" sz="2600" b="1" dirty="0" smtClean="0">
                <a:latin typeface="宋体" panose="02010600030101010101" pitchFamily="2" charset="-122"/>
                <a:ea typeface="宋体" panose="02010600030101010101" pitchFamily="2" charset="-122"/>
              </a:rPr>
              <a:t>事物的属性可分为</a:t>
            </a:r>
            <a:r>
              <a:rPr lang="zh-CN" altLang="en-US" sz="2600" b="1" dirty="0" smtClean="0">
                <a:solidFill>
                  <a:srgbClr val="FF0000"/>
                </a:solidFill>
                <a:latin typeface="宋体" panose="02010600030101010101" pitchFamily="2" charset="-122"/>
                <a:ea typeface="宋体" panose="02010600030101010101" pitchFamily="2" charset="-122"/>
              </a:rPr>
              <a:t>本质属性</a:t>
            </a:r>
            <a:r>
              <a:rPr lang="zh-CN" altLang="en-US" sz="2600" b="1" dirty="0" smtClean="0">
                <a:latin typeface="宋体" panose="02010600030101010101" pitchFamily="2" charset="-122"/>
                <a:ea typeface="宋体" panose="02010600030101010101" pitchFamily="2" charset="-122"/>
              </a:rPr>
              <a:t>和</a:t>
            </a:r>
            <a:r>
              <a:rPr lang="zh-CN" altLang="en-US" sz="2600" b="1" dirty="0" smtClean="0">
                <a:solidFill>
                  <a:srgbClr val="FF0000"/>
                </a:solidFill>
                <a:latin typeface="宋体" panose="02010600030101010101" pitchFamily="2" charset="-122"/>
                <a:ea typeface="宋体" panose="02010600030101010101" pitchFamily="2" charset="-122"/>
              </a:rPr>
              <a:t>非本质属性</a:t>
            </a:r>
            <a:r>
              <a:rPr lang="zh-CN" altLang="en-US" sz="2600" b="1" dirty="0" smtClean="0">
                <a:latin typeface="宋体" panose="02010600030101010101" pitchFamily="2" charset="-122"/>
                <a:ea typeface="宋体" panose="02010600030101010101" pitchFamily="2" charset="-122"/>
              </a:rPr>
              <a:t>。</a:t>
            </a:r>
            <a:endParaRPr lang="en-US" altLang="zh-CN" sz="2600" b="1" dirty="0" smtClean="0">
              <a:latin typeface="宋体" panose="02010600030101010101" pitchFamily="2" charset="-122"/>
              <a:ea typeface="宋体" panose="02010600030101010101" pitchFamily="2" charset="-122"/>
            </a:endParaRPr>
          </a:p>
        </p:txBody>
      </p:sp>
      <p:sp>
        <p:nvSpPr>
          <p:cNvPr id="4" name="矩形 3"/>
          <p:cNvSpPr/>
          <p:nvPr/>
        </p:nvSpPr>
        <p:spPr>
          <a:xfrm>
            <a:off x="6936512" y="2140473"/>
            <a:ext cx="4747488" cy="1292662"/>
          </a:xfrm>
          <a:prstGeom prst="rect">
            <a:avLst/>
          </a:prstGeom>
          <a:noFill/>
          <a:ln>
            <a:solidFill>
              <a:srgbClr val="D1AA73"/>
            </a:solidFill>
          </a:ln>
        </p:spPr>
        <p:txBody>
          <a:bodyPr wrap="square">
            <a:spAutoFit/>
          </a:bodyPr>
          <a:lstStyle/>
          <a:p>
            <a:pPr algn="just">
              <a:lnSpc>
                <a:spcPct val="150000"/>
              </a:lnSpc>
            </a:pPr>
            <a:r>
              <a:rPr lang="zh-CN" altLang="en-US" sz="2600" b="1" dirty="0">
                <a:solidFill>
                  <a:srgbClr val="FF0000"/>
                </a:solidFill>
                <a:latin typeface="微软雅黑" panose="020B0503020204020204" pitchFamily="34" charset="-122"/>
                <a:ea typeface="微软雅黑" panose="020B0503020204020204" pitchFamily="34" charset="-122"/>
              </a:rPr>
              <a:t>概念</a:t>
            </a:r>
            <a:r>
              <a:rPr lang="zh-CN" altLang="en-US" sz="2600" b="1" dirty="0">
                <a:latin typeface="微软雅黑" panose="020B0503020204020204" pitchFamily="34" charset="-122"/>
                <a:ea typeface="微软雅黑" panose="020B0503020204020204" pitchFamily="34" charset="-122"/>
              </a:rPr>
              <a:t>就是通过揭示事物的</a:t>
            </a:r>
            <a:r>
              <a:rPr lang="zh-CN" altLang="en-US" sz="2600" b="1" dirty="0">
                <a:solidFill>
                  <a:srgbClr val="FF0000"/>
                </a:solidFill>
                <a:latin typeface="微软雅黑" panose="020B0503020204020204" pitchFamily="34" charset="-122"/>
                <a:ea typeface="微软雅黑" panose="020B0503020204020204" pitchFamily="34" charset="-122"/>
              </a:rPr>
              <a:t>本质</a:t>
            </a:r>
            <a:r>
              <a:rPr lang="zh-CN" altLang="en-US" sz="2600" b="1" dirty="0">
                <a:latin typeface="微软雅黑" panose="020B0503020204020204" pitchFamily="34" charset="-122"/>
                <a:ea typeface="微软雅黑" panose="020B0503020204020204" pitchFamily="34" charset="-122"/>
              </a:rPr>
              <a:t>属性而反映事物的思维形式。</a:t>
            </a:r>
            <a:endParaRPr lang="en-US" altLang="zh-CN" sz="26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242457" y="2193110"/>
            <a:ext cx="6093688" cy="1198854"/>
          </a:xfrm>
          <a:prstGeom prst="rect">
            <a:avLst/>
          </a:prstGeom>
          <a:noFill/>
          <a:ln>
            <a:noFill/>
          </a:ln>
        </p:spPr>
        <p:txBody>
          <a:bodyPr wrap="square" rtlCol="0">
            <a:spAutoFit/>
          </a:bodyPr>
          <a:lstStyle/>
          <a:p>
            <a:pPr marL="342900" indent="-342900">
              <a:lnSpc>
                <a:spcPct val="150000"/>
              </a:lnSpc>
              <a:buFont typeface="Wingdings" panose="05000000000000000000" pitchFamily="2" charset="2"/>
              <a:buChar char="l"/>
            </a:pPr>
            <a:r>
              <a:rPr lang="zh-CN" altLang="en-US" sz="2600" b="1" dirty="0" smtClean="0">
                <a:latin typeface="+mn-ea"/>
              </a:rPr>
              <a:t>本质属性是一事物成为自身并使该事物同其他事物区别开来的内部规定性。</a:t>
            </a:r>
            <a:endParaRPr lang="en-US" altLang="zh-CN" sz="2600" b="1" dirty="0" smtClean="0">
              <a:latin typeface="+mn-ea"/>
            </a:endParaRPr>
          </a:p>
        </p:txBody>
      </p:sp>
      <p:sp>
        <p:nvSpPr>
          <p:cNvPr id="6" name="右箭头 5"/>
          <p:cNvSpPr/>
          <p:nvPr/>
        </p:nvSpPr>
        <p:spPr>
          <a:xfrm>
            <a:off x="6100619" y="2440963"/>
            <a:ext cx="655784" cy="757384"/>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36057" y="190713"/>
            <a:ext cx="8108342" cy="523220"/>
          </a:xfrm>
          <a:prstGeom prst="parallelogram">
            <a:avLst>
              <a:gd name="adj" fmla="val 184575"/>
            </a:avLst>
          </a:prstGeom>
          <a:solidFill>
            <a:srgbClr val="534C49"/>
          </a:solidFill>
          <a:effectLst>
            <a:outerShdw blurRad="50800" dist="38100" dir="2700000" algn="tl" rotWithShape="0">
              <a:prstClr val="black">
                <a:alpha val="40000"/>
              </a:prstClr>
            </a:outerShdw>
          </a:effectLst>
        </p:spPr>
        <p:txBody>
          <a:bodyPr wrap="square" rtlCol="0">
            <a:spAutoFit/>
          </a:bodyPr>
          <a:lstStyle/>
          <a:p>
            <a:pPr algn="ct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9" name="文本框 8"/>
          <p:cNvSpPr txBox="1"/>
          <p:nvPr/>
        </p:nvSpPr>
        <p:spPr>
          <a:xfrm>
            <a:off x="3874378" y="199602"/>
            <a:ext cx="1988045" cy="523220"/>
          </a:xfrm>
          <a:prstGeom prst="rect">
            <a:avLst/>
          </a:prstGeom>
          <a:noFill/>
        </p:spPr>
        <p:txBody>
          <a:bodyPr wrap="none" rtlCol="0">
            <a:spAutoFit/>
          </a:bodyPr>
          <a:lstStyle/>
          <a:p>
            <a:pPr algn="ctr"/>
            <a:r>
              <a:rPr lang="zh-CN" altLang="en-US" sz="2800" b="1" dirty="0">
                <a:solidFill>
                  <a:schemeClr val="bg1"/>
                </a:solidFill>
                <a:latin typeface="思源宋体" panose="02020700000000000000" pitchFamily="18" charset="-122"/>
                <a:ea typeface="思源宋体" panose="02020700000000000000" pitchFamily="18" charset="-122"/>
              </a:rPr>
              <a:t>概念</a:t>
            </a:r>
            <a:r>
              <a:rPr lang="zh-CN" altLang="en-US" sz="2800" b="1" dirty="0" smtClean="0">
                <a:solidFill>
                  <a:schemeClr val="bg1"/>
                </a:solidFill>
                <a:latin typeface="思源宋体" panose="02020700000000000000" pitchFamily="18" charset="-122"/>
                <a:ea typeface="思源宋体" panose="02020700000000000000" pitchFamily="18" charset="-122"/>
              </a:rPr>
              <a:t>的含义</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10" name="文本框 9"/>
          <p:cNvSpPr txBox="1"/>
          <p:nvPr/>
        </p:nvSpPr>
        <p:spPr>
          <a:xfrm>
            <a:off x="2569983" y="181476"/>
            <a:ext cx="604653" cy="523220"/>
          </a:xfrm>
          <a:prstGeom prst="rect">
            <a:avLst/>
          </a:prstGeom>
          <a:noFill/>
        </p:spPr>
        <p:txBody>
          <a:bodyPr wrap="none" rtlCol="0">
            <a:spAutoFit/>
          </a:bodyPr>
          <a:lstStyle/>
          <a:p>
            <a:pPr algn="ctr"/>
            <a:r>
              <a:rPr lang="en-US" altLang="zh-CN" sz="2800" b="1" dirty="0" smtClean="0">
                <a:solidFill>
                  <a:schemeClr val="bg1"/>
                </a:solidFill>
                <a:latin typeface="思源宋体" panose="02020700000000000000" pitchFamily="18" charset="-122"/>
                <a:ea typeface="思源宋体" panose="02020700000000000000" pitchFamily="18" charset="-122"/>
              </a:rPr>
              <a:t>01</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pic>
        <p:nvPicPr>
          <p:cNvPr id="12" name="图片 11"/>
          <p:cNvPicPr>
            <a:picLocks noChangeAspect="1"/>
          </p:cNvPicPr>
          <p:nvPr/>
        </p:nvPicPr>
        <p:blipFill rotWithShape="1">
          <a:blip r:embed="rId2"/>
          <a:srcRect b="72483"/>
          <a:stretch>
            <a:fillRect/>
          </a:stretch>
        </p:blipFill>
        <p:spPr>
          <a:xfrm>
            <a:off x="6936616" y="3458281"/>
            <a:ext cx="2137923" cy="1228271"/>
          </a:xfrm>
          <a:prstGeom prst="rect">
            <a:avLst/>
          </a:prstGeom>
        </p:spPr>
      </p:pic>
      <p:pic>
        <p:nvPicPr>
          <p:cNvPr id="13" name="图片 12"/>
          <p:cNvPicPr>
            <a:picLocks noChangeAspect="1"/>
          </p:cNvPicPr>
          <p:nvPr/>
        </p:nvPicPr>
        <p:blipFill rotWithShape="1">
          <a:blip r:embed="rId2"/>
          <a:srcRect t="51851"/>
          <a:stretch>
            <a:fillRect/>
          </a:stretch>
        </p:blipFill>
        <p:spPr>
          <a:xfrm>
            <a:off x="6936616" y="4689506"/>
            <a:ext cx="2120671" cy="2131888"/>
          </a:xfrm>
          <a:prstGeom prst="rect">
            <a:avLst/>
          </a:prstGeom>
        </p:spPr>
      </p:pic>
      <p:pic>
        <p:nvPicPr>
          <p:cNvPr id="14" name="图片 13"/>
          <p:cNvPicPr>
            <a:picLocks noChangeAspect="1"/>
          </p:cNvPicPr>
          <p:nvPr/>
        </p:nvPicPr>
        <p:blipFill rotWithShape="1">
          <a:blip r:embed="rId3"/>
          <a:srcRect t="25335"/>
          <a:stretch>
            <a:fillRect/>
          </a:stretch>
        </p:blipFill>
        <p:spPr>
          <a:xfrm>
            <a:off x="9518851" y="3601226"/>
            <a:ext cx="2010208" cy="3127708"/>
          </a:xfrm>
          <a:prstGeom prst="rect">
            <a:avLst/>
          </a:prstGeom>
        </p:spPr>
      </p:pic>
      <p:sp>
        <p:nvSpPr>
          <p:cNvPr id="16" name="矩形 15"/>
          <p:cNvSpPr/>
          <p:nvPr/>
        </p:nvSpPr>
        <p:spPr>
          <a:xfrm>
            <a:off x="6936512" y="3487727"/>
            <a:ext cx="4849086" cy="335470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6936512" y="3928258"/>
            <a:ext cx="4671692" cy="2492990"/>
          </a:xfrm>
          <a:prstGeom prst="rect">
            <a:avLst/>
          </a:prstGeom>
          <a:noFill/>
          <a:ln>
            <a:noFill/>
          </a:ln>
        </p:spPr>
        <p:txBody>
          <a:bodyPr wrap="square" rtlCol="0">
            <a:spAutoFit/>
          </a:bodyPr>
          <a:lstStyle/>
          <a:p>
            <a:pPr marL="342900" indent="-342900">
              <a:lnSpc>
                <a:spcPct val="150000"/>
              </a:lnSpc>
              <a:buFont typeface="Wingdings" panose="05000000000000000000" pitchFamily="2" charset="2"/>
              <a:buChar char="l"/>
            </a:pPr>
            <a:r>
              <a:rPr lang="zh-CN" altLang="en-US" sz="2600" b="1" dirty="0" smtClean="0">
                <a:latin typeface="宋体" panose="02010600030101010101" pitchFamily="2" charset="-122"/>
                <a:ea typeface="宋体" panose="02010600030101010101" pitchFamily="2" charset="-122"/>
              </a:rPr>
              <a:t>反映客观事物的概念不等于客观事物本身，他们之间是</a:t>
            </a:r>
            <a:r>
              <a:rPr lang="zh-CN" altLang="en-US" sz="2600" b="1" dirty="0" smtClean="0">
                <a:solidFill>
                  <a:srgbClr val="0000FF"/>
                </a:solidFill>
                <a:latin typeface="微软雅黑" panose="020B0503020204020204" pitchFamily="34" charset="-122"/>
                <a:ea typeface="微软雅黑" panose="020B0503020204020204" pitchFamily="34" charset="-122"/>
              </a:rPr>
              <a:t>反映</a:t>
            </a:r>
            <a:r>
              <a:rPr lang="zh-CN" altLang="en-US" sz="2600" b="1" dirty="0" smtClean="0">
                <a:latin typeface="宋体" panose="02010600030101010101" pitchFamily="2" charset="-122"/>
                <a:ea typeface="宋体" panose="02010600030101010101" pitchFamily="2" charset="-122"/>
              </a:rPr>
              <a:t>与</a:t>
            </a:r>
            <a:r>
              <a:rPr lang="zh-CN" altLang="en-US" sz="2600" b="1" dirty="0" smtClean="0">
                <a:solidFill>
                  <a:srgbClr val="0000FF"/>
                </a:solidFill>
                <a:latin typeface="微软雅黑" panose="020B0503020204020204" pitchFamily="34" charset="-122"/>
                <a:ea typeface="微软雅黑" panose="020B0503020204020204" pitchFamily="34" charset="-122"/>
              </a:rPr>
              <a:t>被反映</a:t>
            </a:r>
            <a:r>
              <a:rPr lang="zh-CN" altLang="en-US" sz="2600" b="1" dirty="0" smtClean="0">
                <a:latin typeface="宋体" panose="02010600030101010101" pitchFamily="2" charset="-122"/>
                <a:ea typeface="宋体" panose="02010600030101010101" pitchFamily="2" charset="-122"/>
              </a:rPr>
              <a:t>的关系。</a:t>
            </a:r>
            <a:endParaRPr lang="en-US" altLang="zh-CN" sz="2600" b="1" dirty="0" smtClean="0">
              <a:latin typeface="宋体" panose="02010600030101010101" pitchFamily="2" charset="-122"/>
              <a:ea typeface="宋体" panose="02010600030101010101" pitchFamily="2" charset="-122"/>
            </a:endParaRPr>
          </a:p>
          <a:p>
            <a:pPr marL="342900" indent="-342900">
              <a:lnSpc>
                <a:spcPct val="150000"/>
              </a:lnSpc>
              <a:buFont typeface="Wingdings" panose="05000000000000000000" pitchFamily="2" charset="2"/>
              <a:buChar char="l"/>
            </a:pPr>
            <a:r>
              <a:rPr lang="zh-CN" altLang="en-US" sz="2600" b="1" dirty="0" smtClean="0">
                <a:latin typeface="宋体" panose="02010600030101010101" pitchFamily="2" charset="-122"/>
                <a:ea typeface="宋体" panose="02010600030101010101" pitchFamily="2" charset="-122"/>
              </a:rPr>
              <a:t>概念具有</a:t>
            </a:r>
            <a:r>
              <a:rPr lang="zh-CN" altLang="en-US" sz="2600" b="1" u="sng" dirty="0" smtClean="0">
                <a:latin typeface="宋体" panose="02010600030101010101" pitchFamily="2" charset="-122"/>
                <a:ea typeface="宋体" panose="02010600030101010101" pitchFamily="2" charset="-122"/>
              </a:rPr>
              <a:t>    </a:t>
            </a:r>
            <a:r>
              <a:rPr lang="zh-CN" altLang="en-US" sz="2600" b="1" dirty="0" smtClean="0">
                <a:latin typeface="宋体" panose="02010600030101010101" pitchFamily="2" charset="-122"/>
                <a:ea typeface="宋体" panose="02010600030101010101" pitchFamily="2" charset="-122"/>
              </a:rPr>
              <a:t>性和</a:t>
            </a:r>
            <a:r>
              <a:rPr lang="zh-CN" altLang="en-US" sz="2600" b="1" u="sng" dirty="0" smtClean="0">
                <a:latin typeface="宋体" panose="02010600030101010101" pitchFamily="2" charset="-122"/>
                <a:ea typeface="宋体" panose="02010600030101010101" pitchFamily="2" charset="-122"/>
              </a:rPr>
              <a:t>     </a:t>
            </a:r>
            <a:r>
              <a:rPr lang="zh-CN" altLang="en-US" sz="2600" b="1" dirty="0" smtClean="0">
                <a:latin typeface="宋体" panose="02010600030101010101" pitchFamily="2" charset="-122"/>
                <a:ea typeface="宋体" panose="02010600030101010101" pitchFamily="2" charset="-122"/>
              </a:rPr>
              <a:t>性。</a:t>
            </a:r>
            <a:endParaRPr lang="en-US" altLang="zh-CN" sz="2600" b="1" dirty="0" smtClean="0">
              <a:latin typeface="宋体" panose="02010600030101010101" pitchFamily="2" charset="-122"/>
              <a:ea typeface="宋体" panose="02010600030101010101" pitchFamily="2" charset="-122"/>
            </a:endParaRPr>
          </a:p>
        </p:txBody>
      </p:sp>
      <p:sp>
        <p:nvSpPr>
          <p:cNvPr id="18" name="矩形 17"/>
          <p:cNvSpPr/>
          <p:nvPr/>
        </p:nvSpPr>
        <p:spPr>
          <a:xfrm>
            <a:off x="8657177" y="5815487"/>
            <a:ext cx="800219" cy="461665"/>
          </a:xfrm>
          <a:prstGeom prst="rect">
            <a:avLst/>
          </a:prstGeom>
          <a:solidFill>
            <a:srgbClr val="FFFF00"/>
          </a:solidFill>
        </p:spPr>
        <p:txBody>
          <a:bodyPr wrap="none">
            <a:spAutoFit/>
          </a:bodyPr>
          <a:lstStyle/>
          <a:p>
            <a:r>
              <a:rPr lang="zh-CN" altLang="en-US" sz="2400" b="1" dirty="0">
                <a:solidFill>
                  <a:srgbClr val="0000FF"/>
                </a:solidFill>
                <a:latin typeface="微软雅黑" panose="020B0503020204020204" pitchFamily="34" charset="-122"/>
                <a:ea typeface="微软雅黑" panose="020B0503020204020204" pitchFamily="34" charset="-122"/>
              </a:rPr>
              <a:t>抽象</a:t>
            </a:r>
            <a:endParaRPr lang="zh-CN" altLang="en-US" sz="2400" dirty="0">
              <a:solidFill>
                <a:srgbClr val="0000FF"/>
              </a:solidFill>
            </a:endParaRPr>
          </a:p>
        </p:txBody>
      </p:sp>
      <p:sp>
        <p:nvSpPr>
          <p:cNvPr id="19" name="矩形 18"/>
          <p:cNvSpPr/>
          <p:nvPr/>
        </p:nvSpPr>
        <p:spPr>
          <a:xfrm>
            <a:off x="10046095" y="5778015"/>
            <a:ext cx="800219" cy="461665"/>
          </a:xfrm>
          <a:prstGeom prst="rect">
            <a:avLst/>
          </a:prstGeom>
          <a:solidFill>
            <a:srgbClr val="FFFF00"/>
          </a:solidFill>
        </p:spPr>
        <p:txBody>
          <a:bodyPr wrap="none">
            <a:spAutoFit/>
          </a:bodyPr>
          <a:lstStyle/>
          <a:p>
            <a:r>
              <a:rPr lang="zh-CN" altLang="en-US" sz="2400" b="1" dirty="0" smtClean="0">
                <a:solidFill>
                  <a:srgbClr val="0000FF"/>
                </a:solidFill>
                <a:latin typeface="微软雅黑" panose="020B0503020204020204" pitchFamily="34" charset="-122"/>
                <a:ea typeface="微软雅黑" panose="020B0503020204020204" pitchFamily="34" charset="-122"/>
              </a:rPr>
              <a:t>概括</a:t>
            </a:r>
            <a:endParaRPr lang="zh-CN" altLang="en-US"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6057" y="190713"/>
            <a:ext cx="8108342" cy="523220"/>
          </a:xfrm>
          <a:prstGeom prst="parallelogram">
            <a:avLst>
              <a:gd name="adj" fmla="val 184575"/>
            </a:avLst>
          </a:prstGeom>
          <a:solidFill>
            <a:srgbClr val="534C49"/>
          </a:solidFill>
          <a:effectLst>
            <a:outerShdw blurRad="50800" dist="38100" dir="2700000" algn="tl" rotWithShape="0">
              <a:prstClr val="black">
                <a:alpha val="40000"/>
              </a:prstClr>
            </a:outerShdw>
          </a:effectLst>
        </p:spPr>
        <p:txBody>
          <a:bodyPr wrap="square" rtlCol="0">
            <a:spAutoFit/>
          </a:bodyPr>
          <a:lstStyle/>
          <a:p>
            <a:pPr algn="ct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3" name="文本框 2"/>
          <p:cNvSpPr txBox="1"/>
          <p:nvPr/>
        </p:nvSpPr>
        <p:spPr>
          <a:xfrm>
            <a:off x="3874378" y="199602"/>
            <a:ext cx="1988045" cy="523220"/>
          </a:xfrm>
          <a:prstGeom prst="rect">
            <a:avLst/>
          </a:prstGeom>
          <a:noFill/>
        </p:spPr>
        <p:txBody>
          <a:bodyPr wrap="none" rtlCol="0">
            <a:spAutoFit/>
          </a:bodyPr>
          <a:lstStyle/>
          <a:p>
            <a:pPr algn="ctr"/>
            <a:r>
              <a:rPr lang="zh-CN" altLang="en-US" sz="2800" b="1" dirty="0">
                <a:solidFill>
                  <a:schemeClr val="bg1"/>
                </a:solidFill>
                <a:latin typeface="思源宋体" panose="02020700000000000000" pitchFamily="18" charset="-122"/>
                <a:ea typeface="思源宋体" panose="02020700000000000000" pitchFamily="18" charset="-122"/>
              </a:rPr>
              <a:t>概念</a:t>
            </a:r>
            <a:r>
              <a:rPr lang="zh-CN" altLang="en-US" sz="2800" b="1" dirty="0" smtClean="0">
                <a:solidFill>
                  <a:schemeClr val="bg1"/>
                </a:solidFill>
                <a:latin typeface="思源宋体" panose="02020700000000000000" pitchFamily="18" charset="-122"/>
                <a:ea typeface="思源宋体" panose="02020700000000000000" pitchFamily="18" charset="-122"/>
              </a:rPr>
              <a:t>的含义</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4" name="文本框 3"/>
          <p:cNvSpPr txBox="1"/>
          <p:nvPr/>
        </p:nvSpPr>
        <p:spPr>
          <a:xfrm>
            <a:off x="2569983" y="181476"/>
            <a:ext cx="604653" cy="523220"/>
          </a:xfrm>
          <a:prstGeom prst="rect">
            <a:avLst/>
          </a:prstGeom>
          <a:noFill/>
        </p:spPr>
        <p:txBody>
          <a:bodyPr wrap="none" rtlCol="0">
            <a:spAutoFit/>
          </a:bodyPr>
          <a:lstStyle/>
          <a:p>
            <a:pPr algn="ctr"/>
            <a:r>
              <a:rPr lang="en-US" altLang="zh-CN" sz="2800" b="1" dirty="0" smtClean="0">
                <a:solidFill>
                  <a:schemeClr val="bg1"/>
                </a:solidFill>
                <a:latin typeface="思源宋体" panose="02020700000000000000" pitchFamily="18" charset="-122"/>
                <a:ea typeface="思源宋体" panose="02020700000000000000" pitchFamily="18" charset="-122"/>
              </a:rPr>
              <a:t>01</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5" name="文本框 4"/>
          <p:cNvSpPr txBox="1"/>
          <p:nvPr/>
        </p:nvSpPr>
        <p:spPr>
          <a:xfrm>
            <a:off x="3874378" y="4274147"/>
            <a:ext cx="7996740" cy="2492990"/>
          </a:xfrm>
          <a:prstGeom prst="rect">
            <a:avLst/>
          </a:prstGeom>
          <a:noFill/>
          <a:ln>
            <a:solidFill>
              <a:srgbClr val="D1AA73"/>
            </a:solidFill>
          </a:ln>
        </p:spPr>
        <p:txBody>
          <a:bodyPr wrap="square" rtlCol="0">
            <a:spAutoFit/>
          </a:bodyPr>
          <a:lstStyle/>
          <a:p>
            <a:pPr marL="342900" indent="-342900">
              <a:lnSpc>
                <a:spcPct val="150000"/>
              </a:lnSpc>
              <a:buFont typeface="Wingdings" panose="05000000000000000000" pitchFamily="2" charset="2"/>
              <a:buChar char="l"/>
            </a:pPr>
            <a:r>
              <a:rPr lang="zh-CN" altLang="en-US" sz="2600" b="1" dirty="0" smtClean="0">
                <a:latin typeface="微软雅黑" panose="020B0503020204020204" pitchFamily="34" charset="-122"/>
                <a:ea typeface="微软雅黑" panose="020B0503020204020204" pitchFamily="34" charset="-122"/>
              </a:rPr>
              <a:t>概念只有通过</a:t>
            </a:r>
            <a:r>
              <a:rPr lang="zh-CN" altLang="en-US" sz="2600" b="1" dirty="0" smtClean="0">
                <a:solidFill>
                  <a:srgbClr val="FF3300"/>
                </a:solidFill>
                <a:latin typeface="微软雅黑" panose="020B0503020204020204" pitchFamily="34" charset="-122"/>
                <a:ea typeface="微软雅黑" panose="020B0503020204020204" pitchFamily="34" charset="-122"/>
              </a:rPr>
              <a:t>语词</a:t>
            </a:r>
            <a:r>
              <a:rPr lang="zh-CN" altLang="en-US" sz="2600" b="1" dirty="0" smtClean="0">
                <a:latin typeface="微软雅黑" panose="020B0503020204020204" pitchFamily="34" charset="-122"/>
                <a:ea typeface="微软雅黑" panose="020B0503020204020204" pitchFamily="34" charset="-122"/>
              </a:rPr>
              <a:t>才能表达出来，但</a:t>
            </a:r>
            <a:r>
              <a:rPr lang="zh-CN" altLang="en-US" sz="2600" b="1" dirty="0" smtClean="0">
                <a:solidFill>
                  <a:srgbClr val="0000FF"/>
                </a:solidFill>
                <a:latin typeface="微软雅黑" panose="020B0503020204020204" pitchFamily="34" charset="-122"/>
                <a:ea typeface="微软雅黑" panose="020B0503020204020204" pitchFamily="34" charset="-122"/>
              </a:rPr>
              <a:t>并非一个语词在任何场合都一定表达同一个概念</a:t>
            </a:r>
            <a:r>
              <a:rPr lang="zh-CN" altLang="en-US" sz="2600" b="1" dirty="0" smtClean="0">
                <a:latin typeface="微软雅黑" panose="020B0503020204020204" pitchFamily="34" charset="-122"/>
                <a:ea typeface="微软雅黑" panose="020B0503020204020204" pitchFamily="34" charset="-122"/>
              </a:rPr>
              <a:t>。</a:t>
            </a:r>
            <a:endParaRPr lang="en-US" altLang="zh-CN" sz="2600" b="1" dirty="0" smtClean="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l"/>
            </a:pPr>
            <a:r>
              <a:rPr lang="zh-CN" altLang="en-US" sz="2600" b="1" dirty="0" smtClean="0">
                <a:latin typeface="微软雅黑" panose="020B0503020204020204" pitchFamily="34" charset="-122"/>
                <a:ea typeface="微软雅黑" panose="020B0503020204020204" pitchFamily="34" charset="-122"/>
              </a:rPr>
              <a:t>不同的语词可以表达同一个概念。同一个语词在不同的场合可以表达不同的概念。</a:t>
            </a:r>
            <a:endParaRPr lang="en-US" altLang="zh-CN" sz="2600" b="1" dirty="0" smtClean="0">
              <a:latin typeface="微软雅黑" panose="020B0503020204020204" pitchFamily="34" charset="-122"/>
              <a:ea typeface="微软雅黑" panose="020B0503020204020204" pitchFamily="34" charset="-122"/>
            </a:endParaRPr>
          </a:p>
        </p:txBody>
      </p:sp>
      <p:sp>
        <p:nvSpPr>
          <p:cNvPr id="7" name="文本框 6"/>
          <p:cNvSpPr txBox="1"/>
          <p:nvPr/>
        </p:nvSpPr>
        <p:spPr>
          <a:xfrm>
            <a:off x="7472284" y="328040"/>
            <a:ext cx="2281315" cy="692497"/>
          </a:xfrm>
          <a:prstGeom prst="rect">
            <a:avLst/>
          </a:prstGeom>
          <a:noFill/>
          <a:ln>
            <a:noFill/>
          </a:ln>
        </p:spPr>
        <p:txBody>
          <a:bodyPr wrap="square" rtlCol="0">
            <a:spAutoFit/>
          </a:bodyPr>
          <a:lstStyle/>
          <a:p>
            <a:pPr algn="just">
              <a:lnSpc>
                <a:spcPct val="150000"/>
              </a:lnSpc>
            </a:pPr>
            <a:r>
              <a:rPr lang="en-US" altLang="zh-CN" sz="2600" b="1" dirty="0" smtClean="0">
                <a:latin typeface="微软雅黑" panose="020B0503020204020204" pitchFamily="34" charset="-122"/>
                <a:ea typeface="微软雅黑" panose="020B0503020204020204" pitchFamily="34" charset="-122"/>
              </a:rPr>
              <a:t>【</a:t>
            </a:r>
            <a:r>
              <a:rPr lang="zh-CN" altLang="en-US" sz="2600" b="1" dirty="0" smtClean="0">
                <a:latin typeface="微软雅黑" panose="020B0503020204020204" pitchFamily="34" charset="-122"/>
                <a:ea typeface="微软雅黑" panose="020B0503020204020204" pitchFamily="34" charset="-122"/>
              </a:rPr>
              <a:t>思考探究</a:t>
            </a:r>
            <a:r>
              <a:rPr lang="en-US" altLang="zh-CN" sz="2600" b="1" dirty="0" smtClean="0">
                <a:latin typeface="微软雅黑" panose="020B0503020204020204" pitchFamily="34" charset="-122"/>
                <a:ea typeface="微软雅黑" panose="020B0503020204020204" pitchFamily="34" charset="-122"/>
              </a:rPr>
              <a:t>】</a:t>
            </a:r>
            <a:endParaRPr lang="en-US" altLang="zh-CN" sz="2600" b="1" dirty="0" smtClean="0">
              <a:latin typeface="微软雅黑" panose="020B0503020204020204" pitchFamily="34" charset="-122"/>
              <a:ea typeface="微软雅黑" panose="020B0503020204020204" pitchFamily="34" charset="-122"/>
            </a:endParaRPr>
          </a:p>
        </p:txBody>
      </p:sp>
      <p:sp>
        <p:nvSpPr>
          <p:cNvPr id="8" name="文本框 7"/>
          <p:cNvSpPr txBox="1"/>
          <p:nvPr/>
        </p:nvSpPr>
        <p:spPr>
          <a:xfrm>
            <a:off x="483824" y="968264"/>
            <a:ext cx="11018980" cy="1092607"/>
          </a:xfrm>
          <a:prstGeom prst="rect">
            <a:avLst/>
          </a:prstGeom>
          <a:noFill/>
        </p:spPr>
        <p:txBody>
          <a:bodyPr wrap="square" rtlCol="0">
            <a:spAutoFit/>
          </a:bodyPr>
          <a:lstStyle/>
          <a:p>
            <a:pPr>
              <a:lnSpc>
                <a:spcPct val="130000"/>
              </a:lnSpc>
            </a:pPr>
            <a:r>
              <a:rPr lang="en-US" altLang="zh-CN" sz="2400" b="1" dirty="0" smtClean="0">
                <a:latin typeface="仿宋" panose="02010609060101010101" pitchFamily="49" charset="-122"/>
                <a:ea typeface="仿宋" panose="02010609060101010101" pitchFamily="49" charset="-122"/>
              </a:rPr>
              <a:t>1</a:t>
            </a:r>
            <a:r>
              <a:rPr lang="zh-CN" altLang="en-US" sz="2400" b="1" dirty="0" smtClean="0">
                <a:latin typeface="仿宋" panose="02010609060101010101" pitchFamily="49" charset="-122"/>
                <a:ea typeface="仿宋" panose="02010609060101010101" pitchFamily="49" charset="-122"/>
              </a:rPr>
              <a:t>、教材</a:t>
            </a:r>
            <a:r>
              <a:rPr lang="en-US" altLang="zh-CN" sz="2400" b="1" dirty="0" smtClean="0">
                <a:latin typeface="仿宋" panose="02010609060101010101" pitchFamily="49" charset="-122"/>
                <a:ea typeface="仿宋" panose="02010609060101010101" pitchFamily="49" charset="-122"/>
              </a:rPr>
              <a:t>P23</a:t>
            </a:r>
            <a:r>
              <a:rPr lang="zh-CN" altLang="en-US" sz="2400" b="1" dirty="0" smtClean="0">
                <a:latin typeface="仿宋" panose="02010609060101010101" pitchFamily="49" charset="-122"/>
                <a:ea typeface="仿宋" panose="02010609060101010101" pitchFamily="49" charset="-122"/>
              </a:rPr>
              <a:t>：白头翁会飞，王爷爷是白头翁，所以，王爷爷会飞。</a:t>
            </a:r>
            <a:endParaRPr lang="en-US" altLang="zh-CN" sz="2400" b="1"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u"/>
            </a:pPr>
            <a:r>
              <a:rPr lang="zh-CN" altLang="en-US" sz="2600" b="1" dirty="0" smtClean="0">
                <a:latin typeface="微软雅黑" panose="020B0503020204020204" pitchFamily="34" charset="-122"/>
                <a:ea typeface="微软雅黑" panose="020B0503020204020204" pitchFamily="34" charset="-122"/>
              </a:rPr>
              <a:t>请你指出该推论的问题所在。</a:t>
            </a:r>
            <a:endParaRPr lang="zh-CN" altLang="en-US" sz="26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489530" y="2108189"/>
            <a:ext cx="11083635" cy="2052870"/>
          </a:xfrm>
          <a:prstGeom prst="rect">
            <a:avLst/>
          </a:prstGeom>
          <a:noFill/>
        </p:spPr>
        <p:txBody>
          <a:bodyPr wrap="square" rtlCol="0">
            <a:spAutoFit/>
          </a:bodyPr>
          <a:lstStyle/>
          <a:p>
            <a:pPr algn="just">
              <a:lnSpc>
                <a:spcPct val="130000"/>
              </a:lnSpc>
            </a:pPr>
            <a:r>
              <a:rPr lang="en-US" altLang="zh-CN" sz="2400" b="1" dirty="0" smtClean="0">
                <a:latin typeface="仿宋" panose="02010609060101010101" pitchFamily="49" charset="-122"/>
                <a:ea typeface="仿宋" panose="02010609060101010101" pitchFamily="49" charset="-122"/>
              </a:rPr>
              <a:t>2</a:t>
            </a:r>
            <a:r>
              <a:rPr lang="zh-CN" altLang="en-US" sz="2400" b="1" dirty="0" smtClean="0">
                <a:latin typeface="仿宋" panose="02010609060101010101" pitchFamily="49" charset="-122"/>
                <a:ea typeface="仿宋" panose="02010609060101010101" pitchFamily="49" charset="-122"/>
              </a:rPr>
              <a:t>、教材</a:t>
            </a:r>
            <a:r>
              <a:rPr lang="en-US" altLang="zh-CN" sz="2400" b="1" dirty="0" smtClean="0">
                <a:latin typeface="仿宋" panose="02010609060101010101" pitchFamily="49" charset="-122"/>
                <a:ea typeface="仿宋" panose="02010609060101010101" pitchFamily="49" charset="-122"/>
              </a:rPr>
              <a:t>P22</a:t>
            </a:r>
            <a:r>
              <a:rPr lang="zh-CN" altLang="en-US" sz="2400" b="1" dirty="0" smtClean="0">
                <a:latin typeface="仿宋" panose="02010609060101010101" pitchFamily="49" charset="-122"/>
                <a:ea typeface="仿宋" panose="02010609060101010101" pitchFamily="49" charset="-122"/>
              </a:rPr>
              <a:t>：“庄</a:t>
            </a:r>
            <a:r>
              <a:rPr lang="zh-CN" altLang="en-US" sz="2400" b="1" dirty="0">
                <a:latin typeface="仿宋" panose="02010609060101010101" pitchFamily="49" charset="-122"/>
                <a:ea typeface="仿宋" panose="02010609060101010101" pitchFamily="49" charset="-122"/>
              </a:rPr>
              <a:t>里有人，字其长子曰盗，次子曰殴，盗持衣出耨，其母呼之曰</a:t>
            </a:r>
            <a:r>
              <a:rPr lang="zh-CN" altLang="en-US" sz="2400" b="1" dirty="0" smtClean="0">
                <a:latin typeface="仿宋" panose="02010609060101010101" pitchFamily="49" charset="-122"/>
                <a:ea typeface="仿宋" panose="02010609060101010101" pitchFamily="49" charset="-122"/>
              </a:rPr>
              <a:t>：</a:t>
            </a:r>
            <a:r>
              <a:rPr lang="en-US" altLang="zh-CN" sz="2400" b="1" dirty="0" smtClean="0">
                <a:latin typeface="仿宋" panose="02010609060101010101" pitchFamily="49" charset="-122"/>
                <a:ea typeface="仿宋" panose="02010609060101010101" pitchFamily="49" charset="-122"/>
              </a:rPr>
              <a:t>‘</a:t>
            </a:r>
            <a:r>
              <a:rPr lang="zh-CN" altLang="en-US" sz="2400" b="1" dirty="0" smtClean="0">
                <a:latin typeface="仿宋" panose="02010609060101010101" pitchFamily="49" charset="-122"/>
                <a:ea typeface="仿宋" panose="02010609060101010101" pitchFamily="49" charset="-122"/>
              </a:rPr>
              <a:t>盗！</a:t>
            </a:r>
            <a:r>
              <a:rPr lang="en-US" altLang="zh-CN" sz="2400" b="1" dirty="0" smtClean="0">
                <a:latin typeface="仿宋" panose="02010609060101010101" pitchFamily="49" charset="-122"/>
                <a:ea typeface="仿宋" panose="02010609060101010101" pitchFamily="49" charset="-122"/>
              </a:rPr>
              <a:t>’</a:t>
            </a:r>
            <a:r>
              <a:rPr lang="zh-CN" altLang="en-US" sz="2400" b="1" dirty="0" smtClean="0">
                <a:latin typeface="仿宋" panose="02010609060101010101" pitchFamily="49" charset="-122"/>
                <a:ea typeface="仿宋" panose="02010609060101010101" pitchFamily="49" charset="-122"/>
              </a:rPr>
              <a:t>吏</a:t>
            </a:r>
            <a:r>
              <a:rPr lang="zh-CN" altLang="en-US" sz="2400" b="1" dirty="0">
                <a:latin typeface="仿宋" panose="02010609060101010101" pitchFamily="49" charset="-122"/>
                <a:ea typeface="仿宋" panose="02010609060101010101" pitchFamily="49" charset="-122"/>
              </a:rPr>
              <a:t>因缚之。其母呼殴殴喻吏，遽而声不转。但言</a:t>
            </a:r>
            <a:r>
              <a:rPr lang="zh-CN" altLang="en-US" sz="2400" b="1" dirty="0" smtClean="0">
                <a:latin typeface="仿宋" panose="02010609060101010101" pitchFamily="49" charset="-122"/>
                <a:ea typeface="仿宋" panose="02010609060101010101" pitchFamily="49" charset="-122"/>
              </a:rPr>
              <a:t>：</a:t>
            </a:r>
            <a:r>
              <a:rPr lang="en-US" altLang="zh-CN" sz="2400" b="1" dirty="0" smtClean="0">
                <a:latin typeface="仿宋" panose="02010609060101010101" pitchFamily="49" charset="-122"/>
                <a:ea typeface="仿宋" panose="02010609060101010101" pitchFamily="49" charset="-122"/>
              </a:rPr>
              <a:t>‘</a:t>
            </a:r>
            <a:r>
              <a:rPr lang="zh-CN" altLang="en-US" sz="2400" b="1" dirty="0" smtClean="0">
                <a:latin typeface="仿宋" panose="02010609060101010101" pitchFamily="49" charset="-122"/>
                <a:ea typeface="仿宋" panose="02010609060101010101" pitchFamily="49" charset="-122"/>
              </a:rPr>
              <a:t>殴</a:t>
            </a:r>
            <a:r>
              <a:rPr lang="zh-CN" altLang="en-US" sz="2400" b="1" dirty="0">
                <a:latin typeface="仿宋" panose="02010609060101010101" pitchFamily="49" charset="-122"/>
                <a:ea typeface="仿宋" panose="02010609060101010101" pitchFamily="49" charset="-122"/>
              </a:rPr>
              <a:t>！殴</a:t>
            </a:r>
            <a:r>
              <a:rPr lang="zh-CN" altLang="en-US" sz="2400" b="1" dirty="0" smtClean="0">
                <a:latin typeface="仿宋" panose="02010609060101010101" pitchFamily="49" charset="-122"/>
                <a:ea typeface="仿宋" panose="02010609060101010101" pitchFamily="49" charset="-122"/>
              </a:rPr>
              <a:t>！</a:t>
            </a:r>
            <a:r>
              <a:rPr lang="en-US" altLang="zh-CN" sz="2400" b="1" dirty="0" smtClean="0">
                <a:latin typeface="仿宋" panose="02010609060101010101" pitchFamily="49" charset="-122"/>
                <a:ea typeface="仿宋" panose="02010609060101010101" pitchFamily="49" charset="-122"/>
              </a:rPr>
              <a:t>’</a:t>
            </a:r>
            <a:r>
              <a:rPr lang="zh-CN" altLang="en-US" sz="2400" b="1" dirty="0" smtClean="0">
                <a:latin typeface="仿宋" panose="02010609060101010101" pitchFamily="49" charset="-122"/>
                <a:ea typeface="仿宋" panose="02010609060101010101" pitchFamily="49" charset="-122"/>
              </a:rPr>
              <a:t>吏</a:t>
            </a:r>
            <a:r>
              <a:rPr lang="zh-CN" altLang="en-US" sz="2400" b="1" dirty="0">
                <a:latin typeface="仿宋" panose="02010609060101010101" pitchFamily="49" charset="-122"/>
                <a:ea typeface="仿宋" panose="02010609060101010101" pitchFamily="49" charset="-122"/>
              </a:rPr>
              <a:t>因殴之。盗几至于殪。</a:t>
            </a:r>
            <a:r>
              <a:rPr lang="zh-CN" altLang="en-US" sz="2400" dirty="0"/>
              <a:t> </a:t>
            </a:r>
            <a:r>
              <a:rPr lang="zh-CN" altLang="en-US" sz="2400" b="1" dirty="0" smtClean="0">
                <a:latin typeface="仿宋" panose="02010609060101010101" pitchFamily="49" charset="-122"/>
                <a:ea typeface="仿宋" panose="02010609060101010101" pitchFamily="49" charset="-122"/>
              </a:rPr>
              <a:t>”</a:t>
            </a:r>
            <a:endParaRPr lang="en-US" altLang="zh-CN" sz="2400" b="1" dirty="0" smtClean="0">
              <a:latin typeface="仿宋" panose="02010609060101010101" pitchFamily="49" charset="-122"/>
              <a:ea typeface="仿宋" panose="02010609060101010101" pitchFamily="49" charset="-122"/>
            </a:endParaRPr>
          </a:p>
          <a:p>
            <a:pPr marL="457200" indent="-457200" algn="just">
              <a:lnSpc>
                <a:spcPct val="130000"/>
              </a:lnSpc>
              <a:buFont typeface="Wingdings" panose="05000000000000000000" pitchFamily="2" charset="2"/>
              <a:buChar char="u"/>
            </a:pPr>
            <a:r>
              <a:rPr lang="zh-CN" altLang="en-US" sz="2600" b="1" dirty="0" smtClean="0">
                <a:latin typeface="微软雅黑" panose="020B0503020204020204" pitchFamily="34" charset="-122"/>
                <a:ea typeface="微软雅黑" panose="020B0503020204020204" pitchFamily="34" charset="-122"/>
              </a:rPr>
              <a:t>这种情况是由什么原因引起的？</a:t>
            </a:r>
            <a:endParaRPr lang="zh-CN" altLang="en-US" sz="2600" b="1"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483824" y="4523591"/>
            <a:ext cx="2690812" cy="2078531"/>
          </a:xfrm>
          <a:prstGeom prst="rect">
            <a:avLst/>
          </a:prstGeom>
        </p:spPr>
      </p:pic>
      <p:pic>
        <p:nvPicPr>
          <p:cNvPr id="11" name="图片 10"/>
          <p:cNvPicPr>
            <a:picLocks noChangeAspect="1"/>
          </p:cNvPicPr>
          <p:nvPr/>
        </p:nvPicPr>
        <p:blipFill rotWithShape="1">
          <a:blip r:embed="rId2"/>
          <a:srcRect l="1463" r="1"/>
          <a:stretch>
            <a:fillRect/>
          </a:stretch>
        </p:blipFill>
        <p:spPr>
          <a:xfrm>
            <a:off x="9458036" y="199602"/>
            <a:ext cx="2305162" cy="18612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7466" t="13067" b="7491"/>
          <a:stretch>
            <a:fillRect/>
          </a:stretch>
        </p:blipFill>
        <p:spPr>
          <a:xfrm>
            <a:off x="116080" y="4344494"/>
            <a:ext cx="2756229" cy="1954706"/>
          </a:xfrm>
          <a:prstGeom prst="rect">
            <a:avLst/>
          </a:prstGeom>
        </p:spPr>
      </p:pic>
      <p:sp>
        <p:nvSpPr>
          <p:cNvPr id="2" name="文本框 1"/>
          <p:cNvSpPr txBox="1"/>
          <p:nvPr/>
        </p:nvSpPr>
        <p:spPr>
          <a:xfrm>
            <a:off x="-636057" y="190713"/>
            <a:ext cx="8108342" cy="523220"/>
          </a:xfrm>
          <a:prstGeom prst="parallelogram">
            <a:avLst>
              <a:gd name="adj" fmla="val 184575"/>
            </a:avLst>
          </a:prstGeom>
          <a:solidFill>
            <a:srgbClr val="534C49"/>
          </a:solidFill>
          <a:effectLst>
            <a:outerShdw blurRad="50800" dist="38100" dir="2700000" algn="tl" rotWithShape="0">
              <a:prstClr val="black">
                <a:alpha val="40000"/>
              </a:prstClr>
            </a:outerShdw>
          </a:effectLst>
        </p:spPr>
        <p:txBody>
          <a:bodyPr wrap="square" rtlCol="0">
            <a:spAutoFit/>
          </a:bodyPr>
          <a:lstStyle/>
          <a:p>
            <a:pPr algn="ct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3" name="文本框 2"/>
          <p:cNvSpPr txBox="1"/>
          <p:nvPr/>
        </p:nvSpPr>
        <p:spPr>
          <a:xfrm>
            <a:off x="3513703" y="199602"/>
            <a:ext cx="2709396" cy="523220"/>
          </a:xfrm>
          <a:prstGeom prst="rect">
            <a:avLst/>
          </a:prstGeom>
          <a:noFill/>
        </p:spPr>
        <p:txBody>
          <a:bodyPr wrap="none" rtlCol="0">
            <a:spAutoFit/>
          </a:bodyPr>
          <a:lstStyle/>
          <a:p>
            <a:pPr algn="ctr"/>
            <a:r>
              <a:rPr lang="zh-CN" altLang="en-US" sz="2800" b="1" dirty="0">
                <a:solidFill>
                  <a:schemeClr val="bg1"/>
                </a:solidFill>
                <a:latin typeface="思源宋体" panose="02020700000000000000" pitchFamily="18" charset="-122"/>
                <a:ea typeface="思源宋体" panose="02020700000000000000" pitchFamily="18" charset="-122"/>
              </a:rPr>
              <a:t>概念</a:t>
            </a:r>
            <a:r>
              <a:rPr lang="zh-CN" altLang="en-US" sz="2800" b="1" dirty="0" smtClean="0">
                <a:solidFill>
                  <a:schemeClr val="bg1"/>
                </a:solidFill>
                <a:latin typeface="思源宋体" panose="02020700000000000000" pitchFamily="18" charset="-122"/>
                <a:ea typeface="思源宋体" panose="02020700000000000000" pitchFamily="18" charset="-122"/>
              </a:rPr>
              <a:t>的基本特征</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4" name="文本框 3"/>
          <p:cNvSpPr txBox="1"/>
          <p:nvPr/>
        </p:nvSpPr>
        <p:spPr>
          <a:xfrm>
            <a:off x="2589219" y="181476"/>
            <a:ext cx="566181" cy="523220"/>
          </a:xfrm>
          <a:prstGeom prst="rect">
            <a:avLst/>
          </a:prstGeom>
          <a:noFill/>
        </p:spPr>
        <p:txBody>
          <a:bodyPr wrap="none" rtlCol="0">
            <a:spAutoFit/>
          </a:bodyPr>
          <a:lstStyle/>
          <a:p>
            <a:pPr algn="ctr"/>
            <a:r>
              <a:rPr lang="en-US" altLang="zh-CN" sz="2800" b="1" dirty="0" smtClean="0">
                <a:solidFill>
                  <a:schemeClr val="bg1"/>
                </a:solidFill>
                <a:latin typeface="思源宋体" panose="02020700000000000000" pitchFamily="18" charset="-122"/>
                <a:ea typeface="思源宋体" panose="02020700000000000000" pitchFamily="18" charset="-122"/>
              </a:rPr>
              <a:t>02</a:t>
            </a:r>
            <a:endParaRPr lang="zh-CN" altLang="en-US" sz="2800" b="1" dirty="0">
              <a:solidFill>
                <a:schemeClr val="bg1"/>
              </a:solidFill>
              <a:latin typeface="思源宋体" panose="02020700000000000000" pitchFamily="18" charset="-122"/>
              <a:ea typeface="思源宋体" panose="02020700000000000000" pitchFamily="18" charset="-122"/>
            </a:endParaRPr>
          </a:p>
        </p:txBody>
      </p:sp>
      <p:sp>
        <p:nvSpPr>
          <p:cNvPr id="5" name="文本框 4"/>
          <p:cNvSpPr txBox="1"/>
          <p:nvPr/>
        </p:nvSpPr>
        <p:spPr>
          <a:xfrm>
            <a:off x="2791011" y="3823538"/>
            <a:ext cx="9041314" cy="2862322"/>
          </a:xfrm>
          <a:prstGeom prst="rect">
            <a:avLst/>
          </a:prstGeom>
          <a:noFill/>
          <a:ln>
            <a:solidFill>
              <a:srgbClr val="D1AA73"/>
            </a:solidFill>
          </a:ln>
        </p:spPr>
        <p:txBody>
          <a:bodyPr wrap="square" rtlCol="0">
            <a:spAutoFit/>
          </a:bodyPr>
          <a:lstStyle/>
          <a:p>
            <a:pPr marL="342900" indent="-342900" algn="just">
              <a:lnSpc>
                <a:spcPct val="150000"/>
              </a:lnSpc>
              <a:buFont typeface="Wingdings" panose="05000000000000000000" pitchFamily="2" charset="2"/>
              <a:buChar char="l"/>
            </a:pPr>
            <a:r>
              <a:rPr lang="zh-CN" altLang="en-US" sz="2400" b="1" dirty="0" smtClean="0">
                <a:latin typeface="微软雅黑" panose="020B0503020204020204" pitchFamily="34" charset="-122"/>
                <a:ea typeface="微软雅黑" panose="020B0503020204020204" pitchFamily="34" charset="-122"/>
              </a:rPr>
              <a:t>概念的</a:t>
            </a:r>
            <a:r>
              <a:rPr lang="zh-CN" altLang="en-US" sz="2400" b="1" dirty="0" smtClean="0">
                <a:solidFill>
                  <a:srgbClr val="FF0000"/>
                </a:solidFill>
                <a:latin typeface="微软雅黑" panose="020B0503020204020204" pitchFamily="34" charset="-122"/>
                <a:ea typeface="微软雅黑" panose="020B0503020204020204" pitchFamily="34" charset="-122"/>
              </a:rPr>
              <a:t>内涵</a:t>
            </a:r>
            <a:r>
              <a:rPr lang="zh-CN" altLang="en-US" sz="2400" b="1" dirty="0" smtClean="0">
                <a:latin typeface="微软雅黑" panose="020B0503020204020204" pitchFamily="34" charset="-122"/>
                <a:ea typeface="微软雅黑" panose="020B0503020204020204" pitchFamily="34" charset="-122"/>
              </a:rPr>
              <a:t>：是指概念所反映的事物的</a:t>
            </a:r>
            <a:r>
              <a:rPr lang="zh-CN" altLang="en-US" sz="2400" b="1" u="sng"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，它反映事物“质”的规定性，说明概念所反映的那种事物究竟“</a:t>
            </a:r>
            <a:r>
              <a:rPr lang="zh-CN" altLang="en-US" sz="2400" b="1" dirty="0" smtClean="0">
                <a:solidFill>
                  <a:srgbClr val="0070C0"/>
                </a:solidFill>
                <a:latin typeface="微软雅黑" panose="020B0503020204020204" pitchFamily="34" charset="-122"/>
                <a:ea typeface="微软雅黑" panose="020B0503020204020204" pitchFamily="34" charset="-122"/>
              </a:rPr>
              <a:t>是什么</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l"/>
            </a:pPr>
            <a:r>
              <a:rPr lang="zh-CN" altLang="en-US" sz="2400" b="1" dirty="0" smtClean="0">
                <a:latin typeface="微软雅黑" panose="020B0503020204020204" pitchFamily="34" charset="-122"/>
                <a:ea typeface="微软雅黑" panose="020B0503020204020204" pitchFamily="34" charset="-122"/>
              </a:rPr>
              <a:t>概念的</a:t>
            </a:r>
            <a:r>
              <a:rPr lang="zh-CN" altLang="en-US" sz="2400" b="1" dirty="0" smtClean="0">
                <a:solidFill>
                  <a:srgbClr val="FF0000"/>
                </a:solidFill>
                <a:latin typeface="微软雅黑" panose="020B0503020204020204" pitchFamily="34" charset="-122"/>
                <a:ea typeface="微软雅黑" panose="020B0503020204020204" pitchFamily="34" charset="-122"/>
              </a:rPr>
              <a:t>外延</a:t>
            </a:r>
            <a:r>
              <a:rPr lang="zh-CN" altLang="en-US" sz="2400" b="1" dirty="0" smtClean="0">
                <a:latin typeface="微软雅黑" panose="020B0503020204020204" pitchFamily="34" charset="-122"/>
                <a:ea typeface="微软雅黑" panose="020B0503020204020204" pitchFamily="34" charset="-122"/>
              </a:rPr>
              <a:t>：是指具有概念所反映的本质属性的事物的</a:t>
            </a:r>
            <a:r>
              <a:rPr lang="zh-CN" altLang="en-US" sz="2400" b="1" u="sng" dirty="0" smtClean="0">
                <a:latin typeface="微软雅黑" panose="020B0503020204020204" pitchFamily="34" charset="-122"/>
                <a:ea typeface="微软雅黑" panose="020B0503020204020204" pitchFamily="34" charset="-122"/>
              </a:rPr>
              <a:t> </a:t>
            </a:r>
            <a:r>
              <a:rPr lang="zh-CN" altLang="en-US" sz="2400" b="1" u="sng" dirty="0" smtClean="0">
                <a:solidFill>
                  <a:srgbClr val="0070C0"/>
                </a:solidFill>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。它说明概念所反映的那种事物“</a:t>
            </a:r>
            <a:r>
              <a:rPr lang="zh-CN" altLang="en-US" sz="2400" b="1" dirty="0" smtClean="0">
                <a:solidFill>
                  <a:srgbClr val="0070C0"/>
                </a:solidFill>
                <a:latin typeface="微软雅黑" panose="020B0503020204020204" pitchFamily="34" charset="-122"/>
                <a:ea typeface="微软雅黑" panose="020B0503020204020204" pitchFamily="34" charset="-122"/>
              </a:rPr>
              <a:t>有哪些</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l"/>
            </a:pPr>
            <a:r>
              <a:rPr lang="zh-CN" altLang="en-US" sz="2400" b="1" dirty="0" smtClean="0">
                <a:latin typeface="微软雅黑" panose="020B0503020204020204" pitchFamily="34" charset="-122"/>
                <a:ea typeface="微软雅黑" panose="020B0503020204020204" pitchFamily="34" charset="-122"/>
              </a:rPr>
              <a:t>概念的内涵和外延是相互联系、相互制约的。</a:t>
            </a:r>
            <a:endParaRPr lang="en-US" altLang="zh-CN" sz="2400" b="1" dirty="0" smtClean="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8836" y="747796"/>
            <a:ext cx="3593489" cy="2419520"/>
          </a:xfrm>
          <a:prstGeom prst="rect">
            <a:avLst/>
          </a:prstGeom>
        </p:spPr>
      </p:pic>
      <p:sp>
        <p:nvSpPr>
          <p:cNvPr id="8" name="文本框 7"/>
          <p:cNvSpPr txBox="1"/>
          <p:nvPr/>
        </p:nvSpPr>
        <p:spPr>
          <a:xfrm>
            <a:off x="286327" y="871105"/>
            <a:ext cx="7777115" cy="2172903"/>
          </a:xfrm>
          <a:prstGeom prst="rect">
            <a:avLst/>
          </a:prstGeom>
          <a:noFill/>
        </p:spPr>
        <p:txBody>
          <a:bodyPr wrap="square" rtlCol="0">
            <a:spAutoFit/>
          </a:bodyPr>
          <a:lstStyle/>
          <a:p>
            <a:pPr>
              <a:lnSpc>
                <a:spcPct val="130000"/>
              </a:lnSpc>
            </a:pPr>
            <a:r>
              <a:rPr lang="zh-CN" altLang="en-US" sz="2600" b="1" dirty="0" smtClean="0">
                <a:latin typeface="仿宋" panose="02010609060101010101" pitchFamily="49" charset="-122"/>
                <a:ea typeface="仿宋" panose="02010609060101010101" pitchFamily="49" charset="-122"/>
              </a:rPr>
              <a:t>          公孙龙过关。官吏说，“按照惯例，过关人可以，但是马不行。”公孙龙便说，白马非马。一番论证。官吏不能胜，于是放公孙龙骑马过关。</a:t>
            </a:r>
            <a:endParaRPr lang="en-US" altLang="zh-CN" sz="2600" b="1"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u"/>
            </a:pPr>
            <a:r>
              <a:rPr lang="zh-CN" altLang="en-US" sz="2600" b="1" dirty="0" smtClean="0">
                <a:latin typeface="微软雅黑" panose="020B0503020204020204" pitchFamily="34" charset="-122"/>
                <a:ea typeface="微软雅黑" panose="020B0503020204020204" pitchFamily="34" charset="-122"/>
              </a:rPr>
              <a:t>你怎么看待公孙龙的“白马非马”论。</a:t>
            </a:r>
            <a:endParaRPr lang="zh-CN" altLang="en-US" sz="2600" b="1" dirty="0">
              <a:latin typeface="微软雅黑" panose="020B0503020204020204" pitchFamily="34" charset="-122"/>
              <a:ea typeface="微软雅黑" panose="020B0503020204020204" pitchFamily="34" charset="-122"/>
            </a:endParaRPr>
          </a:p>
        </p:txBody>
      </p:sp>
      <p:sp>
        <p:nvSpPr>
          <p:cNvPr id="11" name="矩形 10"/>
          <p:cNvSpPr/>
          <p:nvPr/>
        </p:nvSpPr>
        <p:spPr>
          <a:xfrm>
            <a:off x="720436" y="5143072"/>
            <a:ext cx="397164" cy="22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251590" y="3307372"/>
            <a:ext cx="3057247" cy="523220"/>
          </a:xfrm>
          <a:prstGeom prst="rect">
            <a:avLst/>
          </a:prstGeom>
          <a:solidFill>
            <a:srgbClr val="EBD79A"/>
          </a:solidFill>
        </p:spPr>
        <p:txBody>
          <a:bodyPr wrap="none" rtlCol="0">
            <a:spAutoFit/>
          </a:bodyPr>
          <a:lstStyle/>
          <a:p>
            <a:r>
              <a:rPr lang="zh-CN" altLang="en-US" sz="2800" b="1" dirty="0" smtClean="0">
                <a:latin typeface="微软雅黑" panose="020B0503020204020204" pitchFamily="34" charset="-122"/>
                <a:ea typeface="微软雅黑" panose="020B0503020204020204" pitchFamily="34" charset="-122"/>
              </a:rPr>
              <a:t>概念的内涵和外延</a:t>
            </a:r>
            <a:endParaRPr lang="zh-CN" altLang="en-US" sz="2800" b="1" dirty="0">
              <a:latin typeface="微软雅黑" panose="020B0503020204020204" pitchFamily="34" charset="-122"/>
              <a:ea typeface="微软雅黑" panose="020B0503020204020204" pitchFamily="34" charset="-122"/>
            </a:endParaRPr>
          </a:p>
        </p:txBody>
      </p:sp>
      <p:sp>
        <p:nvSpPr>
          <p:cNvPr id="14" name="矩形 13"/>
          <p:cNvSpPr/>
          <p:nvPr/>
        </p:nvSpPr>
        <p:spPr>
          <a:xfrm>
            <a:off x="8620613" y="3917712"/>
            <a:ext cx="1518364" cy="492443"/>
          </a:xfrm>
          <a:prstGeom prst="rect">
            <a:avLst/>
          </a:prstGeom>
          <a:solidFill>
            <a:srgbClr val="FFFF00"/>
          </a:solidFill>
        </p:spPr>
        <p:txBody>
          <a:bodyPr wrap="none">
            <a:spAutoFit/>
          </a:bodyPr>
          <a:lstStyle/>
          <a:p>
            <a:r>
              <a:rPr lang="zh-CN" altLang="en-US" sz="2600" b="1" dirty="0" smtClean="0">
                <a:solidFill>
                  <a:srgbClr val="0070C0"/>
                </a:solidFill>
                <a:latin typeface="微软雅黑" panose="020B0503020204020204" pitchFamily="34" charset="-122"/>
                <a:ea typeface="微软雅黑" panose="020B0503020204020204" pitchFamily="34" charset="-122"/>
              </a:rPr>
              <a:t>本质属性</a:t>
            </a:r>
            <a:endParaRPr lang="zh-CN" altLang="en-US" sz="2600" dirty="0">
              <a:solidFill>
                <a:srgbClr val="0070C0"/>
              </a:solidFill>
            </a:endParaRPr>
          </a:p>
        </p:txBody>
      </p:sp>
      <p:sp>
        <p:nvSpPr>
          <p:cNvPr id="15" name="矩形 14"/>
          <p:cNvSpPr/>
          <p:nvPr/>
        </p:nvSpPr>
        <p:spPr>
          <a:xfrm>
            <a:off x="10635540" y="5008477"/>
            <a:ext cx="851515" cy="492443"/>
          </a:xfrm>
          <a:prstGeom prst="rect">
            <a:avLst/>
          </a:prstGeom>
          <a:solidFill>
            <a:srgbClr val="FFFF00"/>
          </a:solidFill>
        </p:spPr>
        <p:txBody>
          <a:bodyPr wrap="none">
            <a:spAutoFit/>
          </a:bodyPr>
          <a:lstStyle/>
          <a:p>
            <a:r>
              <a:rPr lang="zh-CN" altLang="en-US" sz="2600" b="1" dirty="0" smtClean="0">
                <a:solidFill>
                  <a:srgbClr val="0070C0"/>
                </a:solidFill>
                <a:latin typeface="微软雅黑" panose="020B0503020204020204" pitchFamily="34" charset="-122"/>
                <a:ea typeface="微软雅黑" panose="020B0503020204020204" pitchFamily="34" charset="-122"/>
              </a:rPr>
              <a:t>范围</a:t>
            </a:r>
            <a:endParaRPr lang="zh-CN" altLang="en-US" sz="2600" dirty="0">
              <a:solidFill>
                <a:srgbClr val="0070C0"/>
              </a:solidFill>
            </a:endParaRPr>
          </a:p>
        </p:txBody>
      </p:sp>
      <p:sp>
        <p:nvSpPr>
          <p:cNvPr id="16" name="文本框 15"/>
          <p:cNvSpPr txBox="1"/>
          <p:nvPr/>
        </p:nvSpPr>
        <p:spPr>
          <a:xfrm>
            <a:off x="110933" y="805837"/>
            <a:ext cx="2281315" cy="692497"/>
          </a:xfrm>
          <a:prstGeom prst="rect">
            <a:avLst/>
          </a:prstGeom>
          <a:noFill/>
          <a:ln>
            <a:noFill/>
          </a:ln>
        </p:spPr>
        <p:txBody>
          <a:bodyPr wrap="square" rtlCol="0">
            <a:spAutoFit/>
          </a:bodyPr>
          <a:lstStyle/>
          <a:p>
            <a:pPr algn="just">
              <a:lnSpc>
                <a:spcPct val="150000"/>
              </a:lnSpc>
            </a:pPr>
            <a:r>
              <a:rPr lang="en-US" altLang="zh-CN" sz="2600" b="1" dirty="0" smtClean="0">
                <a:latin typeface="微软雅黑" panose="020B0503020204020204" pitchFamily="34" charset="-122"/>
                <a:ea typeface="微软雅黑" panose="020B0503020204020204" pitchFamily="34" charset="-122"/>
              </a:rPr>
              <a:t>【</a:t>
            </a:r>
            <a:r>
              <a:rPr lang="zh-CN" altLang="en-US" sz="2600" b="1" dirty="0" smtClean="0">
                <a:latin typeface="微软雅黑" panose="020B0503020204020204" pitchFamily="34" charset="-122"/>
                <a:ea typeface="微软雅黑" panose="020B0503020204020204" pitchFamily="34" charset="-122"/>
              </a:rPr>
              <a:t>思考探究</a:t>
            </a:r>
            <a:r>
              <a:rPr lang="en-US" altLang="zh-CN" sz="2600" b="1" dirty="0" smtClean="0">
                <a:latin typeface="微软雅黑" panose="020B0503020204020204" pitchFamily="34" charset="-122"/>
                <a:ea typeface="微软雅黑" panose="020B0503020204020204" pitchFamily="34" charset="-122"/>
              </a:rPr>
              <a:t>】</a:t>
            </a:r>
            <a:endParaRPr lang="en-US" altLang="zh-CN" sz="26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bldLvl="0" animBg="1"/>
      <p:bldP spid="15" grpId="0" bldLvl="0" animBg="1"/>
    </p:bldLst>
  </p:timing>
</p:sld>
</file>

<file path=ppt/tags/tag1.xml><?xml version="1.0" encoding="utf-8"?>
<p:tagLst xmlns:p="http://schemas.openxmlformats.org/presentationml/2006/main">
  <p:tag name="KSO_WM_MEDIACOVER_FLAG" val="1"/>
  <p:tag name="KSO_WM_UNIT_MEDIACOVER_BTN_STATE" val="1"/>
  <p:tag name="KSO_WM_UNIT_MEDIACOVER_BTNRECT" val="8398*4025*694*69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COMMONDATA" val="eyJoZGlkIjoiZGIxODkzNDE3N2U5MDUwZTkxNzE1ODAyODM3MGU0YjY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2400</Words>
  <Application>WPS 演示</Application>
  <PresentationFormat>宽屏</PresentationFormat>
  <Paragraphs>263</Paragraphs>
  <Slides>15</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15</vt:i4>
      </vt:variant>
    </vt:vector>
  </HeadingPairs>
  <TitlesOfParts>
    <vt:vector size="29" baseType="lpstr">
      <vt:lpstr>Arial</vt:lpstr>
      <vt:lpstr>宋体</vt:lpstr>
      <vt:lpstr>Wingdings</vt:lpstr>
      <vt:lpstr>字魂24号-镇魂手书</vt:lpstr>
      <vt:lpstr>字魂35号-经典雅黑</vt:lpstr>
      <vt:lpstr>仿宋</vt:lpstr>
      <vt:lpstr>微软雅黑</vt:lpstr>
      <vt:lpstr>张海山锐线体简</vt:lpstr>
      <vt:lpstr>思源宋体</vt:lpstr>
      <vt:lpstr>演示春风楷</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shirley</cp:lastModifiedBy>
  <cp:revision>317</cp:revision>
  <dcterms:created xsi:type="dcterms:W3CDTF">2015-07-31T08:22:00Z</dcterms:created>
  <dcterms:modified xsi:type="dcterms:W3CDTF">2022-04-29T00:15:08Z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42907C0FAB284ABFAA026E3B176EA6A5</vt:lpwstr>
  </property>
  <property fmtid="{D5CDD505-2E9C-101B-9397-08002B2CF9AE}" pid="3" name="KSOProductBuildVer">
    <vt:lpwstr>2052-11.1.0.11636</vt:lpwstr>
  </property>
</Properties>
</file>