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0" r:id="rId2"/>
    <p:sldMasterId id="2147483762" r:id="rId3"/>
  </p:sldMasterIdLst>
  <p:notesMasterIdLst>
    <p:notesMasterId r:id="rId46"/>
  </p:notesMasterIdLst>
  <p:sldIdLst>
    <p:sldId id="560" r:id="rId4"/>
    <p:sldId id="558" r:id="rId5"/>
    <p:sldId id="262" r:id="rId6"/>
    <p:sldId id="282" r:id="rId7"/>
    <p:sldId id="278" r:id="rId8"/>
    <p:sldId id="631" r:id="rId9"/>
    <p:sldId id="630" r:id="rId10"/>
    <p:sldId id="632" r:id="rId11"/>
    <p:sldId id="633" r:id="rId12"/>
    <p:sldId id="686" r:id="rId13"/>
    <p:sldId id="566" r:id="rId14"/>
    <p:sldId id="637" r:id="rId15"/>
    <p:sldId id="696" r:id="rId16"/>
    <p:sldId id="697" r:id="rId17"/>
    <p:sldId id="573" r:id="rId18"/>
    <p:sldId id="642" r:id="rId19"/>
    <p:sldId id="669" r:id="rId20"/>
    <p:sldId id="701" r:id="rId21"/>
    <p:sldId id="675" r:id="rId22"/>
    <p:sldId id="674" r:id="rId23"/>
    <p:sldId id="698" r:id="rId24"/>
    <p:sldId id="584" r:id="rId25"/>
    <p:sldId id="623" r:id="rId26"/>
    <p:sldId id="665" r:id="rId27"/>
    <p:sldId id="666" r:id="rId28"/>
    <p:sldId id="321" r:id="rId29"/>
    <p:sldId id="702" r:id="rId30"/>
    <p:sldId id="703" r:id="rId31"/>
    <p:sldId id="704" r:id="rId32"/>
    <p:sldId id="705" r:id="rId33"/>
    <p:sldId id="706" r:id="rId34"/>
    <p:sldId id="707" r:id="rId35"/>
    <p:sldId id="708" r:id="rId36"/>
    <p:sldId id="677" r:id="rId37"/>
    <p:sldId id="678" r:id="rId38"/>
    <p:sldId id="679" r:id="rId39"/>
    <p:sldId id="684" r:id="rId40"/>
    <p:sldId id="680" r:id="rId41"/>
    <p:sldId id="681" r:id="rId42"/>
    <p:sldId id="699" r:id="rId43"/>
    <p:sldId id="700" r:id="rId44"/>
    <p:sldId id="685" r:id="rId45"/>
  </p:sldIdLst>
  <p:sldSz cx="23763288" cy="13322300"/>
  <p:notesSz cx="6858000" cy="9144000"/>
  <p:defaultTextStyle>
    <a:defPPr>
      <a:defRPr lang="zh-CN"/>
    </a:defPPr>
    <a:lvl1pPr algn="l" defTabSz="2117725" rtl="0" fontAlgn="base">
      <a:spcBef>
        <a:spcPct val="0"/>
      </a:spcBef>
      <a:spcAft>
        <a:spcPct val="0"/>
      </a:spcAft>
      <a:defRPr sz="4200" kern="1200">
        <a:solidFill>
          <a:schemeClr val="tx1"/>
        </a:solidFill>
        <a:latin typeface="Arial" pitchFamily="34" charset="0"/>
        <a:ea typeface="宋体" pitchFamily="2" charset="-122"/>
        <a:cs typeface="+mn-cs"/>
      </a:defRPr>
    </a:lvl1pPr>
    <a:lvl2pPr marL="1058863" indent="-601663" algn="l" defTabSz="2117725" rtl="0" fontAlgn="base">
      <a:spcBef>
        <a:spcPct val="0"/>
      </a:spcBef>
      <a:spcAft>
        <a:spcPct val="0"/>
      </a:spcAft>
      <a:defRPr sz="4200" kern="1200">
        <a:solidFill>
          <a:schemeClr val="tx1"/>
        </a:solidFill>
        <a:latin typeface="Arial" pitchFamily="34" charset="0"/>
        <a:ea typeface="宋体" pitchFamily="2" charset="-122"/>
        <a:cs typeface="+mn-cs"/>
      </a:defRPr>
    </a:lvl2pPr>
    <a:lvl3pPr marL="2117725" indent="-1203325" algn="l" defTabSz="2117725" rtl="0" fontAlgn="base">
      <a:spcBef>
        <a:spcPct val="0"/>
      </a:spcBef>
      <a:spcAft>
        <a:spcPct val="0"/>
      </a:spcAft>
      <a:defRPr sz="4200" kern="1200">
        <a:solidFill>
          <a:schemeClr val="tx1"/>
        </a:solidFill>
        <a:latin typeface="Arial" pitchFamily="34" charset="0"/>
        <a:ea typeface="宋体" pitchFamily="2" charset="-122"/>
        <a:cs typeface="+mn-cs"/>
      </a:defRPr>
    </a:lvl3pPr>
    <a:lvl4pPr marL="3178175" indent="-1806575" algn="l" defTabSz="2117725" rtl="0" fontAlgn="base">
      <a:spcBef>
        <a:spcPct val="0"/>
      </a:spcBef>
      <a:spcAft>
        <a:spcPct val="0"/>
      </a:spcAft>
      <a:defRPr sz="4200" kern="1200">
        <a:solidFill>
          <a:schemeClr val="tx1"/>
        </a:solidFill>
        <a:latin typeface="Arial" pitchFamily="34" charset="0"/>
        <a:ea typeface="宋体" pitchFamily="2" charset="-122"/>
        <a:cs typeface="+mn-cs"/>
      </a:defRPr>
    </a:lvl4pPr>
    <a:lvl5pPr marL="4237038" indent="-2408238" algn="l" defTabSz="2117725" rtl="0" fontAlgn="base">
      <a:spcBef>
        <a:spcPct val="0"/>
      </a:spcBef>
      <a:spcAft>
        <a:spcPct val="0"/>
      </a:spcAft>
      <a:defRPr sz="4200" kern="1200">
        <a:solidFill>
          <a:schemeClr val="tx1"/>
        </a:solidFill>
        <a:latin typeface="Arial" pitchFamily="34" charset="0"/>
        <a:ea typeface="宋体" pitchFamily="2" charset="-122"/>
        <a:cs typeface="+mn-cs"/>
      </a:defRPr>
    </a:lvl5pPr>
    <a:lvl6pPr marL="2286000" algn="l" defTabSz="914400" rtl="0" eaLnBrk="1" latinLnBrk="0" hangingPunct="1">
      <a:defRPr sz="4200" kern="1200">
        <a:solidFill>
          <a:schemeClr val="tx1"/>
        </a:solidFill>
        <a:latin typeface="Arial" pitchFamily="34" charset="0"/>
        <a:ea typeface="宋体" pitchFamily="2" charset="-122"/>
        <a:cs typeface="+mn-cs"/>
      </a:defRPr>
    </a:lvl6pPr>
    <a:lvl7pPr marL="2743200" algn="l" defTabSz="914400" rtl="0" eaLnBrk="1" latinLnBrk="0" hangingPunct="1">
      <a:defRPr sz="4200" kern="1200">
        <a:solidFill>
          <a:schemeClr val="tx1"/>
        </a:solidFill>
        <a:latin typeface="Arial" pitchFamily="34" charset="0"/>
        <a:ea typeface="宋体" pitchFamily="2" charset="-122"/>
        <a:cs typeface="+mn-cs"/>
      </a:defRPr>
    </a:lvl7pPr>
    <a:lvl8pPr marL="3200400" algn="l" defTabSz="914400" rtl="0" eaLnBrk="1" latinLnBrk="0" hangingPunct="1">
      <a:defRPr sz="4200" kern="1200">
        <a:solidFill>
          <a:schemeClr val="tx1"/>
        </a:solidFill>
        <a:latin typeface="Arial" pitchFamily="34" charset="0"/>
        <a:ea typeface="宋体" pitchFamily="2" charset="-122"/>
        <a:cs typeface="+mn-cs"/>
      </a:defRPr>
    </a:lvl8pPr>
    <a:lvl9pPr marL="3657600" algn="l" defTabSz="914400" rtl="0" eaLnBrk="1" latinLnBrk="0" hangingPunct="1">
      <a:defRPr sz="4200"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4151" userDrawn="1">
          <p15:clr>
            <a:srgbClr val="A4A3A4"/>
          </p15:clr>
        </p15:guide>
        <p15:guide id="2" pos="74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7B828"/>
    <a:srgbClr val="FFFFFF"/>
    <a:srgbClr val="867CB1"/>
    <a:srgbClr val="0F9DA9"/>
    <a:srgbClr val="CF6489"/>
    <a:srgbClr val="35935E"/>
    <a:srgbClr val="F08340"/>
    <a:srgbClr val="2E4571"/>
    <a:srgbClr val="F19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3" autoAdjust="0"/>
    <p:restoredTop sz="94660"/>
  </p:normalViewPr>
  <p:slideViewPr>
    <p:cSldViewPr>
      <p:cViewPr varScale="1">
        <p:scale>
          <a:sx n="31" d="100"/>
          <a:sy n="31" d="100"/>
        </p:scale>
        <p:origin x="-90" y="-1104"/>
      </p:cViewPr>
      <p:guideLst>
        <p:guide orient="horz" pos="4151"/>
        <p:guide pos="74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255D1F0-0559-45E3-AA3F-653AFB4BCBF4}" type="datetimeFigureOut">
              <a:rPr lang="zh-CN" altLang="en-US"/>
              <a:pPr>
                <a:defRPr/>
              </a:pPr>
              <a:t>2021-8-30</a:t>
            </a:fld>
            <a:endParaRPr lang="zh-CN" altLang="en-US"/>
          </a:p>
        </p:txBody>
      </p:sp>
      <p:sp>
        <p:nvSpPr>
          <p:cNvPr id="4" name="幻灯片图像占位符 3"/>
          <p:cNvSpPr>
            <a:spLocks noGrp="1" noRot="1" noChangeAspect="1"/>
          </p:cNvSpPr>
          <p:nvPr>
            <p:ph type="sldImg" idx="2"/>
          </p:nvPr>
        </p:nvSpPr>
        <p:spPr>
          <a:xfrm>
            <a:off x="371475" y="685800"/>
            <a:ext cx="611505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9E6B5E2-414F-4B9B-AAB9-9B87664B65D6}" type="slidenum">
              <a:rPr lang="zh-CN" altLang="en-US"/>
              <a:pPr>
                <a:defRPr/>
              </a:pPr>
              <a:t>‹#›</a:t>
            </a:fld>
            <a:endParaRPr lang="zh-CN" altLang="en-US"/>
          </a:p>
        </p:txBody>
      </p:sp>
    </p:spTree>
    <p:extLst>
      <p:ext uri="{BB962C8B-B14F-4D97-AF65-F5344CB8AC3E}">
        <p14:creationId xmlns:p14="http://schemas.microsoft.com/office/powerpoint/2010/main" val="82332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88166" y="530425"/>
            <a:ext cx="7817958" cy="2257390"/>
          </a:xfrm>
        </p:spPr>
        <p:txBody>
          <a:bodyPr anchor="b"/>
          <a:lstStyle>
            <a:lvl1pPr algn="l">
              <a:defRPr sz="4600" b="1"/>
            </a:lvl1pPr>
          </a:lstStyle>
          <a:p>
            <a:r>
              <a:rPr lang="zh-CN" altLang="en-US"/>
              <a:t>单击此处编辑母版标题样式</a:t>
            </a:r>
          </a:p>
        </p:txBody>
      </p:sp>
      <p:sp>
        <p:nvSpPr>
          <p:cNvPr id="3" name="内容占位符 2"/>
          <p:cNvSpPr>
            <a:spLocks noGrp="1"/>
          </p:cNvSpPr>
          <p:nvPr>
            <p:ph idx="1"/>
          </p:nvPr>
        </p:nvSpPr>
        <p:spPr>
          <a:xfrm>
            <a:off x="9290786" y="530426"/>
            <a:ext cx="13284338" cy="11370214"/>
          </a:xfrm>
        </p:spPr>
        <p:txBody>
          <a:bodyPr/>
          <a:lstStyle>
            <a:lvl1pPr>
              <a:defRPr sz="7400"/>
            </a:lvl1pPr>
            <a:lvl2pPr>
              <a:defRPr sz="6500"/>
            </a:lvl2pPr>
            <a:lvl3pPr>
              <a:defRPr sz="5600"/>
            </a:lvl3pPr>
            <a:lvl4pPr>
              <a:defRPr sz="4600"/>
            </a:lvl4pPr>
            <a:lvl5pPr>
              <a:defRPr sz="4600"/>
            </a:lvl5pPr>
            <a:lvl6pPr>
              <a:defRPr sz="4600"/>
            </a:lvl6pPr>
            <a:lvl7pPr>
              <a:defRPr sz="4600"/>
            </a:lvl7pPr>
            <a:lvl8pPr>
              <a:defRPr sz="4600"/>
            </a:lvl8pPr>
            <a:lvl9pPr>
              <a:defRPr sz="4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88166" y="2787816"/>
            <a:ext cx="7817958" cy="9112824"/>
          </a:xfrm>
        </p:spPr>
        <p:txBody>
          <a:bodyPr/>
          <a:lstStyle>
            <a:lvl1pPr marL="0" indent="0">
              <a:buNone/>
              <a:defRPr sz="3200"/>
            </a:lvl1pPr>
            <a:lvl2pPr marL="1059561" indent="0">
              <a:buNone/>
              <a:defRPr sz="2800"/>
            </a:lvl2pPr>
            <a:lvl3pPr marL="2119122" indent="0">
              <a:buNone/>
              <a:defRPr sz="2300"/>
            </a:lvl3pPr>
            <a:lvl4pPr marL="3178683" indent="0">
              <a:buNone/>
              <a:defRPr sz="2100"/>
            </a:lvl4pPr>
            <a:lvl5pPr marL="4238244" indent="0">
              <a:buNone/>
              <a:defRPr sz="2100"/>
            </a:lvl5pPr>
            <a:lvl6pPr marL="5297805" indent="0">
              <a:buNone/>
              <a:defRPr sz="2100"/>
            </a:lvl6pPr>
            <a:lvl7pPr marL="6357366" indent="0">
              <a:buNone/>
              <a:defRPr sz="2100"/>
            </a:lvl7pPr>
            <a:lvl8pPr marL="7416927" indent="0">
              <a:buNone/>
              <a:defRPr sz="2100"/>
            </a:lvl8pPr>
            <a:lvl9pPr marL="8476488" indent="0">
              <a:buNone/>
              <a:defRPr sz="21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F2FAF82-CA19-4D90-A309-8E55872077DD}" type="datetimeFigureOut">
              <a:rPr lang="zh-CN" altLang="en-US"/>
              <a:pPr>
                <a:defRPr/>
              </a:pPr>
              <a:t>2021-8-30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3DE555A-1BD3-4962-8AE4-4002217F43B6}" type="slidenum">
              <a:rPr lang="zh-CN" altLang="en-US"/>
              <a:pPr>
                <a:defRPr/>
              </a:pPr>
              <a:t>‹#›</a:t>
            </a:fld>
            <a:endParaRPr lang="zh-CN" altLang="en-US"/>
          </a:p>
        </p:txBody>
      </p:sp>
    </p:spTree>
    <p:extLst>
      <p:ext uri="{BB962C8B-B14F-4D97-AF65-F5344CB8AC3E}">
        <p14:creationId xmlns:p14="http://schemas.microsoft.com/office/powerpoint/2010/main" val="309876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657771" y="9325610"/>
            <a:ext cx="14257973" cy="1100941"/>
          </a:xfrm>
        </p:spPr>
        <p:txBody>
          <a:bodyPr anchor="b"/>
          <a:lstStyle>
            <a:lvl1pPr algn="l">
              <a:defRPr sz="4600" b="1"/>
            </a:lvl1pPr>
          </a:lstStyle>
          <a:p>
            <a:r>
              <a:rPr lang="zh-CN" altLang="en-US"/>
              <a:t>单击此处编辑母版标题样式</a:t>
            </a:r>
          </a:p>
        </p:txBody>
      </p:sp>
      <p:sp>
        <p:nvSpPr>
          <p:cNvPr id="3" name="图片占位符 2"/>
          <p:cNvSpPr>
            <a:spLocks noGrp="1"/>
          </p:cNvSpPr>
          <p:nvPr>
            <p:ph type="pic" idx="1"/>
          </p:nvPr>
        </p:nvSpPr>
        <p:spPr>
          <a:xfrm>
            <a:off x="4657771" y="1190372"/>
            <a:ext cx="14257973" cy="7993380"/>
          </a:xfrm>
        </p:spPr>
        <p:txBody>
          <a:bodyPr rtlCol="0">
            <a:normAutofit/>
          </a:bodyPr>
          <a:lstStyle>
            <a:lvl1pPr marL="0" indent="0">
              <a:buNone/>
              <a:defRPr sz="7400"/>
            </a:lvl1pPr>
            <a:lvl2pPr marL="1059561" indent="0">
              <a:buNone/>
              <a:defRPr sz="6500"/>
            </a:lvl2pPr>
            <a:lvl3pPr marL="2119122" indent="0">
              <a:buNone/>
              <a:defRPr sz="5600"/>
            </a:lvl3pPr>
            <a:lvl4pPr marL="3178683" indent="0">
              <a:buNone/>
              <a:defRPr sz="4600"/>
            </a:lvl4pPr>
            <a:lvl5pPr marL="4238244" indent="0">
              <a:buNone/>
              <a:defRPr sz="4600"/>
            </a:lvl5pPr>
            <a:lvl6pPr marL="5297805" indent="0">
              <a:buNone/>
              <a:defRPr sz="4600"/>
            </a:lvl6pPr>
            <a:lvl7pPr marL="6357366" indent="0">
              <a:buNone/>
              <a:defRPr sz="4600"/>
            </a:lvl7pPr>
            <a:lvl8pPr marL="7416927" indent="0">
              <a:buNone/>
              <a:defRPr sz="4600"/>
            </a:lvl8pPr>
            <a:lvl9pPr marL="8476488" indent="0">
              <a:buNone/>
              <a:defRPr sz="4600"/>
            </a:lvl9pPr>
          </a:lstStyle>
          <a:p>
            <a:pPr lvl="0"/>
            <a:endParaRPr lang="zh-CN" altLang="en-US" noProof="0"/>
          </a:p>
        </p:txBody>
      </p:sp>
      <p:sp>
        <p:nvSpPr>
          <p:cNvPr id="4" name="文本占位符 3"/>
          <p:cNvSpPr>
            <a:spLocks noGrp="1"/>
          </p:cNvSpPr>
          <p:nvPr>
            <p:ph type="body" sz="half" idx="2"/>
          </p:nvPr>
        </p:nvSpPr>
        <p:spPr>
          <a:xfrm>
            <a:off x="4657771" y="10426551"/>
            <a:ext cx="14257973" cy="1563519"/>
          </a:xfrm>
        </p:spPr>
        <p:txBody>
          <a:bodyPr/>
          <a:lstStyle>
            <a:lvl1pPr marL="0" indent="0">
              <a:buNone/>
              <a:defRPr sz="3200"/>
            </a:lvl1pPr>
            <a:lvl2pPr marL="1059561" indent="0">
              <a:buNone/>
              <a:defRPr sz="2800"/>
            </a:lvl2pPr>
            <a:lvl3pPr marL="2119122" indent="0">
              <a:buNone/>
              <a:defRPr sz="2300"/>
            </a:lvl3pPr>
            <a:lvl4pPr marL="3178683" indent="0">
              <a:buNone/>
              <a:defRPr sz="2100"/>
            </a:lvl4pPr>
            <a:lvl5pPr marL="4238244" indent="0">
              <a:buNone/>
              <a:defRPr sz="2100"/>
            </a:lvl5pPr>
            <a:lvl6pPr marL="5297805" indent="0">
              <a:buNone/>
              <a:defRPr sz="2100"/>
            </a:lvl6pPr>
            <a:lvl7pPr marL="6357366" indent="0">
              <a:buNone/>
              <a:defRPr sz="2100"/>
            </a:lvl7pPr>
            <a:lvl8pPr marL="7416927" indent="0">
              <a:buNone/>
              <a:defRPr sz="2100"/>
            </a:lvl8pPr>
            <a:lvl9pPr marL="8476488" indent="0">
              <a:buNone/>
              <a:defRPr sz="21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7A093BA-15ED-4822-9BFC-683C68225D68}" type="datetimeFigureOut">
              <a:rPr lang="zh-CN" altLang="en-US"/>
              <a:pPr>
                <a:defRPr/>
              </a:pPr>
              <a:t>2021-8-30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5A36DC7-7C99-4467-8F20-9062C4EE0E0A}" type="slidenum">
              <a:rPr lang="zh-CN" altLang="en-US"/>
              <a:pPr>
                <a:defRPr/>
              </a:pPr>
              <a:t>‹#›</a:t>
            </a:fld>
            <a:endParaRPr lang="zh-CN" altLang="en-US"/>
          </a:p>
        </p:txBody>
      </p:sp>
    </p:spTree>
    <p:extLst>
      <p:ext uri="{BB962C8B-B14F-4D97-AF65-F5344CB8AC3E}">
        <p14:creationId xmlns:p14="http://schemas.microsoft.com/office/powerpoint/2010/main" val="403121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A3DA929-5EF4-4A32-AFB6-15DA248AA220}" type="datetimeFigureOut">
              <a:rPr lang="zh-CN" altLang="en-US"/>
              <a:pPr>
                <a:defRPr/>
              </a:pPr>
              <a:t>2021-8-30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2A1A82F-A2BF-485E-9440-D459EAECF17D}" type="slidenum">
              <a:rPr lang="zh-CN" altLang="en-US"/>
              <a:pPr>
                <a:defRPr/>
              </a:pPr>
              <a:t>‹#›</a:t>
            </a:fld>
            <a:endParaRPr lang="zh-CN" altLang="en-US"/>
          </a:p>
        </p:txBody>
      </p:sp>
    </p:spTree>
    <p:extLst>
      <p:ext uri="{BB962C8B-B14F-4D97-AF65-F5344CB8AC3E}">
        <p14:creationId xmlns:p14="http://schemas.microsoft.com/office/powerpoint/2010/main" val="137628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7228384" y="533511"/>
            <a:ext cx="5346740" cy="1136712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88164" y="533511"/>
            <a:ext cx="15644165" cy="1136712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DAA4B43-0240-4D02-875B-05810AE7D92E}" type="datetimeFigureOut">
              <a:rPr lang="zh-CN" altLang="en-US"/>
              <a:pPr>
                <a:defRPr/>
              </a:pPr>
              <a:t>2021-8-30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5C0CAD-F423-454A-BD83-91E34B94B0AD}" type="slidenum">
              <a:rPr lang="zh-CN" altLang="en-US"/>
              <a:pPr>
                <a:defRPr/>
              </a:pPr>
              <a:t>‹#›</a:t>
            </a:fld>
            <a:endParaRPr lang="zh-CN" altLang="en-US"/>
          </a:p>
        </p:txBody>
      </p:sp>
    </p:spTree>
    <p:extLst>
      <p:ext uri="{BB962C8B-B14F-4D97-AF65-F5344CB8AC3E}">
        <p14:creationId xmlns:p14="http://schemas.microsoft.com/office/powerpoint/2010/main" val="376648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50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82247" y="4138549"/>
            <a:ext cx="20198795" cy="2855660"/>
          </a:xfrm>
        </p:spPr>
        <p:txBody>
          <a:bodyPr/>
          <a:lstStyle/>
          <a:p>
            <a:r>
              <a:rPr lang="zh-CN" altLang="en-US"/>
              <a:t>单击此处编辑母版标题样式</a:t>
            </a:r>
          </a:p>
        </p:txBody>
      </p:sp>
      <p:sp>
        <p:nvSpPr>
          <p:cNvPr id="3" name="副标题 2"/>
          <p:cNvSpPr>
            <a:spLocks noGrp="1"/>
          </p:cNvSpPr>
          <p:nvPr>
            <p:ph type="subTitle" idx="1"/>
          </p:nvPr>
        </p:nvSpPr>
        <p:spPr>
          <a:xfrm>
            <a:off x="3564493" y="7549303"/>
            <a:ext cx="16634302" cy="3404588"/>
          </a:xfrm>
        </p:spPr>
        <p:txBody>
          <a:bodyPr/>
          <a:lstStyle>
            <a:lvl1pPr marL="0" indent="0" algn="ctr">
              <a:buNone/>
              <a:defRPr>
                <a:solidFill>
                  <a:schemeClr val="tx1">
                    <a:tint val="75000"/>
                  </a:schemeClr>
                </a:solidFill>
              </a:defRPr>
            </a:lvl1pPr>
            <a:lvl2pPr marL="1059561" indent="0" algn="ctr">
              <a:buNone/>
              <a:defRPr>
                <a:solidFill>
                  <a:schemeClr val="tx1">
                    <a:tint val="75000"/>
                  </a:schemeClr>
                </a:solidFill>
              </a:defRPr>
            </a:lvl2pPr>
            <a:lvl3pPr marL="2119122" indent="0" algn="ctr">
              <a:buNone/>
              <a:defRPr>
                <a:solidFill>
                  <a:schemeClr val="tx1">
                    <a:tint val="75000"/>
                  </a:schemeClr>
                </a:solidFill>
              </a:defRPr>
            </a:lvl3pPr>
            <a:lvl4pPr marL="3178683" indent="0" algn="ctr">
              <a:buNone/>
              <a:defRPr>
                <a:solidFill>
                  <a:schemeClr val="tx1">
                    <a:tint val="75000"/>
                  </a:schemeClr>
                </a:solidFill>
              </a:defRPr>
            </a:lvl4pPr>
            <a:lvl5pPr marL="4238244" indent="0" algn="ctr">
              <a:buNone/>
              <a:defRPr>
                <a:solidFill>
                  <a:schemeClr val="tx1">
                    <a:tint val="75000"/>
                  </a:schemeClr>
                </a:solidFill>
              </a:defRPr>
            </a:lvl5pPr>
            <a:lvl6pPr marL="5297805" indent="0" algn="ctr">
              <a:buNone/>
              <a:defRPr>
                <a:solidFill>
                  <a:schemeClr val="tx1">
                    <a:tint val="75000"/>
                  </a:schemeClr>
                </a:solidFill>
              </a:defRPr>
            </a:lvl6pPr>
            <a:lvl7pPr marL="6357366" indent="0" algn="ctr">
              <a:buNone/>
              <a:defRPr>
                <a:solidFill>
                  <a:schemeClr val="tx1">
                    <a:tint val="75000"/>
                  </a:schemeClr>
                </a:solidFill>
              </a:defRPr>
            </a:lvl7pPr>
            <a:lvl8pPr marL="7416927" indent="0" algn="ctr">
              <a:buNone/>
              <a:defRPr>
                <a:solidFill>
                  <a:schemeClr val="tx1">
                    <a:tint val="75000"/>
                  </a:schemeClr>
                </a:solidFill>
              </a:defRPr>
            </a:lvl8pPr>
            <a:lvl9pPr marL="847648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17383934-1B3B-4D29-B8DF-45C0914AEFF5}" type="datetimeFigureOut">
              <a:rPr lang="zh-CN" altLang="en-US"/>
              <a:pPr>
                <a:defRPr/>
              </a:pPr>
              <a:t>2021-8-30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9C7ED1F-62A3-4FF5-8D84-B1837BC81C84}" type="slidenum">
              <a:rPr lang="zh-CN" altLang="en-US"/>
              <a:pPr>
                <a:defRPr/>
              </a:pPr>
              <a:t>‹#›</a:t>
            </a:fld>
            <a:endParaRPr lang="zh-CN" altLang="en-US"/>
          </a:p>
        </p:txBody>
      </p:sp>
    </p:spTree>
    <p:extLst>
      <p:ext uri="{BB962C8B-B14F-4D97-AF65-F5344CB8AC3E}">
        <p14:creationId xmlns:p14="http://schemas.microsoft.com/office/powerpoint/2010/main" val="1406978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07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877136" y="8560812"/>
            <a:ext cx="20198795" cy="2645957"/>
          </a:xfrm>
        </p:spPr>
        <p:txBody>
          <a:bodyPr anchor="t"/>
          <a:lstStyle>
            <a:lvl1pPr algn="l">
              <a:defRPr sz="9300" b="1" cap="all"/>
            </a:lvl1pPr>
          </a:lstStyle>
          <a:p>
            <a:r>
              <a:rPr lang="zh-CN" altLang="en-US"/>
              <a:t>单击此处编辑母版标题样式</a:t>
            </a:r>
          </a:p>
        </p:txBody>
      </p:sp>
      <p:sp>
        <p:nvSpPr>
          <p:cNvPr id="3" name="文本占位符 2"/>
          <p:cNvSpPr>
            <a:spLocks noGrp="1"/>
          </p:cNvSpPr>
          <p:nvPr>
            <p:ph type="body" idx="1"/>
          </p:nvPr>
        </p:nvSpPr>
        <p:spPr>
          <a:xfrm>
            <a:off x="1877136" y="5646560"/>
            <a:ext cx="20198795" cy="2914252"/>
          </a:xfrm>
        </p:spPr>
        <p:txBody>
          <a:bodyPr anchor="b"/>
          <a:lstStyle>
            <a:lvl1pPr marL="0" indent="0">
              <a:buNone/>
              <a:defRPr sz="4600">
                <a:solidFill>
                  <a:schemeClr val="tx1">
                    <a:tint val="75000"/>
                  </a:schemeClr>
                </a:solidFill>
              </a:defRPr>
            </a:lvl1pPr>
            <a:lvl2pPr marL="1059561" indent="0">
              <a:buNone/>
              <a:defRPr sz="4200">
                <a:solidFill>
                  <a:schemeClr val="tx1">
                    <a:tint val="75000"/>
                  </a:schemeClr>
                </a:solidFill>
              </a:defRPr>
            </a:lvl2pPr>
            <a:lvl3pPr marL="2119122" indent="0">
              <a:buNone/>
              <a:defRPr sz="3700">
                <a:solidFill>
                  <a:schemeClr val="tx1">
                    <a:tint val="75000"/>
                  </a:schemeClr>
                </a:solidFill>
              </a:defRPr>
            </a:lvl3pPr>
            <a:lvl4pPr marL="3178683" indent="0">
              <a:buNone/>
              <a:defRPr sz="3200">
                <a:solidFill>
                  <a:schemeClr val="tx1">
                    <a:tint val="75000"/>
                  </a:schemeClr>
                </a:solidFill>
              </a:defRPr>
            </a:lvl4pPr>
            <a:lvl5pPr marL="4238244" indent="0">
              <a:buNone/>
              <a:defRPr sz="3200">
                <a:solidFill>
                  <a:schemeClr val="tx1">
                    <a:tint val="75000"/>
                  </a:schemeClr>
                </a:solidFill>
              </a:defRPr>
            </a:lvl5pPr>
            <a:lvl6pPr marL="5297805" indent="0">
              <a:buNone/>
              <a:defRPr sz="3200">
                <a:solidFill>
                  <a:schemeClr val="tx1">
                    <a:tint val="75000"/>
                  </a:schemeClr>
                </a:solidFill>
              </a:defRPr>
            </a:lvl6pPr>
            <a:lvl7pPr marL="6357366" indent="0">
              <a:buNone/>
              <a:defRPr sz="3200">
                <a:solidFill>
                  <a:schemeClr val="tx1">
                    <a:tint val="75000"/>
                  </a:schemeClr>
                </a:solidFill>
              </a:defRPr>
            </a:lvl7pPr>
            <a:lvl8pPr marL="7416927" indent="0">
              <a:buNone/>
              <a:defRPr sz="3200">
                <a:solidFill>
                  <a:schemeClr val="tx1">
                    <a:tint val="75000"/>
                  </a:schemeClr>
                </a:solidFill>
              </a:defRPr>
            </a:lvl8pPr>
            <a:lvl9pPr marL="8476488" indent="0">
              <a:buNone/>
              <a:defRPr sz="3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DE45B00-8E9A-4947-A9CD-D3C20B856E7F}" type="datetimeFigureOut">
              <a:rPr lang="zh-CN" altLang="en-US"/>
              <a:pPr>
                <a:defRPr/>
              </a:pPr>
              <a:t>2021-8-30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8E2D3E9-5297-41B1-A1FD-D0790274C1F8}" type="slidenum">
              <a:rPr lang="zh-CN" altLang="en-US"/>
              <a:pPr>
                <a:defRPr/>
              </a:pPr>
              <a:t>‹#›</a:t>
            </a:fld>
            <a:endParaRPr lang="zh-CN" altLang="en-US"/>
          </a:p>
        </p:txBody>
      </p:sp>
    </p:spTree>
    <p:extLst>
      <p:ext uri="{BB962C8B-B14F-4D97-AF65-F5344CB8AC3E}">
        <p14:creationId xmlns:p14="http://schemas.microsoft.com/office/powerpoint/2010/main" val="15314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8164" y="3108538"/>
            <a:ext cx="10495452" cy="8792102"/>
          </a:xfrm>
        </p:spPr>
        <p:txBody>
          <a:bodyPr/>
          <a:lstStyle>
            <a:lvl1pPr>
              <a:defRPr sz="6500"/>
            </a:lvl1pPr>
            <a:lvl2pPr>
              <a:defRPr sz="5600"/>
            </a:lvl2pPr>
            <a:lvl3pPr>
              <a:defRPr sz="4600"/>
            </a:lvl3pPr>
            <a:lvl4pPr>
              <a:defRPr sz="4200"/>
            </a:lvl4pPr>
            <a:lvl5pPr>
              <a:defRPr sz="4200"/>
            </a:lvl5pPr>
            <a:lvl6pPr>
              <a:defRPr sz="4200"/>
            </a:lvl6pPr>
            <a:lvl7pPr>
              <a:defRPr sz="4200"/>
            </a:lvl7pPr>
            <a:lvl8pPr>
              <a:defRPr sz="4200"/>
            </a:lvl8pPr>
            <a:lvl9pPr>
              <a:defRPr sz="4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2079672" y="3108538"/>
            <a:ext cx="10495452" cy="8792102"/>
          </a:xfrm>
        </p:spPr>
        <p:txBody>
          <a:bodyPr/>
          <a:lstStyle>
            <a:lvl1pPr>
              <a:defRPr sz="6500"/>
            </a:lvl1pPr>
            <a:lvl2pPr>
              <a:defRPr sz="5600"/>
            </a:lvl2pPr>
            <a:lvl3pPr>
              <a:defRPr sz="4600"/>
            </a:lvl3pPr>
            <a:lvl4pPr>
              <a:defRPr sz="4200"/>
            </a:lvl4pPr>
            <a:lvl5pPr>
              <a:defRPr sz="4200"/>
            </a:lvl5pPr>
            <a:lvl6pPr>
              <a:defRPr sz="4200"/>
            </a:lvl6pPr>
            <a:lvl7pPr>
              <a:defRPr sz="4200"/>
            </a:lvl7pPr>
            <a:lvl8pPr>
              <a:defRPr sz="4200"/>
            </a:lvl8pPr>
            <a:lvl9pPr>
              <a:defRPr sz="4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43C65B6F-5354-4BCE-A5F3-A19468E61BDF}" type="datetimeFigureOut">
              <a:rPr lang="zh-CN" altLang="en-US"/>
              <a:pPr>
                <a:defRPr/>
              </a:pPr>
              <a:t>2021-8-30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9F9AA07-C8C5-4DB4-97C0-EFEC018C9785}" type="slidenum">
              <a:rPr lang="zh-CN" altLang="en-US"/>
              <a:pPr>
                <a:defRPr/>
              </a:pPr>
              <a:t>‹#›</a:t>
            </a:fld>
            <a:endParaRPr lang="zh-CN" altLang="en-US"/>
          </a:p>
        </p:txBody>
      </p:sp>
    </p:spTree>
    <p:extLst>
      <p:ext uri="{BB962C8B-B14F-4D97-AF65-F5344CB8AC3E}">
        <p14:creationId xmlns:p14="http://schemas.microsoft.com/office/powerpoint/2010/main" val="239938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1188164" y="2982099"/>
            <a:ext cx="10499579" cy="1242797"/>
          </a:xfrm>
        </p:spPr>
        <p:txBody>
          <a:bodyPr anchor="b"/>
          <a:lstStyle>
            <a:lvl1pPr marL="0" indent="0">
              <a:buNone/>
              <a:defRPr sz="5600" b="1"/>
            </a:lvl1pPr>
            <a:lvl2pPr marL="1059561" indent="0">
              <a:buNone/>
              <a:defRPr sz="4600" b="1"/>
            </a:lvl2pPr>
            <a:lvl3pPr marL="2119122" indent="0">
              <a:buNone/>
              <a:defRPr sz="4200" b="1"/>
            </a:lvl3pPr>
            <a:lvl4pPr marL="3178683" indent="0">
              <a:buNone/>
              <a:defRPr sz="3700" b="1"/>
            </a:lvl4pPr>
            <a:lvl5pPr marL="4238244" indent="0">
              <a:buNone/>
              <a:defRPr sz="3700" b="1"/>
            </a:lvl5pPr>
            <a:lvl6pPr marL="5297805" indent="0">
              <a:buNone/>
              <a:defRPr sz="3700" b="1"/>
            </a:lvl6pPr>
            <a:lvl7pPr marL="6357366" indent="0">
              <a:buNone/>
              <a:defRPr sz="3700" b="1"/>
            </a:lvl7pPr>
            <a:lvl8pPr marL="7416927" indent="0">
              <a:buNone/>
              <a:defRPr sz="3700" b="1"/>
            </a:lvl8pPr>
            <a:lvl9pPr marL="8476488" indent="0">
              <a:buNone/>
              <a:defRPr sz="3700" b="1"/>
            </a:lvl9pPr>
          </a:lstStyle>
          <a:p>
            <a:pPr lvl="0"/>
            <a:r>
              <a:rPr lang="zh-CN" altLang="en-US"/>
              <a:t>单击此处编辑母版文本样式</a:t>
            </a:r>
          </a:p>
        </p:txBody>
      </p:sp>
      <p:sp>
        <p:nvSpPr>
          <p:cNvPr id="4" name="内容占位符 3"/>
          <p:cNvSpPr>
            <a:spLocks noGrp="1"/>
          </p:cNvSpPr>
          <p:nvPr>
            <p:ph sz="half" idx="2"/>
          </p:nvPr>
        </p:nvSpPr>
        <p:spPr>
          <a:xfrm>
            <a:off x="1188164" y="4224896"/>
            <a:ext cx="10499579" cy="7675743"/>
          </a:xfrm>
        </p:spPr>
        <p:txBody>
          <a:bodyPr/>
          <a:lstStyle>
            <a:lvl1pPr>
              <a:defRPr sz="5600"/>
            </a:lvl1pPr>
            <a:lvl2pPr>
              <a:defRPr sz="4600"/>
            </a:lvl2pPr>
            <a:lvl3pPr>
              <a:defRPr sz="4200"/>
            </a:lvl3pPr>
            <a:lvl4pPr>
              <a:defRPr sz="3700"/>
            </a:lvl4pPr>
            <a:lvl5pPr>
              <a:defRPr sz="3700"/>
            </a:lvl5pPr>
            <a:lvl6pPr>
              <a:defRPr sz="3700"/>
            </a:lvl6pPr>
            <a:lvl7pPr>
              <a:defRPr sz="3700"/>
            </a:lvl7pPr>
            <a:lvl8pPr>
              <a:defRPr sz="3700"/>
            </a:lvl8pPr>
            <a:lvl9pPr>
              <a:defRPr sz="3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2071422" y="2982099"/>
            <a:ext cx="10503703" cy="1242797"/>
          </a:xfrm>
        </p:spPr>
        <p:txBody>
          <a:bodyPr anchor="b"/>
          <a:lstStyle>
            <a:lvl1pPr marL="0" indent="0">
              <a:buNone/>
              <a:defRPr sz="5600" b="1"/>
            </a:lvl1pPr>
            <a:lvl2pPr marL="1059561" indent="0">
              <a:buNone/>
              <a:defRPr sz="4600" b="1"/>
            </a:lvl2pPr>
            <a:lvl3pPr marL="2119122" indent="0">
              <a:buNone/>
              <a:defRPr sz="4200" b="1"/>
            </a:lvl3pPr>
            <a:lvl4pPr marL="3178683" indent="0">
              <a:buNone/>
              <a:defRPr sz="3700" b="1"/>
            </a:lvl4pPr>
            <a:lvl5pPr marL="4238244" indent="0">
              <a:buNone/>
              <a:defRPr sz="3700" b="1"/>
            </a:lvl5pPr>
            <a:lvl6pPr marL="5297805" indent="0">
              <a:buNone/>
              <a:defRPr sz="3700" b="1"/>
            </a:lvl6pPr>
            <a:lvl7pPr marL="6357366" indent="0">
              <a:buNone/>
              <a:defRPr sz="3700" b="1"/>
            </a:lvl7pPr>
            <a:lvl8pPr marL="7416927" indent="0">
              <a:buNone/>
              <a:defRPr sz="3700" b="1"/>
            </a:lvl8pPr>
            <a:lvl9pPr marL="8476488" indent="0">
              <a:buNone/>
              <a:defRPr sz="3700" b="1"/>
            </a:lvl9pPr>
          </a:lstStyle>
          <a:p>
            <a:pPr lvl="0"/>
            <a:r>
              <a:rPr lang="zh-CN" altLang="en-US"/>
              <a:t>单击此处编辑母版文本样式</a:t>
            </a:r>
          </a:p>
        </p:txBody>
      </p:sp>
      <p:sp>
        <p:nvSpPr>
          <p:cNvPr id="6" name="内容占位符 5"/>
          <p:cNvSpPr>
            <a:spLocks noGrp="1"/>
          </p:cNvSpPr>
          <p:nvPr>
            <p:ph sz="quarter" idx="4"/>
          </p:nvPr>
        </p:nvSpPr>
        <p:spPr>
          <a:xfrm>
            <a:off x="12071422" y="4224896"/>
            <a:ext cx="10503703" cy="7675743"/>
          </a:xfrm>
        </p:spPr>
        <p:txBody>
          <a:bodyPr/>
          <a:lstStyle>
            <a:lvl1pPr>
              <a:defRPr sz="5600"/>
            </a:lvl1pPr>
            <a:lvl2pPr>
              <a:defRPr sz="4600"/>
            </a:lvl2pPr>
            <a:lvl3pPr>
              <a:defRPr sz="4200"/>
            </a:lvl3pPr>
            <a:lvl4pPr>
              <a:defRPr sz="3700"/>
            </a:lvl4pPr>
            <a:lvl5pPr>
              <a:defRPr sz="3700"/>
            </a:lvl5pPr>
            <a:lvl6pPr>
              <a:defRPr sz="3700"/>
            </a:lvl6pPr>
            <a:lvl7pPr>
              <a:defRPr sz="3700"/>
            </a:lvl7pPr>
            <a:lvl8pPr>
              <a:defRPr sz="3700"/>
            </a:lvl8pPr>
            <a:lvl9pPr>
              <a:defRPr sz="3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AC28B229-9422-41B3-AF02-3C12EF12345F}" type="datetimeFigureOut">
              <a:rPr lang="zh-CN" altLang="en-US"/>
              <a:pPr>
                <a:defRPr/>
              </a:pPr>
              <a:t>2021-8-30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F5185E0-4B8E-4C78-A064-7033E0AB8B7D}" type="slidenum">
              <a:rPr lang="zh-CN" altLang="en-US"/>
              <a:pPr>
                <a:defRPr/>
              </a:pPr>
              <a:t>‹#›</a:t>
            </a:fld>
            <a:endParaRPr lang="zh-CN" altLang="en-US"/>
          </a:p>
        </p:txBody>
      </p:sp>
    </p:spTree>
    <p:extLst>
      <p:ext uri="{BB962C8B-B14F-4D97-AF65-F5344CB8AC3E}">
        <p14:creationId xmlns:p14="http://schemas.microsoft.com/office/powerpoint/2010/main" val="374764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1B3C2DB-02FD-4B4A-8746-F62D88F5FDB8}" type="datetimeFigureOut">
              <a:rPr lang="zh-CN" altLang="en-US"/>
              <a:pPr>
                <a:defRPr/>
              </a:pPr>
              <a:t>2021-8-30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B0FA625-1476-4401-B531-C907F0D69292}" type="slidenum">
              <a:rPr lang="zh-CN" altLang="en-US"/>
              <a:pPr>
                <a:defRPr/>
              </a:pPr>
              <a:t>‹#›</a:t>
            </a:fld>
            <a:endParaRPr lang="zh-CN" altLang="en-US"/>
          </a:p>
        </p:txBody>
      </p:sp>
    </p:spTree>
    <p:extLst>
      <p:ext uri="{BB962C8B-B14F-4D97-AF65-F5344CB8AC3E}">
        <p14:creationId xmlns:p14="http://schemas.microsoft.com/office/powerpoint/2010/main" val="401655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p:cNvSpPr>
          <p:nvPr>
            <p:ph type="sldNum" sz="quarter" idx="10"/>
          </p:nvPr>
        </p:nvSpPr>
        <p:spPr/>
        <p:txBody>
          <a:bodyPr/>
          <a:lstStyle>
            <a:lvl1pPr>
              <a:defRPr/>
            </a:lvl1pPr>
          </a:lstStyle>
          <a:p>
            <a:pPr>
              <a:defRPr/>
            </a:pPr>
            <a:fld id="{669343EF-AFC9-46C5-AC2A-F4BE48B7D74F}" type="slidenum">
              <a:rPr lang="zh-CN" altLang="en-US"/>
              <a:pPr>
                <a:defRPr/>
              </a:pPr>
              <a:t>‹#›</a:t>
            </a:fld>
            <a:endParaRPr lang="zh-CN" altLang="en-US"/>
          </a:p>
        </p:txBody>
      </p:sp>
    </p:spTree>
    <p:extLst>
      <p:ext uri="{BB962C8B-B14F-4D97-AF65-F5344CB8AC3E}">
        <p14:creationId xmlns:p14="http://schemas.microsoft.com/office/powerpoint/2010/main" val="205366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9" r:id="rId1"/>
  </p:sldLayoutIdLst>
  <p:txStyles>
    <p:titleStyle>
      <a:lvl1pPr algn="ctr" defTabSz="2117725" rtl="0" eaLnBrk="0" fontAlgn="base" hangingPunct="0">
        <a:spcBef>
          <a:spcPct val="0"/>
        </a:spcBef>
        <a:spcAft>
          <a:spcPct val="0"/>
        </a:spcAft>
        <a:defRPr sz="10200" kern="1200">
          <a:solidFill>
            <a:schemeClr val="tx1"/>
          </a:solidFill>
          <a:latin typeface="+mj-lt"/>
          <a:ea typeface="+mj-ea"/>
          <a:cs typeface="+mj-cs"/>
        </a:defRPr>
      </a:lvl1pPr>
      <a:lvl2pPr algn="ctr" defTabSz="2117725" rtl="0" eaLnBrk="0" fontAlgn="base" hangingPunct="0">
        <a:spcBef>
          <a:spcPct val="0"/>
        </a:spcBef>
        <a:spcAft>
          <a:spcPct val="0"/>
        </a:spcAft>
        <a:defRPr sz="10200">
          <a:solidFill>
            <a:schemeClr val="tx1"/>
          </a:solidFill>
          <a:latin typeface="Calibri" pitchFamily="34" charset="0"/>
          <a:ea typeface="宋体" charset="-122"/>
        </a:defRPr>
      </a:lvl2pPr>
      <a:lvl3pPr algn="ctr" defTabSz="2117725" rtl="0" eaLnBrk="0" fontAlgn="base" hangingPunct="0">
        <a:spcBef>
          <a:spcPct val="0"/>
        </a:spcBef>
        <a:spcAft>
          <a:spcPct val="0"/>
        </a:spcAft>
        <a:defRPr sz="10200">
          <a:solidFill>
            <a:schemeClr val="tx1"/>
          </a:solidFill>
          <a:latin typeface="Calibri" pitchFamily="34" charset="0"/>
          <a:ea typeface="宋体" charset="-122"/>
        </a:defRPr>
      </a:lvl3pPr>
      <a:lvl4pPr algn="ctr" defTabSz="2117725" rtl="0" eaLnBrk="0" fontAlgn="base" hangingPunct="0">
        <a:spcBef>
          <a:spcPct val="0"/>
        </a:spcBef>
        <a:spcAft>
          <a:spcPct val="0"/>
        </a:spcAft>
        <a:defRPr sz="10200">
          <a:solidFill>
            <a:schemeClr val="tx1"/>
          </a:solidFill>
          <a:latin typeface="Calibri" pitchFamily="34" charset="0"/>
          <a:ea typeface="宋体" charset="-122"/>
        </a:defRPr>
      </a:lvl4pPr>
      <a:lvl5pPr algn="ctr" defTabSz="2117725" rtl="0" eaLnBrk="0" fontAlgn="base" hangingPunct="0">
        <a:spcBef>
          <a:spcPct val="0"/>
        </a:spcBef>
        <a:spcAft>
          <a:spcPct val="0"/>
        </a:spcAft>
        <a:defRPr sz="10200">
          <a:solidFill>
            <a:schemeClr val="tx1"/>
          </a:solidFill>
          <a:latin typeface="Calibri" pitchFamily="34" charset="0"/>
          <a:ea typeface="宋体" charset="-122"/>
        </a:defRPr>
      </a:lvl5pPr>
      <a:lvl6pPr marL="457200" algn="ctr" defTabSz="2117725" rtl="0" fontAlgn="base">
        <a:spcBef>
          <a:spcPct val="0"/>
        </a:spcBef>
        <a:spcAft>
          <a:spcPct val="0"/>
        </a:spcAft>
        <a:defRPr sz="10200">
          <a:solidFill>
            <a:schemeClr val="tx1"/>
          </a:solidFill>
          <a:latin typeface="Calibri" pitchFamily="34" charset="0"/>
          <a:ea typeface="宋体" charset="-122"/>
        </a:defRPr>
      </a:lvl6pPr>
      <a:lvl7pPr marL="914400" algn="ctr" defTabSz="2117725" rtl="0" fontAlgn="base">
        <a:spcBef>
          <a:spcPct val="0"/>
        </a:spcBef>
        <a:spcAft>
          <a:spcPct val="0"/>
        </a:spcAft>
        <a:defRPr sz="10200">
          <a:solidFill>
            <a:schemeClr val="tx1"/>
          </a:solidFill>
          <a:latin typeface="Calibri" pitchFamily="34" charset="0"/>
          <a:ea typeface="宋体" charset="-122"/>
        </a:defRPr>
      </a:lvl7pPr>
      <a:lvl8pPr marL="1371600" algn="ctr" defTabSz="2117725" rtl="0" fontAlgn="base">
        <a:spcBef>
          <a:spcPct val="0"/>
        </a:spcBef>
        <a:spcAft>
          <a:spcPct val="0"/>
        </a:spcAft>
        <a:defRPr sz="10200">
          <a:solidFill>
            <a:schemeClr val="tx1"/>
          </a:solidFill>
          <a:latin typeface="Calibri" pitchFamily="34" charset="0"/>
          <a:ea typeface="宋体" charset="-122"/>
        </a:defRPr>
      </a:lvl8pPr>
      <a:lvl9pPr marL="1828800" algn="ctr" defTabSz="2117725" rtl="0" fontAlgn="base">
        <a:spcBef>
          <a:spcPct val="0"/>
        </a:spcBef>
        <a:spcAft>
          <a:spcPct val="0"/>
        </a:spcAft>
        <a:defRPr sz="10200">
          <a:solidFill>
            <a:schemeClr val="tx1"/>
          </a:solidFill>
          <a:latin typeface="Calibri" pitchFamily="34" charset="0"/>
          <a:ea typeface="宋体" charset="-122"/>
        </a:defRPr>
      </a:lvl9pPr>
    </p:titleStyle>
    <p:bodyStyle>
      <a:lvl1pPr marL="793750" indent="-793750" algn="l" defTabSz="2117725" rtl="0" eaLnBrk="0" fontAlgn="base" hangingPunct="0">
        <a:spcBef>
          <a:spcPct val="20000"/>
        </a:spcBef>
        <a:spcAft>
          <a:spcPct val="0"/>
        </a:spcAft>
        <a:buFont typeface="Arial" pitchFamily="34" charset="0"/>
        <a:buChar char="•"/>
        <a:defRPr sz="7400" kern="1200">
          <a:solidFill>
            <a:schemeClr val="tx1"/>
          </a:solidFill>
          <a:latin typeface="+mn-lt"/>
          <a:ea typeface="+mn-ea"/>
          <a:cs typeface="+mn-cs"/>
        </a:defRPr>
      </a:lvl1pPr>
      <a:lvl2pPr marL="1720850" indent="-661988" algn="l" defTabSz="2117725"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950" indent="-528638" algn="l" defTabSz="2117725" rtl="0" eaLnBrk="0" fontAlgn="base" hangingPunct="0">
        <a:spcBef>
          <a:spcPct val="20000"/>
        </a:spcBef>
        <a:spcAft>
          <a:spcPct val="0"/>
        </a:spcAft>
        <a:buFont typeface="Arial" pitchFamily="34" charset="0"/>
        <a:buChar char="•"/>
        <a:defRPr sz="5600" kern="1200">
          <a:solidFill>
            <a:schemeClr val="tx1"/>
          </a:solidFill>
          <a:latin typeface="+mn-lt"/>
          <a:ea typeface="+mn-ea"/>
          <a:cs typeface="+mn-cs"/>
        </a:defRPr>
      </a:lvl3pPr>
      <a:lvl4pPr marL="3708400"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4pPr>
      <a:lvl5pPr marL="4767263"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5pPr>
      <a:lvl6pPr marL="5827586"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6pPr>
      <a:lvl7pPr marL="6887147"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7pPr>
      <a:lvl8pPr marL="7946708"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8pPr>
      <a:lvl9pPr marL="9006269"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9pPr>
    </p:bodyStyle>
    <p:otherStyle>
      <a:defPPr>
        <a:defRPr lang="zh-CN"/>
      </a:defPPr>
      <a:lvl1pPr marL="0" algn="l" defTabSz="2119122" rtl="0" eaLnBrk="1" latinLnBrk="0" hangingPunct="1">
        <a:defRPr sz="4200" kern="1200">
          <a:solidFill>
            <a:schemeClr val="tx1"/>
          </a:solidFill>
          <a:latin typeface="+mn-lt"/>
          <a:ea typeface="+mn-ea"/>
          <a:cs typeface="+mn-cs"/>
        </a:defRPr>
      </a:lvl1pPr>
      <a:lvl2pPr marL="1059561" algn="l" defTabSz="2119122" rtl="0" eaLnBrk="1" latinLnBrk="0" hangingPunct="1">
        <a:defRPr sz="4200" kern="1200">
          <a:solidFill>
            <a:schemeClr val="tx1"/>
          </a:solidFill>
          <a:latin typeface="+mn-lt"/>
          <a:ea typeface="+mn-ea"/>
          <a:cs typeface="+mn-cs"/>
        </a:defRPr>
      </a:lvl2pPr>
      <a:lvl3pPr marL="2119122" algn="l" defTabSz="2119122" rtl="0" eaLnBrk="1" latinLnBrk="0" hangingPunct="1">
        <a:defRPr sz="4200" kern="1200">
          <a:solidFill>
            <a:schemeClr val="tx1"/>
          </a:solidFill>
          <a:latin typeface="+mn-lt"/>
          <a:ea typeface="+mn-ea"/>
          <a:cs typeface="+mn-cs"/>
        </a:defRPr>
      </a:lvl3pPr>
      <a:lvl4pPr marL="3178683" algn="l" defTabSz="2119122" rtl="0" eaLnBrk="1" latinLnBrk="0" hangingPunct="1">
        <a:defRPr sz="4200" kern="1200">
          <a:solidFill>
            <a:schemeClr val="tx1"/>
          </a:solidFill>
          <a:latin typeface="+mn-lt"/>
          <a:ea typeface="+mn-ea"/>
          <a:cs typeface="+mn-cs"/>
        </a:defRPr>
      </a:lvl4pPr>
      <a:lvl5pPr marL="4238244" algn="l" defTabSz="2119122" rtl="0" eaLnBrk="1" latinLnBrk="0" hangingPunct="1">
        <a:defRPr sz="4200" kern="1200">
          <a:solidFill>
            <a:schemeClr val="tx1"/>
          </a:solidFill>
          <a:latin typeface="+mn-lt"/>
          <a:ea typeface="+mn-ea"/>
          <a:cs typeface="+mn-cs"/>
        </a:defRPr>
      </a:lvl5pPr>
      <a:lvl6pPr marL="5297805" algn="l" defTabSz="2119122" rtl="0" eaLnBrk="1" latinLnBrk="0" hangingPunct="1">
        <a:defRPr sz="4200" kern="1200">
          <a:solidFill>
            <a:schemeClr val="tx1"/>
          </a:solidFill>
          <a:latin typeface="+mn-lt"/>
          <a:ea typeface="+mn-ea"/>
          <a:cs typeface="+mn-cs"/>
        </a:defRPr>
      </a:lvl6pPr>
      <a:lvl7pPr marL="6357366" algn="l" defTabSz="2119122" rtl="0" eaLnBrk="1" latinLnBrk="0" hangingPunct="1">
        <a:defRPr sz="4200" kern="1200">
          <a:solidFill>
            <a:schemeClr val="tx1"/>
          </a:solidFill>
          <a:latin typeface="+mn-lt"/>
          <a:ea typeface="+mn-ea"/>
          <a:cs typeface="+mn-cs"/>
        </a:defRPr>
      </a:lvl7pPr>
      <a:lvl8pPr marL="7416927" algn="l" defTabSz="2119122" rtl="0" eaLnBrk="1" latinLnBrk="0" hangingPunct="1">
        <a:defRPr sz="4200" kern="1200">
          <a:solidFill>
            <a:schemeClr val="tx1"/>
          </a:solidFill>
          <a:latin typeface="+mn-lt"/>
          <a:ea typeface="+mn-ea"/>
          <a:cs typeface="+mn-cs"/>
        </a:defRPr>
      </a:lvl8pPr>
      <a:lvl9pPr marL="8476488" algn="l" defTabSz="2119122" rtl="0" eaLnBrk="1" latinLnBrk="0" hangingPunct="1">
        <a:defRPr sz="4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976125"/>
      </p:ext>
    </p:extLst>
  </p:cSld>
  <p:clrMap bg1="lt1" tx1="dk1" bg2="lt2" tx2="dk2" accent1="accent1" accent2="accent2" accent3="accent3" accent4="accent4" accent5="accent5" accent6="accent6" hlink="hlink" folHlink="folHlink"/>
  <p:sldLayoutIdLst>
    <p:sldLayoutId id="2147483761" r:id="rId1"/>
  </p:sldLayoutIdLst>
  <p:txStyles>
    <p:titleStyle>
      <a:lvl1pPr algn="ctr" defTabSz="2117725" rtl="0" eaLnBrk="0" fontAlgn="base" hangingPunct="0">
        <a:spcBef>
          <a:spcPct val="0"/>
        </a:spcBef>
        <a:spcAft>
          <a:spcPct val="0"/>
        </a:spcAft>
        <a:defRPr sz="10200" kern="1200">
          <a:solidFill>
            <a:schemeClr val="tx1"/>
          </a:solidFill>
          <a:latin typeface="+mj-lt"/>
          <a:ea typeface="+mj-ea"/>
          <a:cs typeface="+mj-cs"/>
        </a:defRPr>
      </a:lvl1pPr>
      <a:lvl2pPr algn="ctr" defTabSz="2117725" rtl="0" eaLnBrk="0" fontAlgn="base" hangingPunct="0">
        <a:spcBef>
          <a:spcPct val="0"/>
        </a:spcBef>
        <a:spcAft>
          <a:spcPct val="0"/>
        </a:spcAft>
        <a:defRPr sz="10200">
          <a:solidFill>
            <a:schemeClr val="tx1"/>
          </a:solidFill>
          <a:latin typeface="Calibri" pitchFamily="34" charset="0"/>
          <a:ea typeface="宋体" charset="-122"/>
        </a:defRPr>
      </a:lvl2pPr>
      <a:lvl3pPr algn="ctr" defTabSz="2117725" rtl="0" eaLnBrk="0" fontAlgn="base" hangingPunct="0">
        <a:spcBef>
          <a:spcPct val="0"/>
        </a:spcBef>
        <a:spcAft>
          <a:spcPct val="0"/>
        </a:spcAft>
        <a:defRPr sz="10200">
          <a:solidFill>
            <a:schemeClr val="tx1"/>
          </a:solidFill>
          <a:latin typeface="Calibri" pitchFamily="34" charset="0"/>
          <a:ea typeface="宋体" charset="-122"/>
        </a:defRPr>
      </a:lvl3pPr>
      <a:lvl4pPr algn="ctr" defTabSz="2117725" rtl="0" eaLnBrk="0" fontAlgn="base" hangingPunct="0">
        <a:spcBef>
          <a:spcPct val="0"/>
        </a:spcBef>
        <a:spcAft>
          <a:spcPct val="0"/>
        </a:spcAft>
        <a:defRPr sz="10200">
          <a:solidFill>
            <a:schemeClr val="tx1"/>
          </a:solidFill>
          <a:latin typeface="Calibri" pitchFamily="34" charset="0"/>
          <a:ea typeface="宋体" charset="-122"/>
        </a:defRPr>
      </a:lvl4pPr>
      <a:lvl5pPr algn="ctr" defTabSz="2117725" rtl="0" eaLnBrk="0" fontAlgn="base" hangingPunct="0">
        <a:spcBef>
          <a:spcPct val="0"/>
        </a:spcBef>
        <a:spcAft>
          <a:spcPct val="0"/>
        </a:spcAft>
        <a:defRPr sz="10200">
          <a:solidFill>
            <a:schemeClr val="tx1"/>
          </a:solidFill>
          <a:latin typeface="Calibri" pitchFamily="34" charset="0"/>
          <a:ea typeface="宋体" charset="-122"/>
        </a:defRPr>
      </a:lvl5pPr>
      <a:lvl6pPr marL="457200" algn="ctr" defTabSz="2117725" rtl="0" fontAlgn="base">
        <a:spcBef>
          <a:spcPct val="0"/>
        </a:spcBef>
        <a:spcAft>
          <a:spcPct val="0"/>
        </a:spcAft>
        <a:defRPr sz="10200">
          <a:solidFill>
            <a:schemeClr val="tx1"/>
          </a:solidFill>
          <a:latin typeface="Calibri" pitchFamily="34" charset="0"/>
          <a:ea typeface="宋体" charset="-122"/>
        </a:defRPr>
      </a:lvl6pPr>
      <a:lvl7pPr marL="914400" algn="ctr" defTabSz="2117725" rtl="0" fontAlgn="base">
        <a:spcBef>
          <a:spcPct val="0"/>
        </a:spcBef>
        <a:spcAft>
          <a:spcPct val="0"/>
        </a:spcAft>
        <a:defRPr sz="10200">
          <a:solidFill>
            <a:schemeClr val="tx1"/>
          </a:solidFill>
          <a:latin typeface="Calibri" pitchFamily="34" charset="0"/>
          <a:ea typeface="宋体" charset="-122"/>
        </a:defRPr>
      </a:lvl7pPr>
      <a:lvl8pPr marL="1371600" algn="ctr" defTabSz="2117725" rtl="0" fontAlgn="base">
        <a:spcBef>
          <a:spcPct val="0"/>
        </a:spcBef>
        <a:spcAft>
          <a:spcPct val="0"/>
        </a:spcAft>
        <a:defRPr sz="10200">
          <a:solidFill>
            <a:schemeClr val="tx1"/>
          </a:solidFill>
          <a:latin typeface="Calibri" pitchFamily="34" charset="0"/>
          <a:ea typeface="宋体" charset="-122"/>
        </a:defRPr>
      </a:lvl8pPr>
      <a:lvl9pPr marL="1828800" algn="ctr" defTabSz="2117725" rtl="0" fontAlgn="base">
        <a:spcBef>
          <a:spcPct val="0"/>
        </a:spcBef>
        <a:spcAft>
          <a:spcPct val="0"/>
        </a:spcAft>
        <a:defRPr sz="10200">
          <a:solidFill>
            <a:schemeClr val="tx1"/>
          </a:solidFill>
          <a:latin typeface="Calibri" pitchFamily="34" charset="0"/>
          <a:ea typeface="宋体" charset="-122"/>
        </a:defRPr>
      </a:lvl9pPr>
    </p:titleStyle>
    <p:bodyStyle>
      <a:lvl1pPr marL="793750" indent="-793750" algn="l" defTabSz="2117725" rtl="0" eaLnBrk="0" fontAlgn="base" hangingPunct="0">
        <a:spcBef>
          <a:spcPct val="20000"/>
        </a:spcBef>
        <a:spcAft>
          <a:spcPct val="0"/>
        </a:spcAft>
        <a:buFont typeface="Arial" pitchFamily="34" charset="0"/>
        <a:buChar char="•"/>
        <a:defRPr sz="7400" kern="1200">
          <a:solidFill>
            <a:schemeClr val="tx1"/>
          </a:solidFill>
          <a:latin typeface="+mn-lt"/>
          <a:ea typeface="+mn-ea"/>
          <a:cs typeface="+mn-cs"/>
        </a:defRPr>
      </a:lvl1pPr>
      <a:lvl2pPr marL="1720850" indent="-661988" algn="l" defTabSz="2117725"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950" indent="-528638" algn="l" defTabSz="2117725" rtl="0" eaLnBrk="0" fontAlgn="base" hangingPunct="0">
        <a:spcBef>
          <a:spcPct val="20000"/>
        </a:spcBef>
        <a:spcAft>
          <a:spcPct val="0"/>
        </a:spcAft>
        <a:buFont typeface="Arial" pitchFamily="34" charset="0"/>
        <a:buChar char="•"/>
        <a:defRPr sz="5600" kern="1200">
          <a:solidFill>
            <a:schemeClr val="tx1"/>
          </a:solidFill>
          <a:latin typeface="+mn-lt"/>
          <a:ea typeface="+mn-ea"/>
          <a:cs typeface="+mn-cs"/>
        </a:defRPr>
      </a:lvl3pPr>
      <a:lvl4pPr marL="3708400"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4pPr>
      <a:lvl5pPr marL="4767263"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5pPr>
      <a:lvl6pPr marL="5827586"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6pPr>
      <a:lvl7pPr marL="6887147"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7pPr>
      <a:lvl8pPr marL="7946708"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8pPr>
      <a:lvl9pPr marL="9006269"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9pPr>
    </p:bodyStyle>
    <p:otherStyle>
      <a:defPPr>
        <a:defRPr lang="zh-CN"/>
      </a:defPPr>
      <a:lvl1pPr marL="0" algn="l" defTabSz="2119122" rtl="0" eaLnBrk="1" latinLnBrk="0" hangingPunct="1">
        <a:defRPr sz="4200" kern="1200">
          <a:solidFill>
            <a:schemeClr val="tx1"/>
          </a:solidFill>
          <a:latin typeface="+mn-lt"/>
          <a:ea typeface="+mn-ea"/>
          <a:cs typeface="+mn-cs"/>
        </a:defRPr>
      </a:lvl1pPr>
      <a:lvl2pPr marL="1059561" algn="l" defTabSz="2119122" rtl="0" eaLnBrk="1" latinLnBrk="0" hangingPunct="1">
        <a:defRPr sz="4200" kern="1200">
          <a:solidFill>
            <a:schemeClr val="tx1"/>
          </a:solidFill>
          <a:latin typeface="+mn-lt"/>
          <a:ea typeface="+mn-ea"/>
          <a:cs typeface="+mn-cs"/>
        </a:defRPr>
      </a:lvl2pPr>
      <a:lvl3pPr marL="2119122" algn="l" defTabSz="2119122" rtl="0" eaLnBrk="1" latinLnBrk="0" hangingPunct="1">
        <a:defRPr sz="4200" kern="1200">
          <a:solidFill>
            <a:schemeClr val="tx1"/>
          </a:solidFill>
          <a:latin typeface="+mn-lt"/>
          <a:ea typeface="+mn-ea"/>
          <a:cs typeface="+mn-cs"/>
        </a:defRPr>
      </a:lvl3pPr>
      <a:lvl4pPr marL="3178683" algn="l" defTabSz="2119122" rtl="0" eaLnBrk="1" latinLnBrk="0" hangingPunct="1">
        <a:defRPr sz="4200" kern="1200">
          <a:solidFill>
            <a:schemeClr val="tx1"/>
          </a:solidFill>
          <a:latin typeface="+mn-lt"/>
          <a:ea typeface="+mn-ea"/>
          <a:cs typeface="+mn-cs"/>
        </a:defRPr>
      </a:lvl4pPr>
      <a:lvl5pPr marL="4238244" algn="l" defTabSz="2119122" rtl="0" eaLnBrk="1" latinLnBrk="0" hangingPunct="1">
        <a:defRPr sz="4200" kern="1200">
          <a:solidFill>
            <a:schemeClr val="tx1"/>
          </a:solidFill>
          <a:latin typeface="+mn-lt"/>
          <a:ea typeface="+mn-ea"/>
          <a:cs typeface="+mn-cs"/>
        </a:defRPr>
      </a:lvl5pPr>
      <a:lvl6pPr marL="5297805" algn="l" defTabSz="2119122" rtl="0" eaLnBrk="1" latinLnBrk="0" hangingPunct="1">
        <a:defRPr sz="4200" kern="1200">
          <a:solidFill>
            <a:schemeClr val="tx1"/>
          </a:solidFill>
          <a:latin typeface="+mn-lt"/>
          <a:ea typeface="+mn-ea"/>
          <a:cs typeface="+mn-cs"/>
        </a:defRPr>
      </a:lvl6pPr>
      <a:lvl7pPr marL="6357366" algn="l" defTabSz="2119122" rtl="0" eaLnBrk="1" latinLnBrk="0" hangingPunct="1">
        <a:defRPr sz="4200" kern="1200">
          <a:solidFill>
            <a:schemeClr val="tx1"/>
          </a:solidFill>
          <a:latin typeface="+mn-lt"/>
          <a:ea typeface="+mn-ea"/>
          <a:cs typeface="+mn-cs"/>
        </a:defRPr>
      </a:lvl7pPr>
      <a:lvl8pPr marL="7416927" algn="l" defTabSz="2119122" rtl="0" eaLnBrk="1" latinLnBrk="0" hangingPunct="1">
        <a:defRPr sz="4200" kern="1200">
          <a:solidFill>
            <a:schemeClr val="tx1"/>
          </a:solidFill>
          <a:latin typeface="+mn-lt"/>
          <a:ea typeface="+mn-ea"/>
          <a:cs typeface="+mn-cs"/>
        </a:defRPr>
      </a:lvl8pPr>
      <a:lvl9pPr marL="8476488" algn="l" defTabSz="2119122" rtl="0" eaLnBrk="1" latinLnBrk="0" hangingPunct="1">
        <a:defRPr sz="4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1187450" y="533400"/>
            <a:ext cx="21388388" cy="2220913"/>
          </a:xfrm>
          <a:prstGeom prst="rect">
            <a:avLst/>
          </a:prstGeom>
          <a:noFill/>
          <a:ln w="9525">
            <a:noFill/>
            <a:miter lim="800000"/>
            <a:headEnd/>
            <a:tailEnd/>
          </a:ln>
        </p:spPr>
        <p:txBody>
          <a:bodyPr vert="horz" wrap="square" lIns="211912" tIns="105956" rIns="211912" bIns="105956"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1187450" y="3108325"/>
            <a:ext cx="21388388" cy="8791575"/>
          </a:xfrm>
          <a:prstGeom prst="rect">
            <a:avLst/>
          </a:prstGeom>
          <a:noFill/>
          <a:ln w="9525">
            <a:noFill/>
            <a:miter lim="800000"/>
            <a:headEnd/>
            <a:tailEnd/>
          </a:ln>
        </p:spPr>
        <p:txBody>
          <a:bodyPr vert="horz" wrap="square" lIns="211912" tIns="105956" rIns="211912" bIns="105956"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87450" y="12347575"/>
            <a:ext cx="5545138" cy="709613"/>
          </a:xfrm>
          <a:prstGeom prst="rect">
            <a:avLst/>
          </a:prstGeom>
        </p:spPr>
        <p:txBody>
          <a:bodyPr vert="horz" lIns="211912" tIns="105956" rIns="211912" bIns="105956" rtlCol="0" anchor="ctr"/>
          <a:lstStyle>
            <a:lvl1pPr algn="l" defTabSz="2119122" fontAlgn="auto">
              <a:spcBef>
                <a:spcPts val="0"/>
              </a:spcBef>
              <a:spcAft>
                <a:spcPts val="0"/>
              </a:spcAft>
              <a:defRPr sz="2800">
                <a:solidFill>
                  <a:schemeClr val="tx1">
                    <a:tint val="75000"/>
                  </a:schemeClr>
                </a:solidFill>
                <a:latin typeface="+mn-lt"/>
                <a:ea typeface="+mn-ea"/>
              </a:defRPr>
            </a:lvl1pPr>
          </a:lstStyle>
          <a:p>
            <a:pPr>
              <a:defRPr/>
            </a:pPr>
            <a:fld id="{84592EDB-2965-457C-AFFE-41668596106F}" type="datetimeFigureOut">
              <a:rPr lang="zh-CN" altLang="en-US"/>
              <a:pPr>
                <a:defRPr/>
              </a:pPr>
              <a:t>2021-8-30</a:t>
            </a:fld>
            <a:endParaRPr lang="zh-CN" altLang="en-US"/>
          </a:p>
        </p:txBody>
      </p:sp>
      <p:sp>
        <p:nvSpPr>
          <p:cNvPr id="5" name="页脚占位符 4"/>
          <p:cNvSpPr>
            <a:spLocks noGrp="1"/>
          </p:cNvSpPr>
          <p:nvPr>
            <p:ph type="ftr" sz="quarter" idx="3"/>
          </p:nvPr>
        </p:nvSpPr>
        <p:spPr>
          <a:xfrm>
            <a:off x="8118475" y="12347575"/>
            <a:ext cx="7526338" cy="709613"/>
          </a:xfrm>
          <a:prstGeom prst="rect">
            <a:avLst/>
          </a:prstGeom>
        </p:spPr>
        <p:txBody>
          <a:bodyPr vert="horz" lIns="211912" tIns="105956" rIns="211912" bIns="105956" rtlCol="0" anchor="ctr"/>
          <a:lstStyle>
            <a:lvl1pPr algn="ctr" defTabSz="2119122" fontAlgn="auto">
              <a:spcBef>
                <a:spcPts val="0"/>
              </a:spcBef>
              <a:spcAft>
                <a:spcPts val="0"/>
              </a:spcAft>
              <a:defRPr sz="2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17030700" y="12347575"/>
            <a:ext cx="5545138" cy="709613"/>
          </a:xfrm>
          <a:prstGeom prst="rect">
            <a:avLst/>
          </a:prstGeom>
        </p:spPr>
        <p:txBody>
          <a:bodyPr vert="horz" lIns="211912" tIns="105956" rIns="211912" bIns="105956" rtlCol="0" anchor="ctr"/>
          <a:lstStyle>
            <a:lvl1pPr algn="r" defTabSz="2119122" fontAlgn="auto">
              <a:spcBef>
                <a:spcPts val="0"/>
              </a:spcBef>
              <a:spcAft>
                <a:spcPts val="0"/>
              </a:spcAft>
              <a:defRPr sz="2800">
                <a:solidFill>
                  <a:schemeClr val="tx1">
                    <a:tint val="75000"/>
                  </a:schemeClr>
                </a:solidFill>
                <a:latin typeface="+mn-lt"/>
                <a:ea typeface="+mn-ea"/>
              </a:defRPr>
            </a:lvl1pPr>
          </a:lstStyle>
          <a:p>
            <a:pPr>
              <a:defRPr/>
            </a:pPr>
            <a:fld id="{6C60C1D7-9253-4DA5-83DB-1BDAED6C58F9}" type="slidenum">
              <a:rPr lang="zh-CN" altLang="en-US"/>
              <a:pPr>
                <a:defRPr/>
              </a:pPr>
              <a:t>‹#›</a:t>
            </a:fld>
            <a:endParaRPr lang="zh-CN" altLang="en-US"/>
          </a:p>
        </p:txBody>
      </p:sp>
    </p:spTree>
    <p:extLst>
      <p:ext uri="{BB962C8B-B14F-4D97-AF65-F5344CB8AC3E}">
        <p14:creationId xmlns:p14="http://schemas.microsoft.com/office/powerpoint/2010/main" val="66284739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2117725" rtl="0" eaLnBrk="0" fontAlgn="base" hangingPunct="0">
        <a:spcBef>
          <a:spcPct val="0"/>
        </a:spcBef>
        <a:spcAft>
          <a:spcPct val="0"/>
        </a:spcAft>
        <a:defRPr sz="10200" kern="1200">
          <a:solidFill>
            <a:schemeClr val="tx1"/>
          </a:solidFill>
          <a:latin typeface="+mj-lt"/>
          <a:ea typeface="+mj-ea"/>
          <a:cs typeface="+mj-cs"/>
        </a:defRPr>
      </a:lvl1pPr>
      <a:lvl2pPr algn="ctr" defTabSz="2117725" rtl="0" eaLnBrk="0" fontAlgn="base" hangingPunct="0">
        <a:spcBef>
          <a:spcPct val="0"/>
        </a:spcBef>
        <a:spcAft>
          <a:spcPct val="0"/>
        </a:spcAft>
        <a:defRPr sz="10200">
          <a:solidFill>
            <a:schemeClr val="tx1"/>
          </a:solidFill>
          <a:latin typeface="Calibri" pitchFamily="34" charset="0"/>
          <a:ea typeface="宋体" charset="-122"/>
        </a:defRPr>
      </a:lvl2pPr>
      <a:lvl3pPr algn="ctr" defTabSz="2117725" rtl="0" eaLnBrk="0" fontAlgn="base" hangingPunct="0">
        <a:spcBef>
          <a:spcPct val="0"/>
        </a:spcBef>
        <a:spcAft>
          <a:spcPct val="0"/>
        </a:spcAft>
        <a:defRPr sz="10200">
          <a:solidFill>
            <a:schemeClr val="tx1"/>
          </a:solidFill>
          <a:latin typeface="Calibri" pitchFamily="34" charset="0"/>
          <a:ea typeface="宋体" charset="-122"/>
        </a:defRPr>
      </a:lvl3pPr>
      <a:lvl4pPr algn="ctr" defTabSz="2117725" rtl="0" eaLnBrk="0" fontAlgn="base" hangingPunct="0">
        <a:spcBef>
          <a:spcPct val="0"/>
        </a:spcBef>
        <a:spcAft>
          <a:spcPct val="0"/>
        </a:spcAft>
        <a:defRPr sz="10200">
          <a:solidFill>
            <a:schemeClr val="tx1"/>
          </a:solidFill>
          <a:latin typeface="Calibri" pitchFamily="34" charset="0"/>
          <a:ea typeface="宋体" charset="-122"/>
        </a:defRPr>
      </a:lvl4pPr>
      <a:lvl5pPr algn="ctr" defTabSz="2117725" rtl="0" eaLnBrk="0" fontAlgn="base" hangingPunct="0">
        <a:spcBef>
          <a:spcPct val="0"/>
        </a:spcBef>
        <a:spcAft>
          <a:spcPct val="0"/>
        </a:spcAft>
        <a:defRPr sz="10200">
          <a:solidFill>
            <a:schemeClr val="tx1"/>
          </a:solidFill>
          <a:latin typeface="Calibri" pitchFamily="34" charset="0"/>
          <a:ea typeface="宋体" charset="-122"/>
        </a:defRPr>
      </a:lvl5pPr>
      <a:lvl6pPr marL="457200" algn="ctr" defTabSz="2117725" rtl="0" fontAlgn="base">
        <a:spcBef>
          <a:spcPct val="0"/>
        </a:spcBef>
        <a:spcAft>
          <a:spcPct val="0"/>
        </a:spcAft>
        <a:defRPr sz="10200">
          <a:solidFill>
            <a:schemeClr val="tx1"/>
          </a:solidFill>
          <a:latin typeface="Calibri" pitchFamily="34" charset="0"/>
          <a:ea typeface="宋体" charset="-122"/>
        </a:defRPr>
      </a:lvl6pPr>
      <a:lvl7pPr marL="914400" algn="ctr" defTabSz="2117725" rtl="0" fontAlgn="base">
        <a:spcBef>
          <a:spcPct val="0"/>
        </a:spcBef>
        <a:spcAft>
          <a:spcPct val="0"/>
        </a:spcAft>
        <a:defRPr sz="10200">
          <a:solidFill>
            <a:schemeClr val="tx1"/>
          </a:solidFill>
          <a:latin typeface="Calibri" pitchFamily="34" charset="0"/>
          <a:ea typeface="宋体" charset="-122"/>
        </a:defRPr>
      </a:lvl7pPr>
      <a:lvl8pPr marL="1371600" algn="ctr" defTabSz="2117725" rtl="0" fontAlgn="base">
        <a:spcBef>
          <a:spcPct val="0"/>
        </a:spcBef>
        <a:spcAft>
          <a:spcPct val="0"/>
        </a:spcAft>
        <a:defRPr sz="10200">
          <a:solidFill>
            <a:schemeClr val="tx1"/>
          </a:solidFill>
          <a:latin typeface="Calibri" pitchFamily="34" charset="0"/>
          <a:ea typeface="宋体" charset="-122"/>
        </a:defRPr>
      </a:lvl8pPr>
      <a:lvl9pPr marL="1828800" algn="ctr" defTabSz="2117725" rtl="0" fontAlgn="base">
        <a:spcBef>
          <a:spcPct val="0"/>
        </a:spcBef>
        <a:spcAft>
          <a:spcPct val="0"/>
        </a:spcAft>
        <a:defRPr sz="10200">
          <a:solidFill>
            <a:schemeClr val="tx1"/>
          </a:solidFill>
          <a:latin typeface="Calibri" pitchFamily="34" charset="0"/>
          <a:ea typeface="宋体" charset="-122"/>
        </a:defRPr>
      </a:lvl9pPr>
    </p:titleStyle>
    <p:bodyStyle>
      <a:lvl1pPr marL="793750" indent="-793750" algn="l" defTabSz="2117725" rtl="0" eaLnBrk="0" fontAlgn="base" hangingPunct="0">
        <a:spcBef>
          <a:spcPct val="20000"/>
        </a:spcBef>
        <a:spcAft>
          <a:spcPct val="0"/>
        </a:spcAft>
        <a:buFont typeface="Arial" pitchFamily="34" charset="0"/>
        <a:buChar char="•"/>
        <a:defRPr sz="7400" kern="1200">
          <a:solidFill>
            <a:schemeClr val="tx1"/>
          </a:solidFill>
          <a:latin typeface="+mn-lt"/>
          <a:ea typeface="+mn-ea"/>
          <a:cs typeface="+mn-cs"/>
        </a:defRPr>
      </a:lvl1pPr>
      <a:lvl2pPr marL="1720850" indent="-661988" algn="l" defTabSz="2117725"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950" indent="-528638" algn="l" defTabSz="2117725" rtl="0" eaLnBrk="0" fontAlgn="base" hangingPunct="0">
        <a:spcBef>
          <a:spcPct val="20000"/>
        </a:spcBef>
        <a:spcAft>
          <a:spcPct val="0"/>
        </a:spcAft>
        <a:buFont typeface="Arial" pitchFamily="34" charset="0"/>
        <a:buChar char="•"/>
        <a:defRPr sz="5600" kern="1200">
          <a:solidFill>
            <a:schemeClr val="tx1"/>
          </a:solidFill>
          <a:latin typeface="+mn-lt"/>
          <a:ea typeface="+mn-ea"/>
          <a:cs typeface="+mn-cs"/>
        </a:defRPr>
      </a:lvl3pPr>
      <a:lvl4pPr marL="3708400"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4pPr>
      <a:lvl5pPr marL="4767263" indent="-528638" algn="l" defTabSz="2117725" rtl="0" eaLnBrk="0" fontAlgn="base" hangingPunct="0">
        <a:spcBef>
          <a:spcPct val="20000"/>
        </a:spcBef>
        <a:spcAft>
          <a:spcPct val="0"/>
        </a:spcAft>
        <a:buFont typeface="Arial" pitchFamily="34" charset="0"/>
        <a:buChar char="»"/>
        <a:defRPr sz="4600" kern="1200">
          <a:solidFill>
            <a:schemeClr val="tx1"/>
          </a:solidFill>
          <a:latin typeface="+mn-lt"/>
          <a:ea typeface="+mn-ea"/>
          <a:cs typeface="+mn-cs"/>
        </a:defRPr>
      </a:lvl5pPr>
      <a:lvl6pPr marL="5827586"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6pPr>
      <a:lvl7pPr marL="6887147"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7pPr>
      <a:lvl8pPr marL="7946708"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8pPr>
      <a:lvl9pPr marL="9006269" indent="-529781" algn="l" defTabSz="2119122" rtl="0" eaLnBrk="1" latinLnBrk="0" hangingPunct="1">
        <a:spcBef>
          <a:spcPct val="20000"/>
        </a:spcBef>
        <a:buFont typeface="Arial" pitchFamily="34" charset="0"/>
        <a:buChar char="•"/>
        <a:defRPr sz="4600" kern="1200">
          <a:solidFill>
            <a:schemeClr val="tx1"/>
          </a:solidFill>
          <a:latin typeface="+mn-lt"/>
          <a:ea typeface="+mn-ea"/>
          <a:cs typeface="+mn-cs"/>
        </a:defRPr>
      </a:lvl9pPr>
    </p:bodyStyle>
    <p:otherStyle>
      <a:defPPr>
        <a:defRPr lang="zh-CN"/>
      </a:defPPr>
      <a:lvl1pPr marL="0" algn="l" defTabSz="2119122" rtl="0" eaLnBrk="1" latinLnBrk="0" hangingPunct="1">
        <a:defRPr sz="4200" kern="1200">
          <a:solidFill>
            <a:schemeClr val="tx1"/>
          </a:solidFill>
          <a:latin typeface="+mn-lt"/>
          <a:ea typeface="+mn-ea"/>
          <a:cs typeface="+mn-cs"/>
        </a:defRPr>
      </a:lvl1pPr>
      <a:lvl2pPr marL="1059561" algn="l" defTabSz="2119122" rtl="0" eaLnBrk="1" latinLnBrk="0" hangingPunct="1">
        <a:defRPr sz="4200" kern="1200">
          <a:solidFill>
            <a:schemeClr val="tx1"/>
          </a:solidFill>
          <a:latin typeface="+mn-lt"/>
          <a:ea typeface="+mn-ea"/>
          <a:cs typeface="+mn-cs"/>
        </a:defRPr>
      </a:lvl2pPr>
      <a:lvl3pPr marL="2119122" algn="l" defTabSz="2119122" rtl="0" eaLnBrk="1" latinLnBrk="0" hangingPunct="1">
        <a:defRPr sz="4200" kern="1200">
          <a:solidFill>
            <a:schemeClr val="tx1"/>
          </a:solidFill>
          <a:latin typeface="+mn-lt"/>
          <a:ea typeface="+mn-ea"/>
          <a:cs typeface="+mn-cs"/>
        </a:defRPr>
      </a:lvl3pPr>
      <a:lvl4pPr marL="3178683" algn="l" defTabSz="2119122" rtl="0" eaLnBrk="1" latinLnBrk="0" hangingPunct="1">
        <a:defRPr sz="4200" kern="1200">
          <a:solidFill>
            <a:schemeClr val="tx1"/>
          </a:solidFill>
          <a:latin typeface="+mn-lt"/>
          <a:ea typeface="+mn-ea"/>
          <a:cs typeface="+mn-cs"/>
        </a:defRPr>
      </a:lvl4pPr>
      <a:lvl5pPr marL="4238244" algn="l" defTabSz="2119122" rtl="0" eaLnBrk="1" latinLnBrk="0" hangingPunct="1">
        <a:defRPr sz="4200" kern="1200">
          <a:solidFill>
            <a:schemeClr val="tx1"/>
          </a:solidFill>
          <a:latin typeface="+mn-lt"/>
          <a:ea typeface="+mn-ea"/>
          <a:cs typeface="+mn-cs"/>
        </a:defRPr>
      </a:lvl5pPr>
      <a:lvl6pPr marL="5297805" algn="l" defTabSz="2119122" rtl="0" eaLnBrk="1" latinLnBrk="0" hangingPunct="1">
        <a:defRPr sz="4200" kern="1200">
          <a:solidFill>
            <a:schemeClr val="tx1"/>
          </a:solidFill>
          <a:latin typeface="+mn-lt"/>
          <a:ea typeface="+mn-ea"/>
          <a:cs typeface="+mn-cs"/>
        </a:defRPr>
      </a:lvl6pPr>
      <a:lvl7pPr marL="6357366" algn="l" defTabSz="2119122" rtl="0" eaLnBrk="1" latinLnBrk="0" hangingPunct="1">
        <a:defRPr sz="4200" kern="1200">
          <a:solidFill>
            <a:schemeClr val="tx1"/>
          </a:solidFill>
          <a:latin typeface="+mn-lt"/>
          <a:ea typeface="+mn-ea"/>
          <a:cs typeface="+mn-cs"/>
        </a:defRPr>
      </a:lvl7pPr>
      <a:lvl8pPr marL="7416927" algn="l" defTabSz="2119122" rtl="0" eaLnBrk="1" latinLnBrk="0" hangingPunct="1">
        <a:defRPr sz="4200" kern="1200">
          <a:solidFill>
            <a:schemeClr val="tx1"/>
          </a:solidFill>
          <a:latin typeface="+mn-lt"/>
          <a:ea typeface="+mn-ea"/>
          <a:cs typeface="+mn-cs"/>
        </a:defRPr>
      </a:lvl8pPr>
      <a:lvl9pPr marL="8476488" algn="l" defTabSz="2119122"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canpointgz.cn/faq"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422086" y="5360938"/>
            <a:ext cx="10572126" cy="2400657"/>
          </a:xfrm>
          <a:prstGeom prst="rect">
            <a:avLst/>
          </a:prstGeom>
          <a:noFill/>
        </p:spPr>
        <p:txBody>
          <a:bodyPr wrap="none" rtlCol="0">
            <a:spAutoFit/>
          </a:bodyPr>
          <a:lstStyle/>
          <a:p>
            <a:pPr marL="0" marR="0" lvl="0" indent="0" algn="ctr" defTabSz="2117725" rtl="0" eaLnBrk="1" fontAlgn="base" latinLnBrk="0" hangingPunct="1">
              <a:lnSpc>
                <a:spcPct val="100000"/>
              </a:lnSpc>
              <a:spcBef>
                <a:spcPct val="0"/>
              </a:spcBef>
              <a:spcAft>
                <a:spcPct val="0"/>
              </a:spcAft>
              <a:buClrTx/>
              <a:buSzTx/>
              <a:buFontTx/>
              <a:buNone/>
              <a:tabLst/>
              <a:defRPr/>
            </a:pPr>
            <a:r>
              <a:rPr kumimoji="0" lang="zh-CN" altLang="en-US" sz="7500" b="1"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本课件最终会根据</a:t>
            </a:r>
            <a:endParaRPr kumimoji="0" lang="en-US" altLang="zh-CN" sz="7500" b="1"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2117725" rtl="0" eaLnBrk="1" fontAlgn="base" latinLnBrk="0" hangingPunct="1">
              <a:lnSpc>
                <a:spcPct val="100000"/>
              </a:lnSpc>
              <a:spcBef>
                <a:spcPct val="0"/>
              </a:spcBef>
              <a:spcAft>
                <a:spcPct val="0"/>
              </a:spcAft>
              <a:buClrTx/>
              <a:buSzTx/>
              <a:buFontTx/>
              <a:buNone/>
              <a:tabLst/>
              <a:defRPr/>
            </a:pPr>
            <a:r>
              <a:rPr kumimoji="0" lang="zh-CN" altLang="en-US" sz="7500" b="1" i="0" u="none" strike="noStrike" kern="1200" cap="none" spc="6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新教材最终修订版调整</a:t>
            </a:r>
          </a:p>
        </p:txBody>
      </p:sp>
    </p:spTree>
    <p:extLst>
      <p:ext uri="{BB962C8B-B14F-4D97-AF65-F5344CB8AC3E}">
        <p14:creationId xmlns:p14="http://schemas.microsoft.com/office/powerpoint/2010/main" val="682343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 xmlns:a16="http://schemas.microsoft.com/office/drawing/2014/main" id="{F7D748A9-FFD1-47D9-9518-46E0AEF1861A}"/>
              </a:ext>
            </a:extLst>
          </p:cNvPr>
          <p:cNvGrpSpPr/>
          <p:nvPr/>
        </p:nvGrpSpPr>
        <p:grpSpPr>
          <a:xfrm>
            <a:off x="1440484" y="1188542"/>
            <a:ext cx="21174075" cy="828675"/>
            <a:chOff x="1436761" y="1188542"/>
            <a:chExt cx="21174075" cy="828675"/>
          </a:xfrm>
        </p:grpSpPr>
        <p:pic>
          <p:nvPicPr>
            <p:cNvPr id="14" name="Picture 2">
              <a:extLst>
                <a:ext uri="{FF2B5EF4-FFF2-40B4-BE49-F238E27FC236}">
                  <a16:creationId xmlns="" xmlns:a16="http://schemas.microsoft.com/office/drawing/2014/main" id="{AAC6A748-BCE4-4A04-A9CC-121C9A12820C}"/>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5" name="TextBox 8">
              <a:extLst>
                <a:ext uri="{FF2B5EF4-FFF2-40B4-BE49-F238E27FC236}">
                  <a16:creationId xmlns="" xmlns:a16="http://schemas.microsoft.com/office/drawing/2014/main" id="{4D5780E9-847C-4572-A7EA-B95C4F8E138D}"/>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预 习 梳 理</a:t>
              </a:r>
            </a:p>
          </p:txBody>
        </p:sp>
      </p:grpSp>
      <p:sp>
        <p:nvSpPr>
          <p:cNvPr id="16" name="矩形 15">
            <a:extLst>
              <a:ext uri="{FF2B5EF4-FFF2-40B4-BE49-F238E27FC236}">
                <a16:creationId xmlns="" xmlns:a16="http://schemas.microsoft.com/office/drawing/2014/main" id="{6F448D99-61E6-441B-9549-9AA9A76D81EB}"/>
              </a:ext>
            </a:extLst>
          </p:cNvPr>
          <p:cNvSpPr/>
          <p:nvPr/>
        </p:nvSpPr>
        <p:spPr>
          <a:xfrm>
            <a:off x="9361364" y="4500910"/>
            <a:ext cx="2646878"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空间结构</a:t>
            </a:r>
            <a:endParaRPr lang="zh-CN" altLang="en-US" sz="4800" dirty="0"/>
          </a:p>
        </p:txBody>
      </p:sp>
      <p:sp>
        <p:nvSpPr>
          <p:cNvPr id="20" name="矩形 19">
            <a:extLst>
              <a:ext uri="{FF2B5EF4-FFF2-40B4-BE49-F238E27FC236}">
                <a16:creationId xmlns="" xmlns:a16="http://schemas.microsoft.com/office/drawing/2014/main" id="{7C1A5664-51D8-40DF-9AAE-821A88AF7516}"/>
              </a:ext>
            </a:extLst>
          </p:cNvPr>
          <p:cNvSpPr/>
          <p:nvPr/>
        </p:nvSpPr>
        <p:spPr>
          <a:xfrm>
            <a:off x="16115015" y="4462001"/>
            <a:ext cx="2031325"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氨基酸</a:t>
            </a:r>
            <a:endParaRPr lang="zh-CN" altLang="zh-CN" sz="4800" dirty="0">
              <a:solidFill>
                <a:srgbClr val="000000"/>
              </a:solidFill>
              <a:effectLst/>
              <a:latin typeface="NEU-BZ-S92"/>
              <a:ea typeface="方正书宋_GBK"/>
              <a:cs typeface="Times New Roman"/>
            </a:endParaRPr>
          </a:p>
        </p:txBody>
      </p:sp>
      <p:sp>
        <p:nvSpPr>
          <p:cNvPr id="21" name="矩形 20">
            <a:extLst>
              <a:ext uri="{FF2B5EF4-FFF2-40B4-BE49-F238E27FC236}">
                <a16:creationId xmlns="" xmlns:a16="http://schemas.microsoft.com/office/drawing/2014/main" id="{29D668F5-91C6-4F58-8F01-4785744D6CBE}"/>
              </a:ext>
            </a:extLst>
          </p:cNvPr>
          <p:cNvSpPr/>
          <p:nvPr/>
        </p:nvSpPr>
        <p:spPr>
          <a:xfrm>
            <a:off x="4248796" y="6622241"/>
            <a:ext cx="3262432"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核苷酸</a:t>
            </a:r>
            <a:r>
              <a:rPr lang="zh-CN" altLang="zh-CN" sz="4800" dirty="0" smtClean="0">
                <a:solidFill>
                  <a:srgbClr val="A50021"/>
                </a:solidFill>
                <a:latin typeface="Times New Roman"/>
                <a:ea typeface="微软雅黑"/>
                <a:cs typeface="Times New Roman"/>
              </a:rPr>
              <a:t>序列</a:t>
            </a:r>
            <a:endParaRPr lang="zh-CN" altLang="zh-CN" sz="4800" dirty="0">
              <a:solidFill>
                <a:srgbClr val="000000"/>
              </a:solidFill>
              <a:effectLst/>
              <a:latin typeface="NEU-BZ-S92"/>
              <a:ea typeface="方正书宋_GBK"/>
              <a:cs typeface="Times New Roman"/>
            </a:endParaRPr>
          </a:p>
        </p:txBody>
      </p:sp>
      <p:sp>
        <p:nvSpPr>
          <p:cNvPr id="22" name="矩形 21">
            <a:extLst>
              <a:ext uri="{FF2B5EF4-FFF2-40B4-BE49-F238E27FC236}">
                <a16:creationId xmlns="" xmlns:a16="http://schemas.microsoft.com/office/drawing/2014/main" id="{3773EE5A-225D-4A04-B390-1BE53B47BE2A}"/>
              </a:ext>
            </a:extLst>
          </p:cNvPr>
          <p:cNvSpPr/>
          <p:nvPr/>
        </p:nvSpPr>
        <p:spPr>
          <a:xfrm>
            <a:off x="2088556" y="5542121"/>
            <a:ext cx="2646878"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中心法则</a:t>
            </a:r>
            <a:endParaRPr lang="zh-CN" altLang="zh-CN" sz="4800" dirty="0">
              <a:solidFill>
                <a:srgbClr val="000000"/>
              </a:solidFill>
              <a:effectLst/>
              <a:latin typeface="NEU-BZ-S92"/>
              <a:ea typeface="方正书宋_GBK"/>
              <a:cs typeface="Times New Roman"/>
            </a:endParaRPr>
          </a:p>
        </p:txBody>
      </p:sp>
      <p:sp>
        <p:nvSpPr>
          <p:cNvPr id="24" name="矩形 23">
            <a:extLst>
              <a:ext uri="{FF2B5EF4-FFF2-40B4-BE49-F238E27FC236}">
                <a16:creationId xmlns="" xmlns:a16="http://schemas.microsoft.com/office/drawing/2014/main" id="{6F448D99-61E6-441B-9549-9AA9A76D81EB}"/>
              </a:ext>
            </a:extLst>
          </p:cNvPr>
          <p:cNvSpPr/>
          <p:nvPr/>
        </p:nvSpPr>
        <p:spPr>
          <a:xfrm>
            <a:off x="10297468" y="3309873"/>
            <a:ext cx="3262432"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功能与结构</a:t>
            </a:r>
            <a:endParaRPr lang="zh-CN" altLang="en-US" sz="4800" dirty="0"/>
          </a:p>
        </p:txBody>
      </p:sp>
      <p:sp>
        <p:nvSpPr>
          <p:cNvPr id="12" name="文本框 9">
            <a:extLst>
              <a:ext uri="{FF2B5EF4-FFF2-40B4-BE49-F238E27FC236}">
                <a16:creationId xmlns="" xmlns:a16="http://schemas.microsoft.com/office/drawing/2014/main" id="{3A9152A9-4031-41DC-8082-664FF29FB028}"/>
              </a:ext>
            </a:extLst>
          </p:cNvPr>
          <p:cNvSpPr txBox="1"/>
          <p:nvPr/>
        </p:nvSpPr>
        <p:spPr>
          <a:xfrm>
            <a:off x="1371063" y="2208843"/>
            <a:ext cx="21174075" cy="7848302"/>
          </a:xfrm>
          <a:prstGeom prst="rect">
            <a:avLst/>
          </a:prstGeom>
          <a:noFill/>
        </p:spPr>
        <p:txBody>
          <a:bodyPr wrap="square">
            <a:spAutoFit/>
          </a:bodyPr>
          <a:lstStyle/>
          <a:p>
            <a:pPr>
              <a:lnSpc>
                <a:spcPct val="150000"/>
              </a:lnSpc>
              <a:spcAft>
                <a:spcPts val="0"/>
              </a:spcAft>
            </a:pPr>
            <a:r>
              <a:rPr lang="zh-CN" altLang="zh-CN" sz="4800" b="1" dirty="0">
                <a:solidFill>
                  <a:srgbClr val="000000"/>
                </a:solidFill>
                <a:latin typeface="Times New Roman"/>
                <a:ea typeface="微软雅黑"/>
                <a:cs typeface="Times New Roman"/>
              </a:rPr>
              <a:t>二、蛋白质工程是基因工程的延伸</a:t>
            </a:r>
            <a:endParaRPr lang="zh-CN" altLang="zh-CN" sz="1800" b="1" dirty="0">
              <a:solidFill>
                <a:srgbClr val="000000"/>
              </a:solidFill>
              <a:latin typeface="NEU-BZ-S92"/>
              <a:ea typeface="方正宋三_GBK"/>
              <a:cs typeface="Times New Roman"/>
            </a:endParaRPr>
          </a:p>
          <a:p>
            <a:pPr>
              <a:lnSpc>
                <a:spcPct val="150000"/>
              </a:lnSpc>
              <a:spcAft>
                <a:spcPts val="0"/>
              </a:spcAft>
            </a:pPr>
            <a:r>
              <a:rPr lang="zh-CN" altLang="zh-CN" sz="4800" dirty="0">
                <a:solidFill>
                  <a:srgbClr val="000000"/>
                </a:solidFill>
                <a:latin typeface="Times New Roman"/>
                <a:ea typeface="微软雅黑"/>
                <a:cs typeface="Times New Roman"/>
              </a:rPr>
              <a:t>蛋白质工程首先要建立蛋白质</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的联系</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然后依据所需蛋白质</a:t>
            </a:r>
            <a:r>
              <a:rPr lang="zh-CN" altLang="zh-CN" sz="4800" dirty="0" smtClean="0">
                <a:solidFill>
                  <a:srgbClr val="000000"/>
                </a:solidFill>
                <a:latin typeface="Times New Roman"/>
                <a:ea typeface="微软雅黑"/>
                <a:cs typeface="Times New Roman"/>
              </a:rPr>
              <a:t>的功能</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设计改造天然蛋白质的</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推测出其</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的序列</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并根据</a:t>
            </a:r>
            <a:r>
              <a:rPr lang="en-US" altLang="zh-CN" sz="4800" dirty="0">
                <a:solidFill>
                  <a:srgbClr val="000000"/>
                </a:solidFill>
                <a:latin typeface="Times New Roman"/>
                <a:ea typeface="微软雅黑"/>
                <a:cs typeface="Times New Roman"/>
              </a:rPr>
              <a:t>“</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逆推出基因的核苷酸序列</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进而利用基因工程技术改变</a:t>
            </a:r>
            <a:r>
              <a:rPr lang="en-US" altLang="zh-CN" sz="4800" dirty="0">
                <a:solidFill>
                  <a:srgbClr val="000000"/>
                </a:solidFill>
                <a:latin typeface="Times New Roman"/>
                <a:ea typeface="微软雅黑"/>
                <a:cs typeface="Times New Roman"/>
              </a:rPr>
              <a:t>DNA</a:t>
            </a:r>
            <a:r>
              <a:rPr lang="zh-CN" altLang="zh-CN" sz="4800" dirty="0">
                <a:solidFill>
                  <a:srgbClr val="000000"/>
                </a:solidFill>
                <a:latin typeface="Times New Roman"/>
                <a:ea typeface="微软雅黑"/>
                <a:cs typeface="Times New Roman"/>
              </a:rPr>
              <a:t>上特定位点的</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最终将改造了的基因导入受体细胞后进行表达。可见</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蛋白质工程是通过设计和改造编码蛋白质的</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获得特定功能的蛋白质。</a:t>
            </a:r>
            <a:r>
              <a:rPr lang="en-US" altLang="zh-CN" sz="4800" dirty="0">
                <a:solidFill>
                  <a:srgbClr val="000000"/>
                </a:solid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zh-CN" altLang="zh-CN" sz="4800" b="1" dirty="0">
                <a:solidFill>
                  <a:srgbClr val="000000"/>
                </a:solidFill>
                <a:latin typeface="Times New Roman"/>
                <a:ea typeface="微软雅黑"/>
                <a:cs typeface="Times New Roman"/>
              </a:rPr>
              <a:t>三、</a:t>
            </a:r>
            <a:r>
              <a:rPr lang="zh-CN" altLang="zh-CN" sz="4800" dirty="0">
                <a:solidFill>
                  <a:srgbClr val="000000"/>
                </a:solidFill>
                <a:latin typeface="Times New Roman"/>
                <a:ea typeface="微软雅黑"/>
                <a:cs typeface="Times New Roman"/>
              </a:rPr>
              <a:t>以测序为基础建立的</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数据库是人类共有的财富。</a:t>
            </a:r>
            <a:r>
              <a:rPr lang="en-US" altLang="zh-CN" sz="4800" dirty="0">
                <a:solidFill>
                  <a:srgbClr val="000000"/>
                </a:solidFill>
                <a:latin typeface="Times New Roman"/>
                <a:ea typeface="微软雅黑"/>
                <a:cs typeface="Times New Roman"/>
              </a:rPr>
              <a:t> </a:t>
            </a:r>
            <a:endParaRPr lang="zh-CN" altLang="zh-CN" sz="1800" dirty="0">
              <a:solidFill>
                <a:srgbClr val="000000"/>
              </a:solidFill>
              <a:effectLst/>
              <a:latin typeface="NEU-BZ-S92"/>
              <a:ea typeface="方正宋三_GBK"/>
              <a:cs typeface="Times New Roman"/>
            </a:endParaRPr>
          </a:p>
        </p:txBody>
      </p:sp>
      <p:sp>
        <p:nvSpPr>
          <p:cNvPr id="11" name="矩形 10">
            <a:extLst>
              <a:ext uri="{FF2B5EF4-FFF2-40B4-BE49-F238E27FC236}">
                <a16:creationId xmlns="" xmlns:a16="http://schemas.microsoft.com/office/drawing/2014/main" id="{29D668F5-91C6-4F58-8F01-4785744D6CBE}"/>
              </a:ext>
            </a:extLst>
          </p:cNvPr>
          <p:cNvSpPr/>
          <p:nvPr/>
        </p:nvSpPr>
        <p:spPr>
          <a:xfrm>
            <a:off x="13465820" y="7741270"/>
            <a:ext cx="1415772" cy="830997"/>
          </a:xfrm>
          <a:prstGeom prst="rect">
            <a:avLst/>
          </a:prstGeom>
        </p:spPr>
        <p:txBody>
          <a:bodyPr wrap="none">
            <a:spAutoFit/>
          </a:bodyPr>
          <a:lstStyle/>
          <a:p>
            <a:pPr>
              <a:spcAft>
                <a:spcPts val="0"/>
              </a:spcAft>
            </a:pPr>
            <a:r>
              <a:rPr lang="zh-CN" altLang="zh-CN" sz="4800" dirty="0" smtClean="0">
                <a:solidFill>
                  <a:srgbClr val="A50021"/>
                </a:solidFill>
                <a:latin typeface="Times New Roman"/>
                <a:ea typeface="微软雅黑"/>
                <a:cs typeface="Times New Roman"/>
              </a:rPr>
              <a:t>基因</a:t>
            </a:r>
            <a:endParaRPr lang="zh-CN" altLang="zh-CN" sz="4800" dirty="0">
              <a:solidFill>
                <a:srgbClr val="000000"/>
              </a:solidFill>
              <a:effectLst/>
              <a:latin typeface="NEU-BZ-S92"/>
              <a:ea typeface="方正书宋_GBK"/>
              <a:cs typeface="Times New Roman"/>
            </a:endParaRPr>
          </a:p>
        </p:txBody>
      </p:sp>
      <p:sp>
        <p:nvSpPr>
          <p:cNvPr id="17" name="矩形 16">
            <a:extLst>
              <a:ext uri="{FF2B5EF4-FFF2-40B4-BE49-F238E27FC236}">
                <a16:creationId xmlns="" xmlns:a16="http://schemas.microsoft.com/office/drawing/2014/main" id="{29D668F5-91C6-4F58-8F01-4785744D6CBE}"/>
              </a:ext>
            </a:extLst>
          </p:cNvPr>
          <p:cNvSpPr/>
          <p:nvPr/>
        </p:nvSpPr>
        <p:spPr>
          <a:xfrm>
            <a:off x="8653478" y="8854489"/>
            <a:ext cx="1415772" cy="830997"/>
          </a:xfrm>
          <a:prstGeom prst="rect">
            <a:avLst/>
          </a:prstGeom>
        </p:spPr>
        <p:txBody>
          <a:bodyPr wrap="none">
            <a:spAutoFit/>
          </a:bodyPr>
          <a:lstStyle/>
          <a:p>
            <a:pPr>
              <a:spcAft>
                <a:spcPts val="0"/>
              </a:spcAft>
            </a:pPr>
            <a:r>
              <a:rPr lang="zh-CN" altLang="zh-CN" sz="4800" dirty="0" smtClean="0">
                <a:solidFill>
                  <a:srgbClr val="A50021"/>
                </a:solidFill>
                <a:latin typeface="Times New Roman"/>
                <a:ea typeface="微软雅黑"/>
                <a:cs typeface="Times New Roman"/>
              </a:rPr>
              <a:t>基因</a:t>
            </a:r>
            <a:endParaRPr lang="zh-CN" altLang="zh-CN" sz="4800" dirty="0">
              <a:solidFill>
                <a:srgbClr val="000000"/>
              </a:solidFill>
              <a:effectLst/>
              <a:latin typeface="NEU-BZ-S92"/>
              <a:ea typeface="方正书宋_GBK"/>
              <a:cs typeface="Times New Roman"/>
            </a:endParaRPr>
          </a:p>
        </p:txBody>
      </p:sp>
    </p:spTree>
    <p:extLst>
      <p:ext uri="{BB962C8B-B14F-4D97-AF65-F5344CB8AC3E}">
        <p14:creationId xmlns:p14="http://schemas.microsoft.com/office/powerpoint/2010/main" val="339342762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4" grpId="0"/>
      <p:bldP spid="11"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503199" y="2124646"/>
            <a:ext cx="21111360" cy="11172289"/>
          </a:xfrm>
          <a:prstGeom prst="rect">
            <a:avLst/>
          </a:prstGeom>
        </p:spPr>
        <p:txBody>
          <a:bodyPr wrap="square">
            <a:spAutoFit/>
          </a:bodyPr>
          <a:lstStyle/>
          <a:p>
            <a:pPr>
              <a:lnSpc>
                <a:spcPct val="150000"/>
              </a:lnSpc>
              <a:spcAft>
                <a:spcPts val="0"/>
              </a:spcAft>
            </a:pPr>
            <a:r>
              <a:rPr lang="zh-CN" altLang="zh-CN" sz="4800" b="1" dirty="0">
                <a:solidFill>
                  <a:srgbClr val="000000"/>
                </a:solidFill>
                <a:latin typeface="Times New Roman"/>
                <a:ea typeface="微软雅黑"/>
                <a:cs typeface="Times New Roman"/>
              </a:rPr>
              <a:t>任务一　乳腺生物反应器与工程菌生产药物的比较</a:t>
            </a:r>
            <a:endParaRPr lang="zh-CN" altLang="zh-CN" sz="1800" b="1" dirty="0">
              <a:solidFill>
                <a:srgbClr val="000000"/>
              </a:solidFill>
              <a:latin typeface="NEU-BZ-S92"/>
              <a:ea typeface="方正宋三_GBK"/>
              <a:cs typeface="Times New Roman"/>
            </a:endParaRPr>
          </a:p>
          <a:p>
            <a:pPr>
              <a:lnSpc>
                <a:spcPct val="150000"/>
              </a:lnSpc>
              <a:spcAft>
                <a:spcPts val="0"/>
              </a:spcAft>
            </a:pPr>
            <a:endParaRPr lang="en-US" altLang="zh-CN" sz="4800" b="1" dirty="0" smtClean="0">
              <a:solidFill>
                <a:srgbClr val="000000"/>
              </a:solidFill>
              <a:latin typeface="Times New Roman"/>
              <a:ea typeface="微软雅黑"/>
              <a:cs typeface="Times New Roman"/>
            </a:endParaRPr>
          </a:p>
          <a:p>
            <a:pPr>
              <a:lnSpc>
                <a:spcPct val="150000"/>
              </a:lnSpc>
              <a:spcAft>
                <a:spcPts val="0"/>
              </a:spcAft>
            </a:pPr>
            <a:r>
              <a:rPr lang="en-US" altLang="zh-CN" sz="4800" b="1" dirty="0" smtClean="0">
                <a:solidFill>
                  <a:srgbClr val="000000"/>
                </a:solidFill>
                <a:latin typeface="Times New Roman"/>
                <a:ea typeface="微软雅黑"/>
                <a:cs typeface="Times New Roman"/>
              </a:rPr>
              <a:t>1</a:t>
            </a:r>
            <a:r>
              <a:rPr lang="en-US" altLang="zh-CN" sz="4800" b="1" dirty="0">
                <a:solidFill>
                  <a:srgbClr val="000000"/>
                </a:solidFill>
                <a:latin typeface="Times New Roman"/>
                <a:ea typeface="微软雅黑"/>
                <a:cs typeface="Times New Roman"/>
              </a:rPr>
              <a:t>.</a:t>
            </a:r>
            <a:r>
              <a:rPr lang="zh-CN" altLang="zh-CN" sz="4800" b="1" dirty="0">
                <a:solidFill>
                  <a:srgbClr val="000000"/>
                </a:solidFill>
                <a:latin typeface="Times New Roman"/>
                <a:ea typeface="微软雅黑"/>
                <a:cs typeface="Times New Roman"/>
              </a:rPr>
              <a:t>乳腺生物反应器的操作过程</a:t>
            </a:r>
            <a:endParaRPr lang="zh-CN" altLang="zh-CN" sz="1800" b="1" dirty="0">
              <a:solidFill>
                <a:srgbClr val="000000"/>
              </a:solidFill>
              <a:latin typeface="NEU-BZ-S92"/>
              <a:ea typeface="方正宋三_GBK"/>
              <a:cs typeface="Times New Roman"/>
            </a:endParaRPr>
          </a:p>
          <a:p>
            <a:pPr algn="ctr">
              <a:lnSpc>
                <a:spcPct val="150000"/>
              </a:lnSpc>
              <a:spcAft>
                <a:spcPts val="0"/>
              </a:spcAft>
            </a:pPr>
            <a:endParaRPr lang="en-US" altLang="zh-CN" sz="4800" dirty="0" smtClean="0">
              <a:solidFill>
                <a:srgbClr val="000000"/>
              </a:solidFill>
              <a:latin typeface="Times New Roman"/>
              <a:ea typeface="微软雅黑"/>
              <a:cs typeface="Times New Roman"/>
            </a:endParaRPr>
          </a:p>
          <a:p>
            <a:pPr algn="ctr">
              <a:lnSpc>
                <a:spcPct val="150000"/>
              </a:lnSpc>
              <a:spcAft>
                <a:spcPts val="0"/>
              </a:spcAft>
            </a:pPr>
            <a:endParaRPr lang="en-US" altLang="zh-CN" sz="4800" dirty="0">
              <a:solidFill>
                <a:srgbClr val="000000"/>
              </a:solidFill>
              <a:latin typeface="Times New Roman"/>
              <a:ea typeface="微软雅黑"/>
              <a:cs typeface="Times New Roman"/>
            </a:endParaRPr>
          </a:p>
          <a:p>
            <a:pPr algn="ctr">
              <a:lnSpc>
                <a:spcPct val="150000"/>
              </a:lnSpc>
              <a:spcAft>
                <a:spcPts val="0"/>
              </a:spcAft>
            </a:pPr>
            <a:endParaRPr lang="en-US" altLang="zh-CN" sz="4800" dirty="0" smtClean="0">
              <a:solidFill>
                <a:srgbClr val="000000"/>
              </a:solidFill>
              <a:latin typeface="Times New Roman"/>
              <a:ea typeface="微软雅黑"/>
              <a:cs typeface="Times New Roman"/>
            </a:endParaRPr>
          </a:p>
          <a:p>
            <a:pPr algn="ctr">
              <a:lnSpc>
                <a:spcPct val="150000"/>
              </a:lnSpc>
              <a:spcAft>
                <a:spcPts val="0"/>
              </a:spcAft>
            </a:pPr>
            <a:endParaRPr lang="en-US" altLang="zh-CN" sz="4800" dirty="0">
              <a:solidFill>
                <a:srgbClr val="000000"/>
              </a:solidFill>
              <a:latin typeface="Times New Roman"/>
              <a:ea typeface="微软雅黑"/>
              <a:cs typeface="Times New Roman"/>
            </a:endParaRPr>
          </a:p>
          <a:p>
            <a:pPr algn="ctr">
              <a:lnSpc>
                <a:spcPct val="150000"/>
              </a:lnSpc>
              <a:spcAft>
                <a:spcPts val="0"/>
              </a:spcAft>
            </a:pPr>
            <a:endParaRPr lang="en-US" altLang="zh-CN" sz="4800" dirty="0" smtClean="0">
              <a:solidFill>
                <a:srgbClr val="000000"/>
              </a:solidFill>
              <a:latin typeface="Times New Roman"/>
              <a:ea typeface="微软雅黑"/>
              <a:cs typeface="Times New Roman"/>
            </a:endParaRPr>
          </a:p>
          <a:p>
            <a:pPr algn="ctr">
              <a:lnSpc>
                <a:spcPct val="150000"/>
              </a:lnSpc>
              <a:spcAft>
                <a:spcPts val="0"/>
              </a:spcAft>
            </a:pPr>
            <a:endParaRPr lang="en-US" altLang="zh-CN" sz="4800" dirty="0" smtClean="0">
              <a:solidFill>
                <a:srgbClr val="000000"/>
              </a:solidFill>
              <a:latin typeface="Times New Roman"/>
              <a:ea typeface="微软雅黑"/>
              <a:cs typeface="Times New Roman"/>
            </a:endParaRPr>
          </a:p>
          <a:p>
            <a:pPr algn="ctr">
              <a:lnSpc>
                <a:spcPct val="150000"/>
              </a:lnSpc>
              <a:spcAft>
                <a:spcPts val="0"/>
              </a:spcAft>
            </a:pPr>
            <a:r>
              <a:rPr lang="zh-CN" altLang="zh-CN" sz="4800" dirty="0" smtClean="0">
                <a:solidFill>
                  <a:srgbClr val="000000"/>
                </a:solidFill>
                <a:latin typeface="Times New Roman"/>
                <a:ea typeface="微软雅黑"/>
                <a:cs typeface="Times New Roman"/>
              </a:rPr>
              <a:t>图</a:t>
            </a:r>
            <a:r>
              <a:rPr lang="en-US" altLang="zh-CN" sz="4800" dirty="0">
                <a:solidFill>
                  <a:srgbClr val="000000"/>
                </a:solidFill>
                <a:latin typeface="Times New Roman"/>
                <a:ea typeface="微软雅黑"/>
                <a:cs typeface="Times New Roman"/>
              </a:rPr>
              <a:t>4-2-1</a:t>
            </a:r>
            <a:endParaRPr lang="zh-CN" altLang="zh-CN" sz="1800" dirty="0">
              <a:solidFill>
                <a:srgbClr val="000000"/>
              </a:solidFill>
              <a:effectLst/>
              <a:latin typeface="NEU-BZ-S92"/>
              <a:ea typeface="方正宋三_GBK"/>
              <a:cs typeface="Times New Roman"/>
            </a:endParaRPr>
          </a:p>
        </p:txBody>
      </p:sp>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pic>
        <p:nvPicPr>
          <p:cNvPr id="11" name="重难突破.EPS" descr="id:2147489101;FounderCES"/>
          <p:cNvPicPr/>
          <p:nvPr/>
        </p:nvPicPr>
        <p:blipFill>
          <a:blip r:embed="rId3"/>
          <a:stretch>
            <a:fillRect/>
          </a:stretch>
        </p:blipFill>
        <p:spPr>
          <a:xfrm>
            <a:off x="1514924" y="3502372"/>
            <a:ext cx="3021903" cy="782514"/>
          </a:xfrm>
          <a:prstGeom prst="rect">
            <a:avLst/>
          </a:prstGeom>
        </p:spPr>
      </p:pic>
      <p:pic>
        <p:nvPicPr>
          <p:cNvPr id="14" name="22KK224.EPS" descr="id:2147490748;FounderCES"/>
          <p:cNvPicPr/>
          <p:nvPr/>
        </p:nvPicPr>
        <p:blipFill>
          <a:blip r:embed="rId4"/>
          <a:stretch>
            <a:fillRect/>
          </a:stretch>
        </p:blipFill>
        <p:spPr>
          <a:xfrm>
            <a:off x="6553052" y="5509022"/>
            <a:ext cx="12391111" cy="6548686"/>
          </a:xfrm>
          <a:prstGeom prst="rect">
            <a:avLst/>
          </a:prstGeom>
        </p:spPr>
      </p:pic>
    </p:spTree>
    <p:extLst>
      <p:ext uri="{BB962C8B-B14F-4D97-AF65-F5344CB8AC3E}">
        <p14:creationId xmlns:p14="http://schemas.microsoft.com/office/powerpoint/2010/main" val="1812951610"/>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503199" y="2124646"/>
            <a:ext cx="21111360" cy="1095043"/>
          </a:xfrm>
          <a:prstGeom prst="rect">
            <a:avLst/>
          </a:prstGeom>
        </p:spPr>
        <p:txBody>
          <a:bodyPr wrap="square">
            <a:spAutoFit/>
          </a:bodyPr>
          <a:lstStyle/>
          <a:p>
            <a:pPr>
              <a:lnSpc>
                <a:spcPct val="150000"/>
              </a:lnSpc>
              <a:spcAft>
                <a:spcPts val="0"/>
              </a:spcAft>
            </a:pPr>
            <a:r>
              <a:rPr lang="en-US" altLang="zh-CN" sz="4800" b="1" dirty="0">
                <a:solidFill>
                  <a:srgbClr val="000000"/>
                </a:solidFill>
                <a:latin typeface="Times New Roman"/>
                <a:ea typeface="微软雅黑"/>
                <a:cs typeface="Times New Roman"/>
              </a:rPr>
              <a:t>2.</a:t>
            </a:r>
            <a:r>
              <a:rPr lang="zh-CN" altLang="zh-CN" sz="4800" b="1" dirty="0">
                <a:solidFill>
                  <a:srgbClr val="000000"/>
                </a:solidFill>
                <a:latin typeface="Times New Roman"/>
                <a:ea typeface="微软雅黑"/>
                <a:cs typeface="Times New Roman"/>
              </a:rPr>
              <a:t>乳腺生物反应器与工程菌生产药物的区别</a:t>
            </a:r>
            <a:endParaRPr lang="zh-CN" altLang="zh-CN" sz="1800" b="1" dirty="0">
              <a:solidFill>
                <a:srgbClr val="000000"/>
              </a:solidFill>
              <a:effectLst/>
              <a:latin typeface="NEU-BZ-S92"/>
              <a:ea typeface="方正宋三_GBK"/>
              <a:cs typeface="Times New Roman"/>
            </a:endParaRPr>
          </a:p>
        </p:txBody>
      </p:sp>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graphicFrame>
        <p:nvGraphicFramePr>
          <p:cNvPr id="3" name="表格 2"/>
          <p:cNvGraphicFramePr>
            <a:graphicFrameLocks noGrp="1"/>
          </p:cNvGraphicFramePr>
          <p:nvPr>
            <p:extLst>
              <p:ext uri="{D42A27DB-BD31-4B8C-83A1-F6EECF244321}">
                <p14:modId xmlns:p14="http://schemas.microsoft.com/office/powerpoint/2010/main" val="1533698646"/>
              </p:ext>
            </p:extLst>
          </p:nvPr>
        </p:nvGraphicFramePr>
        <p:xfrm>
          <a:off x="1584500" y="3505254"/>
          <a:ext cx="20810312" cy="8412480"/>
        </p:xfrm>
        <a:graphic>
          <a:graphicData uri="http://schemas.openxmlformats.org/drawingml/2006/table">
            <a:tbl>
              <a:tblPr firstRow="1" firstCol="1" bandRow="1"/>
              <a:tblGrid>
                <a:gridCol w="3781426"/>
                <a:gridCol w="9001000"/>
                <a:gridCol w="8027886"/>
              </a:tblGrid>
              <a:tr h="0">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比较内容</a:t>
                      </a:r>
                      <a:endParaRPr lang="zh-CN" sz="4600" b="1" dirty="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乳腺生物反应器</a:t>
                      </a:r>
                      <a:endParaRPr lang="zh-CN" sz="4600" b="1"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工程菌</a:t>
                      </a:r>
                      <a:endParaRPr lang="zh-CN" sz="4600" b="1"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含义</a:t>
                      </a:r>
                      <a:endParaRPr lang="zh-CN" sz="460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指让外源基因在哺乳动物的乳腺中特异性表达</a:t>
                      </a:r>
                      <a:r>
                        <a:rPr lang="en-US" sz="4600">
                          <a:solidFill>
                            <a:srgbClr val="000000"/>
                          </a:solidFill>
                          <a:effectLst/>
                          <a:latin typeface="Times New Roman"/>
                          <a:ea typeface="微软雅黑"/>
                          <a:cs typeface="Times New Roman"/>
                        </a:rPr>
                        <a:t>,</a:t>
                      </a:r>
                      <a:r>
                        <a:rPr lang="zh-CN" sz="4600">
                          <a:solidFill>
                            <a:srgbClr val="000000"/>
                          </a:solidFill>
                          <a:effectLst/>
                          <a:latin typeface="Times New Roman"/>
                          <a:ea typeface="微软雅黑"/>
                          <a:cs typeface="Times New Roman"/>
                        </a:rPr>
                        <a:t>利用动物的乳腺组织生产药物蛋白</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dirty="0">
                          <a:solidFill>
                            <a:srgbClr val="000000"/>
                          </a:solidFill>
                          <a:effectLst/>
                          <a:latin typeface="Times New Roman"/>
                          <a:ea typeface="微软雅黑"/>
                          <a:cs typeface="Times New Roman"/>
                        </a:rPr>
                        <a:t>　指用基因工程的方法</a:t>
                      </a:r>
                      <a:r>
                        <a:rPr lang="en-US" sz="4600" dirty="0">
                          <a:solidFill>
                            <a:srgbClr val="000000"/>
                          </a:solidFill>
                          <a:effectLst/>
                          <a:latin typeface="Times New Roman"/>
                          <a:ea typeface="微软雅黑"/>
                          <a:cs typeface="Times New Roman"/>
                        </a:rPr>
                        <a:t>,</a:t>
                      </a:r>
                      <a:r>
                        <a:rPr lang="zh-CN" sz="4600" dirty="0">
                          <a:solidFill>
                            <a:srgbClr val="000000"/>
                          </a:solidFill>
                          <a:effectLst/>
                          <a:latin typeface="Times New Roman"/>
                          <a:ea typeface="微软雅黑"/>
                          <a:cs typeface="Times New Roman"/>
                        </a:rPr>
                        <a:t>使外源基因得到高效表达的菌类细胞株系</a:t>
                      </a:r>
                      <a:endParaRPr lang="zh-CN" sz="4600"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受体基因</a:t>
                      </a:r>
                      <a:endParaRPr lang="zh-CN" sz="4600">
                        <a:solidFill>
                          <a:srgbClr val="000000"/>
                        </a:solidFill>
                        <a:effectLst/>
                        <a:latin typeface="NEU-BZ-S92"/>
                        <a:ea typeface="方正宋三_GBK"/>
                        <a:cs typeface="Times New Roman"/>
                      </a:endParaRPr>
                    </a:p>
                    <a:p>
                      <a:pPr algn="ctr">
                        <a:lnSpc>
                          <a:spcPct val="150000"/>
                        </a:lnSpc>
                        <a:spcAft>
                          <a:spcPts val="0"/>
                        </a:spcAft>
                      </a:pPr>
                      <a:r>
                        <a:rPr lang="zh-CN" sz="4600">
                          <a:solidFill>
                            <a:srgbClr val="000000"/>
                          </a:solidFill>
                          <a:effectLst/>
                          <a:latin typeface="Times New Roman"/>
                          <a:ea typeface="微软雅黑"/>
                          <a:cs typeface="Times New Roman"/>
                        </a:rPr>
                        <a:t>结构与人</a:t>
                      </a:r>
                      <a:endParaRPr lang="zh-CN" sz="4600">
                        <a:solidFill>
                          <a:srgbClr val="000000"/>
                        </a:solidFill>
                        <a:effectLst/>
                        <a:latin typeface="NEU-BZ-S92"/>
                        <a:ea typeface="方正宋三_GBK"/>
                        <a:cs typeface="Times New Roman"/>
                      </a:endParaRPr>
                    </a:p>
                    <a:p>
                      <a:pPr algn="ctr">
                        <a:lnSpc>
                          <a:spcPct val="150000"/>
                        </a:lnSpc>
                        <a:spcAft>
                          <a:spcPts val="0"/>
                        </a:spcAft>
                      </a:pPr>
                      <a:r>
                        <a:rPr lang="zh-CN" sz="4600">
                          <a:solidFill>
                            <a:srgbClr val="000000"/>
                          </a:solidFill>
                          <a:effectLst/>
                          <a:latin typeface="Times New Roman"/>
                          <a:ea typeface="微软雅黑"/>
                          <a:cs typeface="Times New Roman"/>
                        </a:rPr>
                        <a:t>类基因结</a:t>
                      </a:r>
                      <a:endParaRPr lang="zh-CN" sz="4600">
                        <a:solidFill>
                          <a:srgbClr val="000000"/>
                        </a:solidFill>
                        <a:effectLst/>
                        <a:latin typeface="NEU-BZ-S92"/>
                        <a:ea typeface="方正宋三_GBK"/>
                        <a:cs typeface="Times New Roman"/>
                      </a:endParaRPr>
                    </a:p>
                    <a:p>
                      <a:pPr algn="ctr">
                        <a:lnSpc>
                          <a:spcPct val="150000"/>
                        </a:lnSpc>
                        <a:spcAft>
                          <a:spcPts val="0"/>
                        </a:spcAft>
                      </a:pPr>
                      <a:r>
                        <a:rPr lang="zh-CN" sz="4600">
                          <a:solidFill>
                            <a:srgbClr val="000000"/>
                          </a:solidFill>
                          <a:effectLst/>
                          <a:latin typeface="Times New Roman"/>
                          <a:ea typeface="微软雅黑"/>
                          <a:cs typeface="Times New Roman"/>
                        </a:rPr>
                        <a:t>构差异</a:t>
                      </a:r>
                      <a:endParaRPr lang="zh-CN" sz="460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动物基因结构与人类的基因结构基本相同</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dirty="0">
                          <a:solidFill>
                            <a:srgbClr val="000000"/>
                          </a:solidFill>
                          <a:effectLst/>
                          <a:latin typeface="Times New Roman"/>
                          <a:ea typeface="微软雅黑"/>
                          <a:cs typeface="Times New Roman"/>
                        </a:rPr>
                        <a:t>　细菌和酵母菌的基因结构与人类有较大差异</a:t>
                      </a:r>
                      <a:endParaRPr lang="zh-CN" sz="4600"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0242511"/>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graphicFrame>
        <p:nvGraphicFramePr>
          <p:cNvPr id="5" name="表格 4"/>
          <p:cNvGraphicFramePr>
            <a:graphicFrameLocks noGrp="1"/>
          </p:cNvGraphicFramePr>
          <p:nvPr>
            <p:extLst>
              <p:ext uri="{D42A27DB-BD31-4B8C-83A1-F6EECF244321}">
                <p14:modId xmlns:p14="http://schemas.microsoft.com/office/powerpoint/2010/main" val="1652485932"/>
              </p:ext>
            </p:extLst>
          </p:nvPr>
        </p:nvGraphicFramePr>
        <p:xfrm>
          <a:off x="1510481" y="2340670"/>
          <a:ext cx="20092243" cy="6309360"/>
        </p:xfrm>
        <a:graphic>
          <a:graphicData uri="http://schemas.openxmlformats.org/drawingml/2006/table">
            <a:tbl>
              <a:tblPr firstRow="1" firstCol="1" bandRow="1"/>
              <a:tblGrid>
                <a:gridCol w="4394499"/>
                <a:gridCol w="5472608"/>
                <a:gridCol w="10225136"/>
              </a:tblGrid>
              <a:tr h="0">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比较内容</a:t>
                      </a:r>
                      <a:endParaRPr lang="zh-CN" sz="4600" b="1" dirty="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乳腺生物反应器</a:t>
                      </a:r>
                      <a:endParaRPr lang="zh-CN" sz="4600" b="1"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工程菌</a:t>
                      </a:r>
                      <a:endParaRPr lang="zh-CN" sz="4600" b="1"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基因表达</a:t>
                      </a:r>
                      <a:endParaRPr lang="zh-CN" sz="460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en-US" sz="4600" dirty="0">
                          <a:solidFill>
                            <a:srgbClr val="000000"/>
                          </a:solidFill>
                          <a:effectLst/>
                          <a:latin typeface="Times New Roman"/>
                          <a:ea typeface="微软雅黑"/>
                          <a:cs typeface="Times New Roman"/>
                        </a:rPr>
                        <a:t> </a:t>
                      </a:r>
                      <a:r>
                        <a:rPr lang="zh-CN" sz="4600" dirty="0">
                          <a:solidFill>
                            <a:srgbClr val="000000"/>
                          </a:solidFill>
                          <a:effectLst/>
                          <a:latin typeface="Times New Roman"/>
                          <a:ea typeface="微软雅黑"/>
                          <a:cs typeface="Times New Roman"/>
                        </a:rPr>
                        <a:t>　合成的药物蛋白与天然蛋白质相同</a:t>
                      </a:r>
                      <a:endParaRPr lang="zh-CN" sz="4600"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细菌合成的药物蛋白可能没有活性</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受体细胞</a:t>
                      </a:r>
                      <a:endParaRPr lang="zh-CN" sz="460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动物受精卵</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微生物细胞</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目的基因</a:t>
                      </a:r>
                      <a:endParaRPr lang="zh-CN" sz="4600">
                        <a:solidFill>
                          <a:srgbClr val="000000"/>
                        </a:solidFill>
                        <a:effectLst/>
                        <a:latin typeface="NEU-BZ-S92"/>
                        <a:ea typeface="方正宋三_GBK"/>
                        <a:cs typeface="Times New Roman"/>
                      </a:endParaRPr>
                    </a:p>
                    <a:p>
                      <a:pPr algn="ctr">
                        <a:lnSpc>
                          <a:spcPct val="150000"/>
                        </a:lnSpc>
                        <a:spcAft>
                          <a:spcPts val="0"/>
                        </a:spcAft>
                      </a:pPr>
                      <a:r>
                        <a:rPr lang="zh-CN" sz="4600">
                          <a:solidFill>
                            <a:srgbClr val="000000"/>
                          </a:solidFill>
                          <a:effectLst/>
                          <a:latin typeface="Times New Roman"/>
                          <a:ea typeface="微软雅黑"/>
                          <a:cs typeface="Times New Roman"/>
                        </a:rPr>
                        <a:t>导入方式</a:t>
                      </a:r>
                      <a:endParaRPr lang="zh-CN" sz="460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显微注射法</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dirty="0">
                          <a:solidFill>
                            <a:srgbClr val="000000"/>
                          </a:solidFill>
                          <a:effectLst/>
                          <a:latin typeface="Times New Roman"/>
                          <a:ea typeface="微软雅黑"/>
                          <a:cs typeface="Times New Roman"/>
                        </a:rPr>
                        <a:t>　感受态细胞法</a:t>
                      </a:r>
                      <a:endParaRPr lang="zh-CN" sz="4600"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5602967"/>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graphicFrame>
        <p:nvGraphicFramePr>
          <p:cNvPr id="5" name="表格 4"/>
          <p:cNvGraphicFramePr>
            <a:graphicFrameLocks noGrp="1"/>
          </p:cNvGraphicFramePr>
          <p:nvPr>
            <p:extLst>
              <p:ext uri="{D42A27DB-BD31-4B8C-83A1-F6EECF244321}">
                <p14:modId xmlns:p14="http://schemas.microsoft.com/office/powerpoint/2010/main" val="135175593"/>
              </p:ext>
            </p:extLst>
          </p:nvPr>
        </p:nvGraphicFramePr>
        <p:xfrm>
          <a:off x="1510481" y="2340670"/>
          <a:ext cx="20812323" cy="8412480"/>
        </p:xfrm>
        <a:graphic>
          <a:graphicData uri="http://schemas.openxmlformats.org/drawingml/2006/table">
            <a:tbl>
              <a:tblPr firstRow="1" firstCol="1" bandRow="1"/>
              <a:tblGrid>
                <a:gridCol w="4394499"/>
                <a:gridCol w="5184576"/>
                <a:gridCol w="11233248"/>
              </a:tblGrid>
              <a:tr h="0">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比较内容</a:t>
                      </a:r>
                      <a:endParaRPr lang="zh-CN" sz="4600" b="1" dirty="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乳腺生物反应器</a:t>
                      </a:r>
                      <a:endParaRPr lang="zh-CN" sz="4600" b="1"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工程菌</a:t>
                      </a:r>
                      <a:endParaRPr lang="zh-CN" sz="4600" b="1"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dirty="0">
                          <a:solidFill>
                            <a:srgbClr val="000000"/>
                          </a:solidFill>
                          <a:effectLst/>
                          <a:latin typeface="Times New Roman"/>
                          <a:ea typeface="微软雅黑"/>
                          <a:cs typeface="Times New Roman"/>
                        </a:rPr>
                        <a:t>生产条件</a:t>
                      </a:r>
                      <a:endParaRPr lang="zh-CN" sz="4600" dirty="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不需严格灭菌</a:t>
                      </a:r>
                      <a:r>
                        <a:rPr lang="en-US" sz="4600">
                          <a:solidFill>
                            <a:srgbClr val="000000"/>
                          </a:solidFill>
                          <a:effectLst/>
                          <a:latin typeface="Times New Roman"/>
                          <a:ea typeface="微软雅黑"/>
                          <a:cs typeface="Times New Roman"/>
                        </a:rPr>
                        <a:t>;</a:t>
                      </a:r>
                      <a:r>
                        <a:rPr lang="zh-CN" sz="4600">
                          <a:solidFill>
                            <a:srgbClr val="000000"/>
                          </a:solidFill>
                          <a:effectLst/>
                          <a:latin typeface="Times New Roman"/>
                          <a:ea typeface="微软雅黑"/>
                          <a:cs typeface="Times New Roman"/>
                        </a:rPr>
                        <a:t>温度等外界条件对其影响不大</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需严格灭菌</a:t>
                      </a:r>
                      <a:r>
                        <a:rPr lang="en-US" sz="4600">
                          <a:solidFill>
                            <a:srgbClr val="000000"/>
                          </a:solidFill>
                          <a:effectLst/>
                          <a:latin typeface="Times New Roman"/>
                          <a:ea typeface="微软雅黑"/>
                          <a:cs typeface="Times New Roman"/>
                        </a:rPr>
                        <a:t>,</a:t>
                      </a:r>
                      <a:r>
                        <a:rPr lang="zh-CN" sz="4600">
                          <a:solidFill>
                            <a:srgbClr val="000000"/>
                          </a:solidFill>
                          <a:effectLst/>
                          <a:latin typeface="Times New Roman"/>
                          <a:ea typeface="微软雅黑"/>
                          <a:cs typeface="Times New Roman"/>
                        </a:rPr>
                        <a:t>严格控制工程菌所需的温度、</a:t>
                      </a:r>
                      <a:r>
                        <a:rPr lang="en-US" sz="4600">
                          <a:solidFill>
                            <a:srgbClr val="000000"/>
                          </a:solidFill>
                          <a:effectLst/>
                          <a:latin typeface="Times New Roman"/>
                          <a:ea typeface="微软雅黑"/>
                          <a:cs typeface="Times New Roman"/>
                        </a:rPr>
                        <a:t>pH</a:t>
                      </a:r>
                      <a:r>
                        <a:rPr lang="zh-CN" sz="4600">
                          <a:solidFill>
                            <a:srgbClr val="000000"/>
                          </a:solidFill>
                          <a:effectLst/>
                          <a:latin typeface="Times New Roman"/>
                          <a:ea typeface="微软雅黑"/>
                          <a:cs typeface="Times New Roman"/>
                        </a:rPr>
                        <a:t>、营养物质浓度等外界条件</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药物提取</a:t>
                      </a:r>
                      <a:endParaRPr lang="zh-CN" sz="460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从动物乳汁中提取</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从微生物细胞或其培养液中提取</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生产设备</a:t>
                      </a:r>
                      <a:endParaRPr lang="zh-CN" sz="460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畜牧业生产、提取设备</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dirty="0">
                          <a:solidFill>
                            <a:srgbClr val="000000"/>
                          </a:solidFill>
                          <a:effectLst/>
                          <a:latin typeface="Times New Roman"/>
                          <a:ea typeface="微软雅黑"/>
                          <a:cs typeface="Times New Roman"/>
                        </a:rPr>
                        <a:t>　发酵生产、提取设备</a:t>
                      </a:r>
                      <a:endParaRPr lang="zh-CN" sz="4600"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9794348"/>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440484" y="3132758"/>
            <a:ext cx="15481720" cy="5632311"/>
          </a:xfrm>
          <a:prstGeom prst="rect">
            <a:avLst/>
          </a:prstGeom>
        </p:spPr>
        <p:txBody>
          <a:bodyPr wrap="square">
            <a:spAutoFit/>
          </a:bodyPr>
          <a:lstStyle/>
          <a:p>
            <a:pPr>
              <a:lnSpc>
                <a:spcPct val="150000"/>
              </a:lnSpc>
              <a:spcAft>
                <a:spcPts val="0"/>
              </a:spcAft>
            </a:pPr>
            <a:r>
              <a:rPr lang="zh-CN" altLang="zh-CN" sz="4800" b="1" dirty="0">
                <a:solidFill>
                  <a:srgbClr val="000000"/>
                </a:solidFill>
                <a:latin typeface="Times New Roman"/>
                <a:ea typeface="微软雅黑"/>
                <a:cs typeface="Times New Roman"/>
              </a:rPr>
              <a:t>例</a:t>
            </a:r>
            <a:r>
              <a:rPr lang="en-US" altLang="zh-CN" sz="4800" b="1" dirty="0">
                <a:solidFill>
                  <a:srgbClr val="000000"/>
                </a:solidFill>
                <a:latin typeface="Times New Roman"/>
                <a:ea typeface="微软雅黑"/>
                <a:cs typeface="Times New Roman"/>
              </a:rPr>
              <a:t>1 </a:t>
            </a:r>
            <a:r>
              <a:rPr lang="zh-CN" altLang="zh-CN" sz="4800" dirty="0">
                <a:solidFill>
                  <a:srgbClr val="000000"/>
                </a:solidFill>
                <a:latin typeface="Times New Roman"/>
                <a:ea typeface="微软雅黑"/>
                <a:cs typeface="Times New Roman"/>
              </a:rPr>
              <a:t>下列有关乳腺生物反应器的叙述</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错误的是</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A.</a:t>
            </a:r>
            <a:r>
              <a:rPr lang="zh-CN" altLang="zh-CN" sz="4800" dirty="0">
                <a:solidFill>
                  <a:srgbClr val="000000"/>
                </a:solidFill>
                <a:latin typeface="Times New Roman"/>
                <a:ea typeface="微软雅黑"/>
                <a:cs typeface="Times New Roman"/>
              </a:rPr>
              <a:t>动物基因结构与人类基因结构相同</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B.</a:t>
            </a:r>
            <a:r>
              <a:rPr lang="zh-CN" altLang="zh-CN" sz="4800" dirty="0">
                <a:solidFill>
                  <a:srgbClr val="000000"/>
                </a:solidFill>
                <a:latin typeface="Times New Roman"/>
                <a:ea typeface="微软雅黑"/>
                <a:cs typeface="Times New Roman"/>
              </a:rPr>
              <a:t>乳腺生物反应器生产的药物是自然界没有的</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C.</a:t>
            </a:r>
            <a:r>
              <a:rPr lang="zh-CN" altLang="zh-CN" sz="4800" dirty="0">
                <a:solidFill>
                  <a:srgbClr val="000000"/>
                </a:solidFill>
                <a:latin typeface="Times New Roman"/>
                <a:ea typeface="微软雅黑"/>
                <a:cs typeface="Times New Roman"/>
              </a:rPr>
              <a:t>可从具有目的基因的转基因雌性动物乳汁中提取药物</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D.</a:t>
            </a:r>
            <a:r>
              <a:rPr lang="zh-CN" altLang="zh-CN" sz="4800" dirty="0">
                <a:solidFill>
                  <a:srgbClr val="000000"/>
                </a:solidFill>
                <a:latin typeface="Times New Roman"/>
                <a:ea typeface="微软雅黑"/>
                <a:cs typeface="Times New Roman"/>
              </a:rPr>
              <a:t>乳腺生物反应器是转基因技术在医药卫生领域的应用</a:t>
            </a:r>
            <a:endParaRPr lang="zh-CN" altLang="zh-CN" sz="1800" dirty="0">
              <a:solidFill>
                <a:srgbClr val="000000"/>
              </a:solidFill>
              <a:effectLst/>
              <a:latin typeface="NEU-BZ-S92"/>
              <a:ea typeface="方正宋三_GBK"/>
              <a:cs typeface="Times New Roman"/>
            </a:endParaRPr>
          </a:p>
        </p:txBody>
      </p:sp>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sp>
        <p:nvSpPr>
          <p:cNvPr id="9" name="矩形 8">
            <a:extLst>
              <a:ext uri="{FF2B5EF4-FFF2-40B4-BE49-F238E27FC236}">
                <a16:creationId xmlns="" xmlns:a16="http://schemas.microsoft.com/office/drawing/2014/main" id="{671BE900-6A3A-4026-874D-4540597E2A74}"/>
              </a:ext>
            </a:extLst>
          </p:cNvPr>
          <p:cNvSpPr/>
          <p:nvPr/>
        </p:nvSpPr>
        <p:spPr>
          <a:xfrm>
            <a:off x="14761964" y="3279096"/>
            <a:ext cx="720080" cy="861774"/>
          </a:xfrm>
          <a:prstGeom prst="rect">
            <a:avLst/>
          </a:prstGeom>
        </p:spPr>
        <p:txBody>
          <a:bodyPr wrap="square">
            <a:spAutoFit/>
          </a:bodyPr>
          <a:lstStyle/>
          <a:p>
            <a:r>
              <a:rPr lang="en-US" altLang="zh-CN" sz="5000" dirty="0" smtClean="0">
                <a:solidFill>
                  <a:srgbClr val="A50021"/>
                </a:solidFill>
                <a:latin typeface="Times New Roman"/>
                <a:ea typeface="微软雅黑"/>
              </a:rPr>
              <a:t>B</a:t>
            </a:r>
            <a:endParaRPr lang="zh-CN" altLang="en-US" sz="5000" dirty="0"/>
          </a:p>
        </p:txBody>
      </p:sp>
      <p:pic>
        <p:nvPicPr>
          <p:cNvPr id="2" name="Picture 3">
            <a:extLst>
              <a:ext uri="{FF2B5EF4-FFF2-40B4-BE49-F238E27FC236}">
                <a16:creationId xmlns="" xmlns:a16="http://schemas.microsoft.com/office/drawing/2014/main" id="{68ADFDC9-B8C2-4DE9-AEF6-1F6E9FC85271}"/>
              </a:ext>
            </a:extLst>
          </p:cNvPr>
          <p:cNvPicPr>
            <a:picLocks noChangeAspect="1" noChangeArrowheads="1"/>
          </p:cNvPicPr>
          <p:nvPr/>
        </p:nvPicPr>
        <p:blipFill>
          <a:blip r:embed="rId3" cstate="print"/>
          <a:srcRect/>
          <a:stretch>
            <a:fillRect/>
          </a:stretch>
        </p:blipFill>
        <p:spPr bwMode="auto">
          <a:xfrm>
            <a:off x="17138228" y="2814686"/>
            <a:ext cx="5476330" cy="5718672"/>
          </a:xfrm>
          <a:prstGeom prst="rect">
            <a:avLst/>
          </a:prstGeom>
          <a:noFill/>
          <a:ln w="9525">
            <a:noFill/>
            <a:miter lim="800000"/>
            <a:headEnd/>
            <a:tailEnd/>
          </a:ln>
          <a:effectLst/>
        </p:spPr>
      </p:pic>
      <p:sp>
        <p:nvSpPr>
          <p:cNvPr id="3" name="矩形 2">
            <a:extLst>
              <a:ext uri="{FF2B5EF4-FFF2-40B4-BE49-F238E27FC236}">
                <a16:creationId xmlns="" xmlns:a16="http://schemas.microsoft.com/office/drawing/2014/main" id="{B50D3475-AA26-43CD-8B9A-B3CA1F6A7D03}"/>
              </a:ext>
            </a:extLst>
          </p:cNvPr>
          <p:cNvSpPr/>
          <p:nvPr/>
        </p:nvSpPr>
        <p:spPr>
          <a:xfrm>
            <a:off x="17426260" y="3017187"/>
            <a:ext cx="4900267" cy="4524315"/>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dirty="0" smtClean="0">
                <a:solidFill>
                  <a:srgbClr val="A50021"/>
                </a:solidFill>
                <a:latin typeface="Times New Roman"/>
                <a:ea typeface="微软雅黑"/>
                <a:cs typeface="Times New Roman"/>
              </a:rPr>
              <a:t>乳腺</a:t>
            </a:r>
            <a:r>
              <a:rPr lang="zh-CN" altLang="zh-CN" sz="4800" dirty="0">
                <a:solidFill>
                  <a:srgbClr val="A50021"/>
                </a:solidFill>
                <a:latin typeface="Times New Roman"/>
                <a:ea typeface="微软雅黑"/>
                <a:cs typeface="Times New Roman"/>
              </a:rPr>
              <a:t>生物反应器生产的药物在自然界中可以找到。</a:t>
            </a:r>
            <a:endParaRPr lang="zh-CN" altLang="zh-CN" sz="4800" dirty="0">
              <a:solidFill>
                <a:srgbClr val="000000"/>
              </a:solidFill>
              <a:effectLst/>
              <a:latin typeface="NEU-BZ-S92"/>
              <a:ea typeface="方正宋三_GBK"/>
              <a:cs typeface="Times New Roman"/>
            </a:endParaRPr>
          </a:p>
        </p:txBody>
      </p:sp>
      <p:pic>
        <p:nvPicPr>
          <p:cNvPr id="10" name="反馈评价.EPS" descr="id:2147490327;FounderCES"/>
          <p:cNvPicPr/>
          <p:nvPr/>
        </p:nvPicPr>
        <p:blipFill>
          <a:blip r:embed="rId4"/>
          <a:stretch>
            <a:fillRect/>
          </a:stretch>
        </p:blipFill>
        <p:spPr>
          <a:xfrm>
            <a:off x="1440484" y="2310630"/>
            <a:ext cx="3174884" cy="822128"/>
          </a:xfrm>
          <a:prstGeom prst="rect">
            <a:avLst/>
          </a:prstGeom>
        </p:spPr>
      </p:pic>
    </p:spTree>
    <p:extLst>
      <p:ext uri="{BB962C8B-B14F-4D97-AF65-F5344CB8AC3E}">
        <p14:creationId xmlns:p14="http://schemas.microsoft.com/office/powerpoint/2010/main" val="177991115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440484" y="2124646"/>
            <a:ext cx="20738304" cy="8956298"/>
          </a:xfrm>
          <a:prstGeom prst="rect">
            <a:avLst/>
          </a:prstGeom>
        </p:spPr>
        <p:txBody>
          <a:bodyPr wrap="square">
            <a:spAutoFit/>
          </a:bodyPr>
          <a:lstStyle/>
          <a:p>
            <a:pPr>
              <a:lnSpc>
                <a:spcPct val="150000"/>
              </a:lnSpc>
              <a:spcAft>
                <a:spcPts val="0"/>
              </a:spcAft>
            </a:pPr>
            <a:r>
              <a:rPr lang="zh-CN" altLang="zh-CN" sz="4800" b="1" dirty="0">
                <a:solidFill>
                  <a:srgbClr val="000000"/>
                </a:solidFill>
                <a:latin typeface="Times New Roman"/>
                <a:ea typeface="微软雅黑"/>
                <a:cs typeface="Times New Roman"/>
              </a:rPr>
              <a:t>例</a:t>
            </a:r>
            <a:r>
              <a:rPr lang="en-US" altLang="zh-CN" sz="4800" b="1" dirty="0">
                <a:solidFill>
                  <a:srgbClr val="000000"/>
                </a:solidFill>
                <a:latin typeface="Times New Roman"/>
                <a:ea typeface="微软雅黑"/>
                <a:cs typeface="Times New Roman"/>
              </a:rPr>
              <a:t>2 </a:t>
            </a:r>
            <a:r>
              <a:rPr lang="zh-CN" altLang="zh-CN" sz="4800" dirty="0">
                <a:solidFill>
                  <a:srgbClr val="000000"/>
                </a:solidFill>
                <a:latin typeface="Times New Roman"/>
                <a:ea typeface="微软雅黑"/>
                <a:cs typeface="Times New Roman"/>
              </a:rPr>
              <a:t>采用基因工程技术培育转基因羊作为乳腺生物反应器</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使其能合成人凝血因子且只存在于乳汁中。下列有关叙述</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不正确的是</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A.</a:t>
            </a:r>
            <a:r>
              <a:rPr lang="zh-CN" altLang="zh-CN" sz="4800" dirty="0">
                <a:solidFill>
                  <a:srgbClr val="000000"/>
                </a:solidFill>
                <a:latin typeface="Times New Roman"/>
                <a:ea typeface="微软雅黑"/>
                <a:cs typeface="Times New Roman"/>
              </a:rPr>
              <a:t>将含有人凝血因子基因的表达载体导入羊乳腺细胞中即可获得乳腺生物反应器</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B.</a:t>
            </a:r>
            <a:r>
              <a:rPr lang="zh-CN" altLang="zh-CN" sz="4800" dirty="0">
                <a:solidFill>
                  <a:srgbClr val="000000"/>
                </a:solidFill>
                <a:latin typeface="Times New Roman"/>
                <a:ea typeface="微软雅黑"/>
                <a:cs typeface="Times New Roman"/>
              </a:rPr>
              <a:t>将人凝血因子基因与乳腺蛋白基因的启动子等调控元件重组在一起构建基因表达载体</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C.</a:t>
            </a:r>
            <a:r>
              <a:rPr lang="zh-CN" altLang="zh-CN" sz="4800" dirty="0">
                <a:solidFill>
                  <a:srgbClr val="000000"/>
                </a:solidFill>
                <a:latin typeface="Times New Roman"/>
                <a:ea typeface="微软雅黑"/>
                <a:cs typeface="Times New Roman"/>
              </a:rPr>
              <a:t>该转基因羊产生的生殖细胞中可能会含有人凝血因子基因</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D.</a:t>
            </a:r>
            <a:r>
              <a:rPr lang="zh-CN" altLang="zh-CN" sz="4800" dirty="0">
                <a:solidFill>
                  <a:srgbClr val="000000"/>
                </a:solidFill>
                <a:latin typeface="Times New Roman"/>
                <a:ea typeface="微软雅黑"/>
                <a:cs typeface="Times New Roman"/>
              </a:rPr>
              <a:t>与乳腺生物反应器相比</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膀胱生物反应器不受性别等限制</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受体来源更广泛</a:t>
            </a:r>
            <a:endParaRPr lang="zh-CN" altLang="zh-CN" sz="1800" dirty="0">
              <a:solidFill>
                <a:srgbClr val="000000"/>
              </a:solidFill>
              <a:effectLst/>
              <a:latin typeface="NEU-BZ-S92"/>
              <a:ea typeface="方正宋三_GBK"/>
              <a:cs typeface="Times New Roman"/>
            </a:endParaRPr>
          </a:p>
        </p:txBody>
      </p:sp>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sp>
        <p:nvSpPr>
          <p:cNvPr id="9" name="矩形 8">
            <a:extLst>
              <a:ext uri="{FF2B5EF4-FFF2-40B4-BE49-F238E27FC236}">
                <a16:creationId xmlns="" xmlns:a16="http://schemas.microsoft.com/office/drawing/2014/main" id="{671BE900-6A3A-4026-874D-4540597E2A74}"/>
              </a:ext>
            </a:extLst>
          </p:cNvPr>
          <p:cNvSpPr/>
          <p:nvPr/>
        </p:nvSpPr>
        <p:spPr>
          <a:xfrm>
            <a:off x="16922204" y="3423112"/>
            <a:ext cx="720080" cy="861774"/>
          </a:xfrm>
          <a:prstGeom prst="rect">
            <a:avLst/>
          </a:prstGeom>
        </p:spPr>
        <p:txBody>
          <a:bodyPr wrap="square">
            <a:spAutoFit/>
          </a:bodyPr>
          <a:lstStyle/>
          <a:p>
            <a:r>
              <a:rPr lang="en-US" altLang="zh-CN" sz="5000" dirty="0">
                <a:solidFill>
                  <a:srgbClr val="A50021"/>
                </a:solidFill>
                <a:latin typeface="Times New Roman"/>
                <a:ea typeface="微软雅黑"/>
              </a:rPr>
              <a:t>A</a:t>
            </a:r>
            <a:endParaRPr lang="zh-CN" altLang="en-US" sz="5000" dirty="0"/>
          </a:p>
        </p:txBody>
      </p:sp>
    </p:spTree>
    <p:extLst>
      <p:ext uri="{BB962C8B-B14F-4D97-AF65-F5344CB8AC3E}">
        <p14:creationId xmlns:p14="http://schemas.microsoft.com/office/powerpoint/2010/main" val="32106169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pic>
        <p:nvPicPr>
          <p:cNvPr id="11" name="Picture 3">
            <a:extLst>
              <a:ext uri="{FF2B5EF4-FFF2-40B4-BE49-F238E27FC236}">
                <a16:creationId xmlns="" xmlns:a16="http://schemas.microsoft.com/office/drawing/2014/main" id="{78F0918B-EE9A-45C7-A2EB-1CD4CE69FD43}"/>
              </a:ext>
            </a:extLst>
          </p:cNvPr>
          <p:cNvPicPr>
            <a:picLocks noChangeAspect="1" noChangeArrowheads="1"/>
          </p:cNvPicPr>
          <p:nvPr/>
        </p:nvPicPr>
        <p:blipFill>
          <a:blip r:embed="rId3" cstate="print"/>
          <a:srcRect/>
          <a:stretch>
            <a:fillRect/>
          </a:stretch>
        </p:blipFill>
        <p:spPr bwMode="auto">
          <a:xfrm>
            <a:off x="1440484" y="2268662"/>
            <a:ext cx="21174074" cy="8856984"/>
          </a:xfrm>
          <a:prstGeom prst="rect">
            <a:avLst/>
          </a:prstGeom>
          <a:noFill/>
          <a:ln w="9525">
            <a:noFill/>
            <a:miter lim="800000"/>
            <a:headEnd/>
            <a:tailEnd/>
          </a:ln>
          <a:effectLst/>
        </p:spPr>
      </p:pic>
      <p:sp>
        <p:nvSpPr>
          <p:cNvPr id="14" name="矩形 13">
            <a:extLst>
              <a:ext uri="{FF2B5EF4-FFF2-40B4-BE49-F238E27FC236}">
                <a16:creationId xmlns="" xmlns:a16="http://schemas.microsoft.com/office/drawing/2014/main" id="{26C80D33-4560-45A2-AE9E-D6776D3CCBB0}"/>
              </a:ext>
            </a:extLst>
          </p:cNvPr>
          <p:cNvSpPr/>
          <p:nvPr/>
        </p:nvSpPr>
        <p:spPr>
          <a:xfrm>
            <a:off x="1656508" y="2485256"/>
            <a:ext cx="20594288" cy="7848302"/>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dirty="0" smtClean="0">
                <a:solidFill>
                  <a:srgbClr val="A50021"/>
                </a:solidFill>
                <a:latin typeface="Times New Roman"/>
                <a:ea typeface="微软雅黑"/>
                <a:cs typeface="Times New Roman"/>
              </a:rPr>
              <a:t>将</a:t>
            </a:r>
            <a:r>
              <a:rPr lang="zh-CN" altLang="zh-CN" sz="4800" dirty="0">
                <a:solidFill>
                  <a:srgbClr val="A50021"/>
                </a:solidFill>
                <a:latin typeface="Times New Roman"/>
                <a:ea typeface="微软雅黑"/>
                <a:cs typeface="Times New Roman"/>
              </a:rPr>
              <a:t>含有人凝血因子基因的表达载体导入羊受精卵中</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所形成的转基因羊中</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人凝血因子基因在羊乳腺细胞中表达</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获得乳腺生物反应器</a:t>
            </a:r>
            <a:r>
              <a:rPr lang="en-US" altLang="zh-CN" sz="4800" dirty="0">
                <a:solidFill>
                  <a:srgbClr val="A50021"/>
                </a:solidFill>
                <a:latin typeface="Times New Roman"/>
                <a:ea typeface="微软雅黑"/>
              </a:rPr>
              <a:t>,A</a:t>
            </a:r>
            <a:r>
              <a:rPr lang="zh-CN" altLang="zh-CN" sz="4800" dirty="0">
                <a:solidFill>
                  <a:srgbClr val="A50021"/>
                </a:solidFill>
                <a:latin typeface="Times New Roman"/>
                <a:ea typeface="微软雅黑"/>
                <a:cs typeface="Times New Roman"/>
              </a:rPr>
              <a:t>错误</a:t>
            </a:r>
            <a:r>
              <a:rPr lang="en-US" altLang="zh-CN" sz="4800" dirty="0" smtClean="0">
                <a:solidFill>
                  <a:srgbClr val="A50021"/>
                </a:solidFill>
                <a:latin typeface="Times New Roman"/>
                <a:ea typeface="微软雅黑"/>
              </a:rPr>
              <a:t>;</a:t>
            </a:r>
          </a:p>
          <a:p>
            <a:pPr>
              <a:lnSpc>
                <a:spcPct val="150000"/>
              </a:lnSpc>
              <a:spcAft>
                <a:spcPts val="0"/>
              </a:spcAft>
            </a:pPr>
            <a:r>
              <a:rPr lang="zh-CN" altLang="zh-CN" sz="4800" dirty="0" smtClean="0">
                <a:solidFill>
                  <a:srgbClr val="A50021"/>
                </a:solidFill>
                <a:latin typeface="Times New Roman"/>
                <a:ea typeface="微软雅黑"/>
                <a:cs typeface="Times New Roman"/>
              </a:rPr>
              <a:t>构建</a:t>
            </a:r>
            <a:r>
              <a:rPr lang="zh-CN" altLang="zh-CN" sz="4800" dirty="0">
                <a:solidFill>
                  <a:srgbClr val="A50021"/>
                </a:solidFill>
                <a:latin typeface="Times New Roman"/>
                <a:ea typeface="微软雅黑"/>
                <a:cs typeface="Times New Roman"/>
              </a:rPr>
              <a:t>基因表达载体时需将人凝血因子基因与乳腺蛋白基因的启动子等调控元件重组在一起</a:t>
            </a:r>
            <a:r>
              <a:rPr lang="en-US" altLang="zh-CN" sz="4800" dirty="0">
                <a:solidFill>
                  <a:srgbClr val="A50021"/>
                </a:solidFill>
                <a:latin typeface="Times New Roman"/>
                <a:ea typeface="微软雅黑"/>
              </a:rPr>
              <a:t>,B</a:t>
            </a:r>
            <a:r>
              <a:rPr lang="zh-CN" altLang="zh-CN" sz="4800" dirty="0">
                <a:solidFill>
                  <a:srgbClr val="A50021"/>
                </a:solidFill>
                <a:latin typeface="Times New Roman"/>
                <a:ea typeface="微软雅黑"/>
                <a:cs typeface="Times New Roman"/>
              </a:rPr>
              <a:t>正确</a:t>
            </a:r>
            <a:r>
              <a:rPr lang="en-US" altLang="zh-CN" sz="4800" dirty="0" smtClean="0">
                <a:solidFill>
                  <a:srgbClr val="A50021"/>
                </a:solidFill>
                <a:latin typeface="Times New Roman"/>
                <a:ea typeface="微软雅黑"/>
              </a:rPr>
              <a:t>;</a:t>
            </a:r>
          </a:p>
          <a:p>
            <a:pPr>
              <a:lnSpc>
                <a:spcPct val="150000"/>
              </a:lnSpc>
              <a:spcAft>
                <a:spcPts val="0"/>
              </a:spcAft>
            </a:pPr>
            <a:r>
              <a:rPr lang="zh-CN" altLang="zh-CN" sz="4800" dirty="0" smtClean="0">
                <a:solidFill>
                  <a:srgbClr val="A50021"/>
                </a:solidFill>
                <a:latin typeface="Times New Roman"/>
                <a:ea typeface="微软雅黑"/>
                <a:cs typeface="Times New Roman"/>
              </a:rPr>
              <a:t>用</a:t>
            </a:r>
            <a:r>
              <a:rPr lang="zh-CN" altLang="zh-CN" sz="4800" dirty="0">
                <a:solidFill>
                  <a:srgbClr val="A50021"/>
                </a:solidFill>
                <a:latin typeface="Times New Roman"/>
                <a:ea typeface="微软雅黑"/>
                <a:cs typeface="Times New Roman"/>
              </a:rPr>
              <a:t>基因工程技术将人凝血因子基因导入羊受精卵</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所形成的转基因羊中</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人凝血因子基因存在于所有的体细胞中</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在减数分裂形成生殖细胞时</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同源染色体分离</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故该转基因羊产生的生殖细胞中可能会含有人凝血因子基因</a:t>
            </a:r>
            <a:r>
              <a:rPr lang="en-US" altLang="zh-CN" sz="4800" dirty="0">
                <a:solidFill>
                  <a:srgbClr val="A50021"/>
                </a:solidFill>
                <a:latin typeface="Times New Roman"/>
                <a:ea typeface="微软雅黑"/>
              </a:rPr>
              <a:t>,C</a:t>
            </a:r>
            <a:r>
              <a:rPr lang="zh-CN" altLang="zh-CN" sz="4800" dirty="0">
                <a:solidFill>
                  <a:srgbClr val="A50021"/>
                </a:solidFill>
                <a:latin typeface="Times New Roman"/>
                <a:ea typeface="微软雅黑"/>
                <a:cs typeface="Times New Roman"/>
              </a:rPr>
              <a:t>正确</a:t>
            </a:r>
            <a:r>
              <a:rPr lang="en-US" altLang="zh-CN" sz="4800" dirty="0" smtClean="0">
                <a:solidFill>
                  <a:srgbClr val="A50021"/>
                </a:solidFill>
                <a:latin typeface="Times New Roman"/>
                <a:ea typeface="微软雅黑"/>
              </a:rPr>
              <a:t>;</a:t>
            </a:r>
          </a:p>
        </p:txBody>
      </p:sp>
    </p:spTree>
    <p:extLst>
      <p:ext uri="{BB962C8B-B14F-4D97-AF65-F5344CB8AC3E}">
        <p14:creationId xmlns:p14="http://schemas.microsoft.com/office/powerpoint/2010/main" val="10442323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pic>
        <p:nvPicPr>
          <p:cNvPr id="11" name="Picture 3">
            <a:extLst>
              <a:ext uri="{FF2B5EF4-FFF2-40B4-BE49-F238E27FC236}">
                <a16:creationId xmlns="" xmlns:a16="http://schemas.microsoft.com/office/drawing/2014/main" id="{78F0918B-EE9A-45C7-A2EB-1CD4CE69FD43}"/>
              </a:ext>
            </a:extLst>
          </p:cNvPr>
          <p:cNvPicPr>
            <a:picLocks noChangeAspect="1" noChangeArrowheads="1"/>
          </p:cNvPicPr>
          <p:nvPr/>
        </p:nvPicPr>
        <p:blipFill>
          <a:blip r:embed="rId3" cstate="print"/>
          <a:srcRect/>
          <a:stretch>
            <a:fillRect/>
          </a:stretch>
        </p:blipFill>
        <p:spPr bwMode="auto">
          <a:xfrm>
            <a:off x="1440484" y="2268662"/>
            <a:ext cx="21174074" cy="4968552"/>
          </a:xfrm>
          <a:prstGeom prst="rect">
            <a:avLst/>
          </a:prstGeom>
          <a:noFill/>
          <a:ln w="9525">
            <a:noFill/>
            <a:miter lim="800000"/>
            <a:headEnd/>
            <a:tailEnd/>
          </a:ln>
          <a:effectLst/>
        </p:spPr>
      </p:pic>
      <p:sp>
        <p:nvSpPr>
          <p:cNvPr id="14" name="矩形 13">
            <a:extLst>
              <a:ext uri="{FF2B5EF4-FFF2-40B4-BE49-F238E27FC236}">
                <a16:creationId xmlns="" xmlns:a16="http://schemas.microsoft.com/office/drawing/2014/main" id="{26C80D33-4560-45A2-AE9E-D6776D3CCBB0}"/>
              </a:ext>
            </a:extLst>
          </p:cNvPr>
          <p:cNvSpPr/>
          <p:nvPr/>
        </p:nvSpPr>
        <p:spPr>
          <a:xfrm>
            <a:off x="1656508" y="2485256"/>
            <a:ext cx="20594288" cy="3286284"/>
          </a:xfrm>
          <a:prstGeom prst="rect">
            <a:avLst/>
          </a:prstGeom>
        </p:spPr>
        <p:txBody>
          <a:bodyPr wrap="square">
            <a:spAutoFit/>
          </a:bodyPr>
          <a:lstStyle/>
          <a:p>
            <a:pPr>
              <a:lnSpc>
                <a:spcPct val="150000"/>
              </a:lnSpc>
              <a:spcAft>
                <a:spcPts val="0"/>
              </a:spcAft>
            </a:pPr>
            <a:r>
              <a:rPr lang="en-US" altLang="zh-CN" sz="4800" dirty="0" smtClean="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乳腺生物反应器</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只能从哺乳期雌性动物的乳汁中获取产物</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与</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乳腺生物反应器</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相比</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膀胱生物反应器</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的优点是雌性和雄性动物的尿液中都可提取到产物</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不受性别的限制</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受体来源更广泛</a:t>
            </a:r>
            <a:r>
              <a:rPr lang="en-US" altLang="zh-CN" sz="4800" dirty="0">
                <a:solidFill>
                  <a:srgbClr val="A50021"/>
                </a:solidFill>
                <a:latin typeface="Times New Roman"/>
                <a:ea typeface="微软雅黑"/>
              </a:rPr>
              <a:t>,D</a:t>
            </a:r>
            <a:r>
              <a:rPr lang="zh-CN" altLang="zh-CN" sz="4800" dirty="0">
                <a:solidFill>
                  <a:srgbClr val="A50021"/>
                </a:solidFill>
                <a:latin typeface="Times New Roman"/>
                <a:ea typeface="微软雅黑"/>
                <a:cs typeface="Times New Roman"/>
              </a:rPr>
              <a:t>正确。</a:t>
            </a:r>
            <a:endParaRPr lang="zh-CN" altLang="zh-CN" sz="4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193249041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503198" y="2052638"/>
            <a:ext cx="21111361" cy="10064294"/>
          </a:xfrm>
          <a:prstGeom prst="rect">
            <a:avLst/>
          </a:prstGeom>
        </p:spPr>
        <p:txBody>
          <a:bodyPr wrap="square">
            <a:spAutoFit/>
          </a:bodyPr>
          <a:lstStyle/>
          <a:p>
            <a:pPr>
              <a:lnSpc>
                <a:spcPct val="150000"/>
              </a:lnSpc>
              <a:spcAft>
                <a:spcPts val="0"/>
              </a:spcAft>
            </a:pPr>
            <a:r>
              <a:rPr lang="en-US" altLang="zh-CN" sz="4800" b="1" dirty="0">
                <a:solidFill>
                  <a:srgbClr val="000000"/>
                </a:solidFill>
                <a:latin typeface="Times New Roman"/>
                <a:ea typeface="微软雅黑"/>
                <a:cs typeface="Times New Roman"/>
              </a:rPr>
              <a:t>[</a:t>
            </a:r>
            <a:r>
              <a:rPr lang="zh-CN" altLang="zh-CN" sz="4800" b="1" dirty="0">
                <a:solidFill>
                  <a:srgbClr val="000000"/>
                </a:solidFill>
                <a:latin typeface="Times New Roman"/>
                <a:ea typeface="微软雅黑"/>
                <a:cs typeface="Times New Roman"/>
              </a:rPr>
              <a:t>易错提醒</a:t>
            </a:r>
            <a:r>
              <a:rPr lang="en-US" altLang="zh-CN" sz="4800" b="1" dirty="0">
                <a:solidFill>
                  <a:srgbClr val="000000"/>
                </a:solidFill>
                <a:latin typeface="Times New Roman"/>
                <a:ea typeface="微软雅黑"/>
                <a:cs typeface="Times New Roman"/>
              </a:rPr>
              <a:t>]</a:t>
            </a:r>
            <a:endParaRPr lang="zh-CN" altLang="zh-CN" sz="1800" b="1"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(1)</a:t>
            </a:r>
            <a:r>
              <a:rPr lang="zh-CN" altLang="zh-CN" sz="4800" dirty="0">
                <a:solidFill>
                  <a:srgbClr val="000000"/>
                </a:solidFill>
                <a:latin typeface="Times New Roman"/>
                <a:ea typeface="微软雅黑"/>
                <a:cs typeface="Times New Roman"/>
              </a:rPr>
              <a:t>高产青霉菌是诱变产生的</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不是通过基因工程改造的工程菌。</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(2)</a:t>
            </a:r>
            <a:r>
              <a:rPr lang="zh-CN" altLang="zh-CN" sz="4800" dirty="0">
                <a:solidFill>
                  <a:srgbClr val="000000"/>
                </a:solidFill>
                <a:latin typeface="Times New Roman"/>
                <a:ea typeface="微软雅黑"/>
                <a:cs typeface="Times New Roman"/>
              </a:rPr>
              <a:t>乳腺生物反应器的操作过程中</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构建基因表达载体时</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目的基因要与乳腺蛋白基因的启动子等调控元件重组在一起</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否则目的基因在乳腺上皮细胞中不能转录。构建好的基因表达载体导入受精卵</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而不是乳腺上皮细胞</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这样由受精卵发育成的个体细胞均含有目的基因</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如药用蛋白基因</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但其只在乳腺上皮细胞中表达。</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(3)</a:t>
            </a:r>
            <a:r>
              <a:rPr lang="zh-CN" altLang="zh-CN" sz="4800" dirty="0">
                <a:solidFill>
                  <a:srgbClr val="000000"/>
                </a:solidFill>
                <a:latin typeface="Times New Roman"/>
                <a:ea typeface="微软雅黑"/>
                <a:cs typeface="Times New Roman"/>
              </a:rPr>
              <a:t>与乳腺生物反应器相比</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膀胱生物反应器的优点是从转基因动物一出生就可以收集产物</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不论动物的性别和是否正处于生殖期。膀胱生物反应器最显著的优势在于从尿液中提取蛋白质比从乳汁中提取更简便、高效。</a:t>
            </a:r>
            <a:endParaRPr lang="zh-CN" altLang="zh-CN" sz="1800" dirty="0">
              <a:solidFill>
                <a:srgbClr val="000000"/>
              </a:solidFill>
              <a:effectLst/>
              <a:latin typeface="NEU-BZ-S92"/>
              <a:ea typeface="方正宋三_GBK"/>
              <a:cs typeface="Times New Roman"/>
            </a:endParaRPr>
          </a:p>
        </p:txBody>
      </p:sp>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spTree>
    <p:extLst>
      <p:ext uri="{BB962C8B-B14F-4D97-AF65-F5344CB8AC3E}">
        <p14:creationId xmlns:p14="http://schemas.microsoft.com/office/powerpoint/2010/main" val="2573034896"/>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4"/>
          <p:cNvSpPr txBox="1"/>
          <p:nvPr/>
        </p:nvSpPr>
        <p:spPr>
          <a:xfrm>
            <a:off x="7228708" y="1332558"/>
            <a:ext cx="9307460" cy="1107996"/>
          </a:xfrm>
          <a:prstGeom prst="rect">
            <a:avLst/>
          </a:prstGeom>
          <a:noFill/>
        </p:spPr>
        <p:txBody>
          <a:bodyPr wrap="square" rtlCol="0">
            <a:spAutoFit/>
          </a:bodyPr>
          <a:lstStyle/>
          <a:p>
            <a:pPr algn="ctr"/>
            <a:r>
              <a:rPr lang="en-US" altLang="zh-CN" sz="6600" b="1" spc="300" dirty="0">
                <a:solidFill>
                  <a:srgbClr val="2E4571"/>
                </a:solidFill>
                <a:latin typeface="微软雅黑" pitchFamily="34" charset="-122"/>
                <a:ea typeface="微软雅黑" pitchFamily="34" charset="-122"/>
              </a:rPr>
              <a:t>· </a:t>
            </a:r>
            <a:r>
              <a:rPr lang="zh-CN" altLang="en-US" sz="6600" b="1" spc="300" dirty="0">
                <a:solidFill>
                  <a:srgbClr val="2E4571"/>
                </a:solidFill>
                <a:latin typeface="微软雅黑" pitchFamily="34" charset="-122"/>
                <a:ea typeface="微软雅黑" pitchFamily="34" charset="-122"/>
              </a:rPr>
              <a:t>课件编辑说明 </a:t>
            </a:r>
            <a:r>
              <a:rPr lang="en-US" altLang="zh-CN" sz="6600" b="1" spc="300" dirty="0">
                <a:solidFill>
                  <a:srgbClr val="2E4571"/>
                </a:solidFill>
                <a:latin typeface="微软雅黑" pitchFamily="34" charset="-122"/>
                <a:ea typeface="微软雅黑" pitchFamily="34" charset="-122"/>
              </a:rPr>
              <a:t>·</a:t>
            </a:r>
            <a:endParaRPr lang="zh-CN" altLang="en-US" sz="6600" b="1" spc="300" dirty="0">
              <a:solidFill>
                <a:srgbClr val="2E4571"/>
              </a:solidFill>
              <a:latin typeface="微软雅黑" pitchFamily="34" charset="-122"/>
              <a:ea typeface="微软雅黑" pitchFamily="34" charset="-122"/>
            </a:endParaRPr>
          </a:p>
        </p:txBody>
      </p:sp>
      <p:sp>
        <p:nvSpPr>
          <p:cNvPr id="4" name="TextBox 6"/>
          <p:cNvSpPr txBox="1"/>
          <p:nvPr/>
        </p:nvSpPr>
        <p:spPr>
          <a:xfrm>
            <a:off x="1152452" y="2700710"/>
            <a:ext cx="21458384" cy="9417963"/>
          </a:xfrm>
          <a:prstGeom prst="rect">
            <a:avLst/>
          </a:prstGeom>
          <a:noFill/>
        </p:spPr>
        <p:txBody>
          <a:bodyPr wrap="square" rtlCol="0">
            <a:spAutoFit/>
          </a:bodyPr>
          <a:lstStyle/>
          <a:p>
            <a:pPr>
              <a:lnSpc>
                <a:spcPct val="150000"/>
              </a:lnSpc>
            </a:pPr>
            <a:r>
              <a:rPr lang="en-US" altLang="zh-CN" sz="4000" b="1" dirty="0">
                <a:solidFill>
                  <a:prstClr val="black"/>
                </a:solidFill>
                <a:latin typeface="微软雅黑" panose="020B0503020204020204" pitchFamily="34" charset="-122"/>
                <a:ea typeface="微软雅黑" panose="020B0503020204020204" pitchFamily="34" charset="-122"/>
              </a:rPr>
              <a:t>1. </a:t>
            </a:r>
            <a:r>
              <a:rPr lang="zh-CN" altLang="zh-CN" sz="4000" dirty="0">
                <a:solidFill>
                  <a:prstClr val="black"/>
                </a:solidFill>
                <a:latin typeface="微软雅黑" panose="020B0503020204020204" pitchFamily="34" charset="-122"/>
                <a:ea typeface="微软雅黑" panose="020B0503020204020204" pitchFamily="34" charset="-122"/>
              </a:rPr>
              <a:t>本课件需用</a:t>
            </a:r>
            <a:r>
              <a:rPr lang="en-US" altLang="zh-CN" sz="4000" dirty="0">
                <a:solidFill>
                  <a:prstClr val="black"/>
                </a:solidFill>
                <a:latin typeface="微软雅黑" panose="020B0503020204020204" pitchFamily="34" charset="-122"/>
                <a:ea typeface="微软雅黑" panose="020B0503020204020204" pitchFamily="34" charset="-122"/>
              </a:rPr>
              <a:t>office2010</a:t>
            </a:r>
            <a:r>
              <a:rPr lang="zh-CN" altLang="zh-CN" sz="4000" dirty="0">
                <a:solidFill>
                  <a:prstClr val="black"/>
                </a:solidFill>
                <a:latin typeface="微软雅黑" panose="020B0503020204020204" pitchFamily="34" charset="-122"/>
                <a:ea typeface="微软雅黑" panose="020B0503020204020204" pitchFamily="34" charset="-122"/>
              </a:rPr>
              <a:t>及以上版本打开，如果您的电脑是</a:t>
            </a:r>
            <a:r>
              <a:rPr lang="en-US" altLang="zh-CN" sz="4000" dirty="0">
                <a:solidFill>
                  <a:prstClr val="black"/>
                </a:solidFill>
                <a:latin typeface="微软雅黑" panose="020B0503020204020204" pitchFamily="34" charset="-122"/>
                <a:ea typeface="微软雅黑" panose="020B0503020204020204" pitchFamily="34" charset="-122"/>
              </a:rPr>
              <a:t>office2007</a:t>
            </a:r>
            <a:r>
              <a:rPr lang="zh-CN" altLang="zh-CN" sz="4000" dirty="0">
                <a:solidFill>
                  <a:prstClr val="black"/>
                </a:solidFill>
                <a:latin typeface="微软雅黑" panose="020B0503020204020204" pitchFamily="34" charset="-122"/>
                <a:ea typeface="微软雅黑" panose="020B0503020204020204" pitchFamily="34" charset="-122"/>
              </a:rPr>
              <a:t>及以下版本或者</a:t>
            </a:r>
            <a:r>
              <a:rPr lang="en-US" altLang="zh-CN" sz="4000" dirty="0">
                <a:solidFill>
                  <a:prstClr val="black"/>
                </a:solidFill>
                <a:latin typeface="微软雅黑" panose="020B0503020204020204" pitchFamily="34" charset="-122"/>
                <a:ea typeface="微软雅黑" panose="020B0503020204020204" pitchFamily="34" charset="-122"/>
              </a:rPr>
              <a:t>WPS</a:t>
            </a:r>
            <a:r>
              <a:rPr lang="zh-CN" altLang="zh-CN" sz="4000" dirty="0">
                <a:solidFill>
                  <a:prstClr val="black"/>
                </a:solidFill>
                <a:latin typeface="微软雅黑" panose="020B0503020204020204" pitchFamily="34" charset="-122"/>
                <a:ea typeface="微软雅黑" panose="020B0503020204020204" pitchFamily="34" charset="-122"/>
              </a:rPr>
              <a:t>软件，可能会出现不可编辑的文档，建议您安装</a:t>
            </a:r>
            <a:r>
              <a:rPr lang="en-US" altLang="zh-CN" sz="4000" dirty="0">
                <a:solidFill>
                  <a:prstClr val="black"/>
                </a:solidFill>
                <a:latin typeface="微软雅黑" panose="020B0503020204020204" pitchFamily="34" charset="-122"/>
                <a:ea typeface="微软雅黑" panose="020B0503020204020204" pitchFamily="34" charset="-122"/>
              </a:rPr>
              <a:t>office2010</a:t>
            </a:r>
            <a:r>
              <a:rPr lang="zh-CN" altLang="zh-CN" sz="4000" dirty="0">
                <a:solidFill>
                  <a:prstClr val="black"/>
                </a:solidFill>
                <a:latin typeface="微软雅黑" panose="020B0503020204020204" pitchFamily="34" charset="-122"/>
                <a:ea typeface="微软雅黑" panose="020B0503020204020204" pitchFamily="34" charset="-122"/>
              </a:rPr>
              <a:t>及以上版本。</a:t>
            </a:r>
          </a:p>
          <a:p>
            <a:pPr>
              <a:lnSpc>
                <a:spcPct val="150000"/>
              </a:lnSpc>
            </a:pPr>
            <a:r>
              <a:rPr lang="en-US" altLang="zh-CN" sz="4000" b="1" dirty="0">
                <a:solidFill>
                  <a:prstClr val="black"/>
                </a:solidFill>
                <a:latin typeface="微软雅黑" panose="020B0503020204020204" pitchFamily="34" charset="-122"/>
                <a:ea typeface="微软雅黑" panose="020B0503020204020204" pitchFamily="34" charset="-122"/>
              </a:rPr>
              <a:t>2. </a:t>
            </a:r>
            <a:r>
              <a:rPr lang="zh-CN" altLang="zh-CN" sz="4000" dirty="0">
                <a:solidFill>
                  <a:prstClr val="black"/>
                </a:solidFill>
                <a:latin typeface="微软雅黑" panose="020B0503020204020204" pitchFamily="34" charset="-122"/>
                <a:ea typeface="微软雅黑" panose="020B0503020204020204" pitchFamily="34" charset="-122"/>
              </a:rPr>
              <a:t>因为课件中存在一些特殊符号，所以个别幻灯片在制作时插入了文档。如您需要修改课件，请双击插入的文档，即可进入编辑状态。如您在使用过程中遇到公式不显示或者乱码的情况，可能是因为您的电脑缺少字体，请</a:t>
            </a:r>
            <a:r>
              <a:rPr lang="zh-CN" altLang="en-US" sz="4000" dirty="0">
                <a:solidFill>
                  <a:prstClr val="black"/>
                </a:solidFill>
                <a:latin typeface="微软雅黑" panose="020B0503020204020204" pitchFamily="34" charset="-122"/>
                <a:ea typeface="微软雅黑" panose="020B0503020204020204" pitchFamily="34" charset="-122"/>
              </a:rPr>
              <a:t>打开网页</a:t>
            </a:r>
            <a:r>
              <a:rPr lang="en-US" altLang="zh-CN" sz="40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4000" dirty="0">
                <a:solidFill>
                  <a:prstClr val="black"/>
                </a:solidFill>
                <a:latin typeface="微软雅黑" panose="020B0503020204020204" pitchFamily="34" charset="-122"/>
                <a:ea typeface="微软雅黑" panose="020B0503020204020204" pitchFamily="34" charset="-122"/>
              </a:rPr>
              <a:t>下载。 </a:t>
            </a:r>
          </a:p>
          <a:p>
            <a:pPr>
              <a:lnSpc>
                <a:spcPct val="150000"/>
              </a:lnSpc>
            </a:pPr>
            <a:r>
              <a:rPr lang="en-US" altLang="zh-CN" sz="4000" b="1" dirty="0">
                <a:solidFill>
                  <a:prstClr val="black"/>
                </a:solidFill>
                <a:latin typeface="微软雅黑" panose="020B0503020204020204" pitchFamily="34" charset="-122"/>
                <a:ea typeface="微软雅黑" panose="020B0503020204020204" pitchFamily="34" charset="-122"/>
              </a:rPr>
              <a:t>3. </a:t>
            </a:r>
            <a:r>
              <a:rPr lang="zh-CN" altLang="zh-CN" sz="4000" dirty="0">
                <a:solidFill>
                  <a:prstClr val="black"/>
                </a:solidFill>
                <a:latin typeface="微软雅黑" panose="020B0503020204020204" pitchFamily="34" charset="-122"/>
                <a:ea typeface="微软雅黑" panose="020B0503020204020204" pitchFamily="34" charset="-122"/>
              </a:rPr>
              <a:t>本课件显示比例为</a:t>
            </a:r>
            <a:r>
              <a:rPr lang="en-US" altLang="zh-CN" sz="4000" dirty="0">
                <a:solidFill>
                  <a:prstClr val="black"/>
                </a:solidFill>
                <a:latin typeface="微软雅黑" panose="020B0503020204020204" pitchFamily="34" charset="-122"/>
                <a:ea typeface="微软雅黑" panose="020B0503020204020204" pitchFamily="34" charset="-122"/>
              </a:rPr>
              <a:t>16:9</a:t>
            </a:r>
            <a:r>
              <a:rPr lang="zh-CN" altLang="zh-CN" sz="4000" dirty="0">
                <a:solidFill>
                  <a:prstClr val="black"/>
                </a:solidFill>
                <a:latin typeface="微软雅黑" panose="020B0503020204020204" pitchFamily="34" charset="-122"/>
                <a:ea typeface="微软雅黑" panose="020B0503020204020204" pitchFamily="34" charset="-122"/>
              </a:rPr>
              <a:t>，如您的电脑显示器分辨率为</a:t>
            </a:r>
            <a:r>
              <a:rPr lang="en-US" altLang="zh-CN" sz="4000" dirty="0">
                <a:solidFill>
                  <a:prstClr val="black"/>
                </a:solidFill>
                <a:latin typeface="微软雅黑" panose="020B0503020204020204" pitchFamily="34" charset="-122"/>
                <a:ea typeface="微软雅黑" panose="020B0503020204020204" pitchFamily="34" charset="-122"/>
              </a:rPr>
              <a:t>4:3</a:t>
            </a:r>
            <a:r>
              <a:rPr lang="zh-CN" altLang="zh-CN" sz="4000" dirty="0">
                <a:solidFill>
                  <a:prstClr val="black"/>
                </a:solidFill>
                <a:latin typeface="微软雅黑" panose="020B0503020204020204" pitchFamily="34" charset="-122"/>
                <a:ea typeface="微软雅黑" panose="020B0503020204020204" pitchFamily="34" charset="-122"/>
              </a:rPr>
              <a:t>，课件显示效果可能比较差，建议您将电脑显示器分辨率更改为</a:t>
            </a:r>
            <a:r>
              <a:rPr lang="en-US" altLang="zh-CN" sz="4000" dirty="0">
                <a:solidFill>
                  <a:prstClr val="black"/>
                </a:solidFill>
                <a:latin typeface="微软雅黑" panose="020B0503020204020204" pitchFamily="34" charset="-122"/>
                <a:ea typeface="微软雅黑" panose="020B0503020204020204" pitchFamily="34" charset="-122"/>
              </a:rPr>
              <a:t>16:9</a:t>
            </a:r>
            <a:r>
              <a:rPr lang="zh-CN" altLang="zh-CN" sz="4000" dirty="0">
                <a:solidFill>
                  <a:prstClr val="black"/>
                </a:solidFill>
                <a:latin typeface="微软雅黑" panose="020B0503020204020204" pitchFamily="34" charset="-122"/>
                <a:ea typeface="微软雅黑" panose="020B0503020204020204" pitchFamily="34" charset="-122"/>
              </a:rPr>
              <a:t>。如您不知如何更改，请</a:t>
            </a:r>
            <a:r>
              <a:rPr lang="en-US" altLang="zh-CN" sz="4000" dirty="0">
                <a:solidFill>
                  <a:prstClr val="black"/>
                </a:solidFill>
                <a:latin typeface="微软雅黑" panose="020B0503020204020204" pitchFamily="34" charset="-122"/>
                <a:ea typeface="微软雅黑" panose="020B0503020204020204" pitchFamily="34" charset="-122"/>
              </a:rPr>
              <a:t> </a:t>
            </a:r>
            <a:r>
              <a:rPr lang="en-US" altLang="zh-CN" sz="4000" dirty="0">
                <a:solidFill>
                  <a:srgbClr val="1865D6"/>
                </a:solidFill>
                <a:latin typeface="华文行楷" panose="02010800040101010101" pitchFamily="2" charset="-122"/>
                <a:ea typeface="华文行楷" panose="02010800040101010101" pitchFamily="2" charset="-122"/>
              </a:rPr>
              <a:t>360</a:t>
            </a:r>
            <a:r>
              <a:rPr lang="zh-CN" altLang="en-US" sz="4000" dirty="0">
                <a:solidFill>
                  <a:srgbClr val="1865D6"/>
                </a:solidFill>
                <a:latin typeface="华文行楷" panose="02010800040101010101" pitchFamily="2" charset="-122"/>
                <a:ea typeface="华文行楷" panose="02010800040101010101" pitchFamily="2" charset="-122"/>
              </a:rPr>
              <a:t>搜索“全品文教高中”</a:t>
            </a:r>
            <a:r>
              <a:rPr lang="zh-CN" altLang="zh-CN" sz="4000" dirty="0">
                <a:solidFill>
                  <a:prstClr val="black"/>
                </a:solidFill>
                <a:latin typeface="微软雅黑" panose="020B0503020204020204" pitchFamily="34" charset="-122"/>
                <a:ea typeface="微软雅黑" panose="020B0503020204020204" pitchFamily="34" charset="-122"/>
              </a:rPr>
              <a:t>或</a:t>
            </a:r>
            <a:r>
              <a:rPr lang="zh-CN" altLang="en-US" sz="4000" dirty="0">
                <a:solidFill>
                  <a:prstClr val="black"/>
                </a:solidFill>
                <a:latin typeface="微软雅黑" panose="020B0503020204020204" pitchFamily="34" charset="-122"/>
                <a:ea typeface="微软雅黑" panose="020B0503020204020204" pitchFamily="34" charset="-122"/>
              </a:rPr>
              <a:t>直接打开网页</a:t>
            </a:r>
            <a:r>
              <a:rPr lang="en-US" altLang="zh-CN" sz="40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4000" dirty="0">
                <a:solidFill>
                  <a:prstClr val="black"/>
                </a:solidFill>
                <a:latin typeface="微软雅黑" panose="020B0503020204020204" pitchFamily="34" charset="-122"/>
                <a:ea typeface="微软雅黑" panose="020B0503020204020204" pitchFamily="34" charset="-122"/>
              </a:rPr>
              <a:t>，点击</a:t>
            </a:r>
            <a:r>
              <a:rPr lang="zh-CN" altLang="en-US" sz="4000" dirty="0">
                <a:solidFill>
                  <a:srgbClr val="1865D6"/>
                </a:solidFill>
                <a:latin typeface="华文行楷" panose="02010800040101010101" pitchFamily="2" charset="-122"/>
                <a:ea typeface="华文行楷" panose="02010800040101010101" pitchFamily="2" charset="-122"/>
              </a:rPr>
              <a:t>“常见问题” </a:t>
            </a:r>
            <a:r>
              <a:rPr lang="zh-CN" altLang="zh-CN" sz="4000" dirty="0">
                <a:solidFill>
                  <a:prstClr val="black"/>
                </a:solidFill>
                <a:latin typeface="微软雅黑" panose="020B0503020204020204" pitchFamily="34" charset="-122"/>
                <a:ea typeface="微软雅黑" panose="020B0503020204020204" pitchFamily="34" charset="-122"/>
              </a:rPr>
              <a:t>。 </a:t>
            </a:r>
          </a:p>
          <a:p>
            <a:pPr>
              <a:lnSpc>
                <a:spcPct val="150000"/>
              </a:lnSpc>
            </a:pPr>
            <a:r>
              <a:rPr lang="en-US" altLang="zh-CN" sz="4000" b="1" dirty="0">
                <a:solidFill>
                  <a:prstClr val="black"/>
                </a:solidFill>
                <a:latin typeface="微软雅黑" panose="020B0503020204020204" pitchFamily="34" charset="-122"/>
                <a:ea typeface="微软雅黑" panose="020B0503020204020204" pitchFamily="34" charset="-122"/>
              </a:rPr>
              <a:t>4. </a:t>
            </a:r>
            <a:r>
              <a:rPr lang="zh-CN" altLang="zh-CN" sz="4000" dirty="0">
                <a:solidFill>
                  <a:prstClr val="black"/>
                </a:solidFill>
                <a:latin typeface="微软雅黑" panose="020B0503020204020204" pitchFamily="34" charset="-122"/>
                <a:ea typeface="微软雅黑" panose="020B0503020204020204" pitchFamily="34" charset="-122"/>
              </a:rPr>
              <a:t>如您遇到有关课件技术方面的问题，请</a:t>
            </a:r>
            <a:r>
              <a:rPr lang="zh-CN" altLang="en-US" sz="4000" dirty="0">
                <a:solidFill>
                  <a:prstClr val="black"/>
                </a:solidFill>
                <a:latin typeface="微软雅黑" panose="020B0503020204020204" pitchFamily="34" charset="-122"/>
                <a:ea typeface="微软雅黑" panose="020B0503020204020204" pitchFamily="34" charset="-122"/>
              </a:rPr>
              <a:t>打开网页</a:t>
            </a:r>
            <a:r>
              <a:rPr lang="en-US" altLang="zh-CN" sz="40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4000" dirty="0">
                <a:solidFill>
                  <a:prstClr val="black"/>
                </a:solidFill>
                <a:latin typeface="微软雅黑" panose="020B0503020204020204" pitchFamily="34" charset="-122"/>
                <a:ea typeface="微软雅黑" panose="020B0503020204020204" pitchFamily="34" charset="-122"/>
              </a:rPr>
              <a:t>，点击</a:t>
            </a:r>
            <a:r>
              <a:rPr lang="zh-CN" altLang="en-US" sz="4000" dirty="0">
                <a:solidFill>
                  <a:srgbClr val="1865D6"/>
                </a:solidFill>
                <a:latin typeface="华文行楷" panose="02010800040101010101" pitchFamily="2" charset="-122"/>
                <a:ea typeface="华文行楷" panose="02010800040101010101" pitchFamily="2" charset="-122"/>
              </a:rPr>
              <a:t>“常见问题”</a:t>
            </a:r>
            <a:r>
              <a:rPr lang="zh-CN" altLang="zh-CN" sz="4000" dirty="0">
                <a:solidFill>
                  <a:prstClr val="black"/>
                </a:solidFill>
                <a:latin typeface="微软雅黑" panose="020B0503020204020204" pitchFamily="34" charset="-122"/>
                <a:ea typeface="微软雅黑" panose="020B0503020204020204" pitchFamily="34" charset="-122"/>
              </a:rPr>
              <a:t>，或致电</a:t>
            </a:r>
            <a:r>
              <a:rPr lang="en-US" altLang="zh-CN" sz="4000" dirty="0">
                <a:solidFill>
                  <a:prstClr val="black"/>
                </a:solidFill>
                <a:latin typeface="微软雅黑" panose="020B0503020204020204" pitchFamily="34" charset="-122"/>
                <a:ea typeface="微软雅黑" panose="020B0503020204020204" pitchFamily="34" charset="-122"/>
              </a:rPr>
              <a:t>010-58818058</a:t>
            </a:r>
            <a:r>
              <a:rPr lang="zh-CN" altLang="zh-CN" sz="4000" dirty="0">
                <a:solidFill>
                  <a:prstClr val="black"/>
                </a:solidFill>
                <a:latin typeface="微软雅黑" panose="020B0503020204020204" pitchFamily="34" charset="-122"/>
                <a:ea typeface="微软雅黑" panose="020B0503020204020204" pitchFamily="34" charset="-122"/>
              </a:rPr>
              <a:t>；有关内容方面的问题，请致电</a:t>
            </a:r>
            <a:r>
              <a:rPr lang="en-US" altLang="zh-CN" sz="4000" dirty="0">
                <a:solidFill>
                  <a:prstClr val="black"/>
                </a:solidFill>
                <a:latin typeface="微软雅黑" panose="020B0503020204020204" pitchFamily="34" charset="-122"/>
                <a:ea typeface="微软雅黑" panose="020B0503020204020204" pitchFamily="34" charset="-122"/>
              </a:rPr>
              <a:t>010-58818084</a:t>
            </a:r>
            <a:r>
              <a:rPr lang="zh-CN" altLang="zh-CN" sz="40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44829172"/>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503198" y="2052638"/>
            <a:ext cx="21111361" cy="1095493"/>
          </a:xfrm>
          <a:prstGeom prst="rect">
            <a:avLst/>
          </a:prstGeom>
        </p:spPr>
        <p:txBody>
          <a:bodyPr wrap="square">
            <a:spAutoFit/>
          </a:bodyPr>
          <a:lstStyle/>
          <a:p>
            <a:pPr>
              <a:lnSpc>
                <a:spcPct val="150000"/>
              </a:lnSpc>
              <a:spcAft>
                <a:spcPts val="0"/>
              </a:spcAft>
            </a:pPr>
            <a:r>
              <a:rPr lang="zh-CN" altLang="zh-CN" sz="4800" b="1" dirty="0">
                <a:solidFill>
                  <a:srgbClr val="000000"/>
                </a:solidFill>
                <a:latin typeface="Times New Roman"/>
                <a:ea typeface="微软雅黑"/>
                <a:cs typeface="Times New Roman"/>
              </a:rPr>
              <a:t>任务二　基因工程和蛋白质工程的比较</a:t>
            </a:r>
            <a:endParaRPr lang="zh-CN" altLang="zh-CN" sz="1800" b="1" dirty="0">
              <a:solidFill>
                <a:srgbClr val="000000"/>
              </a:solidFill>
              <a:effectLst/>
              <a:latin typeface="NEU-BZ-S92"/>
              <a:ea typeface="方正宋三_GBK"/>
              <a:cs typeface="Times New Roman"/>
            </a:endParaRPr>
          </a:p>
        </p:txBody>
      </p:sp>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pic>
        <p:nvPicPr>
          <p:cNvPr id="11" name="重难突破.EPS" descr="id:2147489101;FounderCES"/>
          <p:cNvPicPr/>
          <p:nvPr/>
        </p:nvPicPr>
        <p:blipFill>
          <a:blip r:embed="rId3"/>
          <a:stretch>
            <a:fillRect/>
          </a:stretch>
        </p:blipFill>
        <p:spPr>
          <a:xfrm>
            <a:off x="1514924" y="3430364"/>
            <a:ext cx="3021903" cy="782514"/>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1279539448"/>
              </p:ext>
            </p:extLst>
          </p:nvPr>
        </p:nvGraphicFramePr>
        <p:xfrm>
          <a:off x="1547490" y="4716934"/>
          <a:ext cx="20559290" cy="5688632"/>
        </p:xfrm>
        <a:graphic>
          <a:graphicData uri="http://schemas.openxmlformats.org/drawingml/2006/table">
            <a:tbl>
              <a:tblPr firstRow="1" firstCol="1" bandRow="1"/>
              <a:tblGrid>
                <a:gridCol w="5149578"/>
                <a:gridCol w="6912768"/>
                <a:gridCol w="8496944"/>
              </a:tblGrid>
              <a:tr h="0">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比较项目</a:t>
                      </a:r>
                      <a:endParaRPr lang="zh-CN" sz="4600" b="1" dirty="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基因工程</a:t>
                      </a:r>
                      <a:endParaRPr lang="zh-CN" sz="4600" b="1"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蛋白质工程</a:t>
                      </a:r>
                      <a:endParaRPr lang="zh-CN" sz="4600" b="1"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操作环境</a:t>
                      </a:r>
                      <a:endParaRPr lang="zh-CN" sz="4600">
                        <a:solidFill>
                          <a:srgbClr val="000000"/>
                        </a:solidFill>
                        <a:effectLst/>
                        <a:latin typeface="NEU-BZ-S92"/>
                        <a:ea typeface="方正宋三_GBK"/>
                        <a:cs typeface="Times New Roman"/>
                      </a:endParaRPr>
                    </a:p>
                    <a:p>
                      <a:pPr algn="ctr">
                        <a:lnSpc>
                          <a:spcPct val="150000"/>
                        </a:lnSpc>
                        <a:spcAft>
                          <a:spcPts val="0"/>
                        </a:spcAft>
                      </a:pPr>
                      <a:r>
                        <a:rPr lang="en-US" sz="4600">
                          <a:solidFill>
                            <a:srgbClr val="000000"/>
                          </a:solidFill>
                          <a:effectLst/>
                          <a:latin typeface="Times New Roman"/>
                          <a:ea typeface="微软雅黑"/>
                          <a:cs typeface="Times New Roman"/>
                        </a:rPr>
                        <a:t>(</a:t>
                      </a:r>
                      <a:r>
                        <a:rPr lang="zh-CN" sz="4600">
                          <a:solidFill>
                            <a:srgbClr val="000000"/>
                          </a:solidFill>
                          <a:effectLst/>
                          <a:latin typeface="Times New Roman"/>
                          <a:ea typeface="微软雅黑"/>
                          <a:cs typeface="Times New Roman"/>
                        </a:rPr>
                        <a:t>场所</a:t>
                      </a:r>
                      <a:r>
                        <a:rPr lang="en-US" sz="4600">
                          <a:solidFill>
                            <a:srgbClr val="000000"/>
                          </a:solidFill>
                          <a:effectLst/>
                          <a:latin typeface="Times New Roman"/>
                          <a:ea typeface="微软雅黑"/>
                          <a:cs typeface="Times New Roman"/>
                        </a:rPr>
                        <a:t>)</a:t>
                      </a:r>
                      <a:endParaRPr lang="zh-CN" sz="460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dirty="0">
                          <a:solidFill>
                            <a:srgbClr val="000000"/>
                          </a:solidFill>
                          <a:effectLst/>
                          <a:latin typeface="Times New Roman"/>
                          <a:ea typeface="微软雅黑"/>
                          <a:cs typeface="Times New Roman"/>
                        </a:rPr>
                        <a:t>生物体外</a:t>
                      </a:r>
                      <a:endParaRPr lang="zh-CN" sz="4600"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生物体外</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操作对象</a:t>
                      </a:r>
                      <a:endParaRPr lang="zh-CN" sz="460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基因</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基因</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482392">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操作起点</a:t>
                      </a:r>
                      <a:endParaRPr lang="zh-CN" sz="460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目的基因</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dirty="0">
                          <a:solidFill>
                            <a:srgbClr val="000000"/>
                          </a:solidFill>
                          <a:effectLst/>
                          <a:latin typeface="Times New Roman"/>
                          <a:ea typeface="微软雅黑"/>
                          <a:cs typeface="Times New Roman"/>
                        </a:rPr>
                        <a:t>预期的蛋白质功能</a:t>
                      </a:r>
                      <a:endParaRPr lang="zh-CN" sz="4600"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9444839"/>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graphicFrame>
        <p:nvGraphicFramePr>
          <p:cNvPr id="3" name="表格 2"/>
          <p:cNvGraphicFramePr>
            <a:graphicFrameLocks noGrp="1"/>
          </p:cNvGraphicFramePr>
          <p:nvPr>
            <p:extLst>
              <p:ext uri="{D42A27DB-BD31-4B8C-83A1-F6EECF244321}">
                <p14:modId xmlns:p14="http://schemas.microsoft.com/office/powerpoint/2010/main" val="2053026407"/>
              </p:ext>
            </p:extLst>
          </p:nvPr>
        </p:nvGraphicFramePr>
        <p:xfrm>
          <a:off x="1619498" y="2412678"/>
          <a:ext cx="20559290" cy="8412480"/>
        </p:xfrm>
        <a:graphic>
          <a:graphicData uri="http://schemas.openxmlformats.org/drawingml/2006/table">
            <a:tbl>
              <a:tblPr firstRow="1" firstCol="1" bandRow="1"/>
              <a:tblGrid>
                <a:gridCol w="3205362"/>
                <a:gridCol w="9289032"/>
                <a:gridCol w="8064896"/>
              </a:tblGrid>
              <a:tr h="0">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比较项目</a:t>
                      </a:r>
                      <a:endParaRPr lang="zh-CN" sz="4600" b="1" dirty="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基因工程</a:t>
                      </a:r>
                      <a:endParaRPr lang="zh-CN" sz="4600" b="1"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600" b="1" dirty="0">
                          <a:solidFill>
                            <a:srgbClr val="000000"/>
                          </a:solidFill>
                          <a:effectLst/>
                          <a:latin typeface="Times New Roman"/>
                          <a:ea typeface="微软雅黑"/>
                          <a:cs typeface="Times New Roman"/>
                        </a:rPr>
                        <a:t>蛋白质工程</a:t>
                      </a:r>
                      <a:endParaRPr lang="zh-CN" sz="4600" b="1"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dirty="0">
                          <a:solidFill>
                            <a:srgbClr val="000000"/>
                          </a:solidFill>
                          <a:effectLst/>
                          <a:latin typeface="Times New Roman"/>
                          <a:ea typeface="微软雅黑"/>
                          <a:cs typeface="Times New Roman"/>
                        </a:rPr>
                        <a:t>实质</a:t>
                      </a:r>
                      <a:endParaRPr lang="zh-CN" sz="4600" dirty="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dirty="0">
                          <a:solidFill>
                            <a:srgbClr val="000000"/>
                          </a:solidFill>
                          <a:effectLst/>
                          <a:latin typeface="Times New Roman"/>
                          <a:ea typeface="微软雅黑"/>
                          <a:cs typeface="Times New Roman"/>
                        </a:rPr>
                        <a:t>　定向改造生物的遗传特性</a:t>
                      </a:r>
                      <a:r>
                        <a:rPr lang="en-US" sz="4600" dirty="0">
                          <a:solidFill>
                            <a:srgbClr val="000000"/>
                          </a:solidFill>
                          <a:effectLst/>
                          <a:latin typeface="Times New Roman"/>
                          <a:ea typeface="微软雅黑"/>
                          <a:cs typeface="Times New Roman"/>
                        </a:rPr>
                        <a:t>,</a:t>
                      </a:r>
                      <a:r>
                        <a:rPr lang="zh-CN" sz="4600" dirty="0">
                          <a:solidFill>
                            <a:srgbClr val="000000"/>
                          </a:solidFill>
                          <a:effectLst/>
                          <a:latin typeface="Times New Roman"/>
                          <a:ea typeface="微软雅黑"/>
                          <a:cs typeface="Times New Roman"/>
                        </a:rPr>
                        <a:t>以获得人类所需要的生物类型或生物产品</a:t>
                      </a:r>
                      <a:endParaRPr lang="zh-CN" sz="4600"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dirty="0">
                          <a:solidFill>
                            <a:srgbClr val="000000"/>
                          </a:solidFill>
                          <a:effectLst/>
                          <a:latin typeface="Times New Roman"/>
                          <a:ea typeface="微软雅黑"/>
                          <a:cs typeface="Times New Roman"/>
                        </a:rPr>
                        <a:t>　定向改造或生产人类所需的蛋白质</a:t>
                      </a:r>
                      <a:endParaRPr lang="zh-CN" sz="4600"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结果</a:t>
                      </a:r>
                      <a:endParaRPr lang="zh-CN" sz="460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生产自然界已存在的蛋白质</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600">
                          <a:solidFill>
                            <a:srgbClr val="000000"/>
                          </a:solidFill>
                          <a:effectLst/>
                          <a:latin typeface="Times New Roman"/>
                          <a:ea typeface="微软雅黑"/>
                          <a:cs typeface="Times New Roman"/>
                        </a:rPr>
                        <a:t>　人类需要的新基因</a:t>
                      </a:r>
                      <a:r>
                        <a:rPr lang="en-US" sz="4600">
                          <a:solidFill>
                            <a:srgbClr val="000000"/>
                          </a:solidFill>
                          <a:effectLst/>
                          <a:latin typeface="Times New Roman"/>
                          <a:ea typeface="微软雅黑"/>
                          <a:cs typeface="Times New Roman"/>
                        </a:rPr>
                        <a:t>,</a:t>
                      </a:r>
                      <a:r>
                        <a:rPr lang="zh-CN" sz="4600">
                          <a:solidFill>
                            <a:srgbClr val="000000"/>
                          </a:solidFill>
                          <a:effectLst/>
                          <a:latin typeface="Times New Roman"/>
                          <a:ea typeface="微软雅黑"/>
                          <a:cs typeface="Times New Roman"/>
                        </a:rPr>
                        <a:t>可以创造出自然界不存在的蛋白质</a:t>
                      </a:r>
                      <a:endParaRPr lang="zh-CN" sz="460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a:lstStyle/>
                    <a:p>
                      <a:pPr algn="ctr">
                        <a:lnSpc>
                          <a:spcPct val="150000"/>
                        </a:lnSpc>
                        <a:spcAft>
                          <a:spcPts val="0"/>
                        </a:spcAft>
                      </a:pPr>
                      <a:r>
                        <a:rPr lang="zh-CN" sz="4600">
                          <a:solidFill>
                            <a:srgbClr val="000000"/>
                          </a:solidFill>
                          <a:effectLst/>
                          <a:latin typeface="Times New Roman"/>
                          <a:ea typeface="微软雅黑"/>
                          <a:cs typeface="Times New Roman"/>
                        </a:rPr>
                        <a:t>联系</a:t>
                      </a:r>
                      <a:endParaRPr lang="zh-CN" sz="4600">
                        <a:solidFill>
                          <a:srgbClr val="000000"/>
                        </a:solidFill>
                        <a:effectLst/>
                        <a:latin typeface="NEU-BZ-S92"/>
                        <a:ea typeface="方正宋三_GBK"/>
                        <a:cs typeface="Times New Roman"/>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2">
                  <a:txBody>
                    <a:bodyPr/>
                    <a:lstStyle/>
                    <a:p>
                      <a:pPr>
                        <a:lnSpc>
                          <a:spcPct val="150000"/>
                        </a:lnSpc>
                        <a:spcAft>
                          <a:spcPts val="0"/>
                        </a:spcAft>
                      </a:pPr>
                      <a:r>
                        <a:rPr lang="zh-CN" sz="4600" dirty="0">
                          <a:solidFill>
                            <a:srgbClr val="000000"/>
                          </a:solidFill>
                          <a:effectLst/>
                          <a:latin typeface="Times New Roman"/>
                          <a:ea typeface="微软雅黑"/>
                          <a:cs typeface="Times New Roman"/>
                        </a:rPr>
                        <a:t>　蛋白质工程是在基因工程的基础上延伸出来的第二代基因工程</a:t>
                      </a:r>
                      <a:r>
                        <a:rPr lang="en-US" sz="4600" dirty="0">
                          <a:solidFill>
                            <a:srgbClr val="000000"/>
                          </a:solidFill>
                          <a:effectLst/>
                          <a:latin typeface="Times New Roman"/>
                          <a:ea typeface="微软雅黑"/>
                          <a:cs typeface="Times New Roman"/>
                        </a:rPr>
                        <a:t>,</a:t>
                      </a:r>
                      <a:r>
                        <a:rPr lang="zh-CN" sz="4600" dirty="0">
                          <a:solidFill>
                            <a:srgbClr val="000000"/>
                          </a:solidFill>
                          <a:effectLst/>
                          <a:latin typeface="Times New Roman"/>
                          <a:ea typeface="微软雅黑"/>
                          <a:cs typeface="Times New Roman"/>
                        </a:rPr>
                        <a:t>因为对现有蛋白质的改造或制造新的蛋白质</a:t>
                      </a:r>
                      <a:r>
                        <a:rPr lang="en-US" sz="4600" dirty="0">
                          <a:solidFill>
                            <a:srgbClr val="000000"/>
                          </a:solidFill>
                          <a:effectLst/>
                          <a:latin typeface="Times New Roman"/>
                          <a:ea typeface="微软雅黑"/>
                          <a:cs typeface="Times New Roman"/>
                        </a:rPr>
                        <a:t>,</a:t>
                      </a:r>
                      <a:r>
                        <a:rPr lang="zh-CN" sz="4600" dirty="0">
                          <a:solidFill>
                            <a:srgbClr val="000000"/>
                          </a:solidFill>
                          <a:effectLst/>
                          <a:latin typeface="Times New Roman"/>
                          <a:ea typeface="微软雅黑"/>
                          <a:cs typeface="Times New Roman"/>
                        </a:rPr>
                        <a:t>必须通过改造或合成基因来实现</a:t>
                      </a:r>
                      <a:endParaRPr lang="zh-CN" sz="4600" dirty="0">
                        <a:solidFill>
                          <a:srgbClr val="000000"/>
                        </a:solidFill>
                        <a:effectLst/>
                        <a:latin typeface="NEU-BZ-S92"/>
                        <a:ea typeface="方正宋三_GBK"/>
                        <a:cs typeface="Times New Roman"/>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4077268189"/>
      </p:ext>
    </p:extLst>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sp>
        <p:nvSpPr>
          <p:cNvPr id="11" name="矩形 10">
            <a:extLst>
              <a:ext uri="{FF2B5EF4-FFF2-40B4-BE49-F238E27FC236}">
                <a16:creationId xmlns="" xmlns:a16="http://schemas.microsoft.com/office/drawing/2014/main" id="{B995E445-7526-4BBD-AFF3-1859EF312FFD}"/>
              </a:ext>
            </a:extLst>
          </p:cNvPr>
          <p:cNvSpPr/>
          <p:nvPr/>
        </p:nvSpPr>
        <p:spPr>
          <a:xfrm>
            <a:off x="1440484" y="3132758"/>
            <a:ext cx="20882320" cy="6740307"/>
          </a:xfrm>
          <a:prstGeom prst="rect">
            <a:avLst/>
          </a:prstGeom>
        </p:spPr>
        <p:txBody>
          <a:bodyPr wrap="square">
            <a:spAutoFit/>
          </a:bodyPr>
          <a:lstStyle/>
          <a:p>
            <a:pPr>
              <a:lnSpc>
                <a:spcPct val="150000"/>
              </a:lnSpc>
              <a:spcAft>
                <a:spcPts val="0"/>
              </a:spcAft>
            </a:pPr>
            <a:r>
              <a:rPr lang="zh-CN" altLang="zh-CN" sz="4800" b="1" dirty="0">
                <a:solidFill>
                  <a:srgbClr val="000000"/>
                </a:solidFill>
                <a:latin typeface="Times New Roman"/>
                <a:ea typeface="微软雅黑"/>
                <a:cs typeface="Times New Roman"/>
              </a:rPr>
              <a:t>例</a:t>
            </a:r>
            <a:r>
              <a:rPr lang="en-US" altLang="zh-CN" sz="4800" b="1" dirty="0">
                <a:solidFill>
                  <a:srgbClr val="000000"/>
                </a:solidFill>
                <a:latin typeface="Times New Roman"/>
                <a:ea typeface="微软雅黑"/>
                <a:cs typeface="Times New Roman"/>
              </a:rPr>
              <a:t>3 </a:t>
            </a:r>
            <a:r>
              <a:rPr lang="zh-CN" altLang="zh-CN" sz="4800" dirty="0">
                <a:solidFill>
                  <a:srgbClr val="000000"/>
                </a:solidFill>
                <a:latin typeface="Times New Roman"/>
                <a:ea typeface="微软雅黑"/>
                <a:cs typeface="Times New Roman"/>
              </a:rPr>
              <a:t>将富含赖氨酸的蛋白质编码基因导入玉米细胞</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可以提高玉米中的赖氨酸含量</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更换赖氨酸形成过程中的天冬氨酸激酶和二氢吡啶二羧酸合成酶的个别氨基酸</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使两种酶的活性提高</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也可以提高玉米中的赖氨酸含量。以上两种技术分别属于</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A.</a:t>
            </a:r>
            <a:r>
              <a:rPr lang="zh-CN" altLang="zh-CN" sz="4800" dirty="0">
                <a:solidFill>
                  <a:srgbClr val="000000"/>
                </a:solidFill>
                <a:latin typeface="Times New Roman"/>
                <a:ea typeface="微软雅黑"/>
                <a:cs typeface="Times New Roman"/>
              </a:rPr>
              <a:t>基因工程、</a:t>
            </a:r>
            <a:r>
              <a:rPr lang="zh-CN" altLang="zh-CN" sz="4800" dirty="0" smtClean="0">
                <a:solidFill>
                  <a:srgbClr val="000000"/>
                </a:solidFill>
                <a:latin typeface="Times New Roman"/>
                <a:ea typeface="微软雅黑"/>
                <a:cs typeface="Times New Roman"/>
              </a:rPr>
              <a:t>基因工程</a:t>
            </a:r>
            <a:r>
              <a:rPr lang="en-US" altLang="zh-CN" sz="1800" dirty="0">
                <a:solidFill>
                  <a:srgbClr val="000000"/>
                </a:solidFill>
                <a:latin typeface="NEU-BZ-S92"/>
                <a:ea typeface="方正宋三_GBK"/>
                <a:cs typeface="Times New Roman"/>
              </a:rPr>
              <a:t>	</a:t>
            </a:r>
            <a:r>
              <a:rPr lang="en-US" altLang="zh-CN" sz="1800" dirty="0" smtClean="0">
                <a:solidFill>
                  <a:srgbClr val="000000"/>
                </a:solidFill>
                <a:latin typeface="NEU-BZ-S92"/>
                <a:ea typeface="方正宋三_GBK"/>
                <a:cs typeface="Times New Roman"/>
              </a:rPr>
              <a:t>		</a:t>
            </a:r>
            <a:r>
              <a:rPr lang="en-US" altLang="zh-CN" sz="4800" dirty="0" smtClean="0">
                <a:solidFill>
                  <a:srgbClr val="000000"/>
                </a:solidFill>
                <a:latin typeface="Times New Roman"/>
                <a:ea typeface="微软雅黑"/>
                <a:cs typeface="Times New Roman"/>
              </a:rPr>
              <a:t>B</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蛋白质工程、蛋白质工程</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C.</a:t>
            </a:r>
            <a:r>
              <a:rPr lang="zh-CN" altLang="zh-CN" sz="4800" dirty="0">
                <a:solidFill>
                  <a:srgbClr val="000000"/>
                </a:solidFill>
                <a:latin typeface="Times New Roman"/>
                <a:ea typeface="微软雅黑"/>
                <a:cs typeface="Times New Roman"/>
              </a:rPr>
              <a:t>基因工程、</a:t>
            </a:r>
            <a:r>
              <a:rPr lang="zh-CN" altLang="zh-CN" sz="4800" dirty="0" smtClean="0">
                <a:solidFill>
                  <a:srgbClr val="000000"/>
                </a:solidFill>
                <a:latin typeface="Times New Roman"/>
                <a:ea typeface="微软雅黑"/>
                <a:cs typeface="Times New Roman"/>
              </a:rPr>
              <a:t>蛋白质工程</a:t>
            </a:r>
            <a:r>
              <a:rPr lang="en-US" altLang="zh-CN" sz="1800" dirty="0">
                <a:solidFill>
                  <a:srgbClr val="000000"/>
                </a:solidFill>
                <a:latin typeface="NEU-BZ-S92"/>
                <a:ea typeface="方正宋三_GBK"/>
                <a:cs typeface="Times New Roman"/>
              </a:rPr>
              <a:t>	</a:t>
            </a:r>
            <a:r>
              <a:rPr lang="en-US" altLang="zh-CN" sz="1800" dirty="0" smtClean="0">
                <a:solidFill>
                  <a:srgbClr val="000000"/>
                </a:solidFill>
                <a:latin typeface="NEU-BZ-S92"/>
                <a:ea typeface="方正宋三_GBK"/>
                <a:cs typeface="Times New Roman"/>
              </a:rPr>
              <a:t>	</a:t>
            </a:r>
            <a:r>
              <a:rPr lang="en-US" altLang="zh-CN" sz="4800" dirty="0" smtClean="0">
                <a:solidFill>
                  <a:srgbClr val="000000"/>
                </a:solidFill>
                <a:latin typeface="Times New Roman"/>
                <a:ea typeface="微软雅黑"/>
                <a:cs typeface="Times New Roman"/>
              </a:rPr>
              <a:t>D</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蛋白质工程、基因工程</a:t>
            </a:r>
            <a:endParaRPr lang="zh-CN" altLang="zh-CN" sz="1800" dirty="0">
              <a:solidFill>
                <a:srgbClr val="000000"/>
              </a:solidFill>
              <a:effectLst/>
              <a:latin typeface="NEU-BZ-S92"/>
              <a:ea typeface="方正宋三_GBK"/>
              <a:cs typeface="Times New Roman"/>
            </a:endParaRPr>
          </a:p>
        </p:txBody>
      </p:sp>
      <p:pic>
        <p:nvPicPr>
          <p:cNvPr id="17" name="反馈评价.EPS" descr="id:2147490327;FounderCES"/>
          <p:cNvPicPr/>
          <p:nvPr/>
        </p:nvPicPr>
        <p:blipFill>
          <a:blip r:embed="rId3"/>
          <a:stretch>
            <a:fillRect/>
          </a:stretch>
        </p:blipFill>
        <p:spPr>
          <a:xfrm>
            <a:off x="1440484" y="2310630"/>
            <a:ext cx="3174884" cy="822128"/>
          </a:xfrm>
          <a:prstGeom prst="rect">
            <a:avLst/>
          </a:prstGeom>
        </p:spPr>
      </p:pic>
      <p:sp>
        <p:nvSpPr>
          <p:cNvPr id="10" name="矩形 9">
            <a:extLst>
              <a:ext uri="{FF2B5EF4-FFF2-40B4-BE49-F238E27FC236}">
                <a16:creationId xmlns="" xmlns:a16="http://schemas.microsoft.com/office/drawing/2014/main" id="{671BE900-6A3A-4026-874D-4540597E2A74}"/>
              </a:ext>
            </a:extLst>
          </p:cNvPr>
          <p:cNvSpPr/>
          <p:nvPr/>
        </p:nvSpPr>
        <p:spPr>
          <a:xfrm>
            <a:off x="6337028" y="6663472"/>
            <a:ext cx="720080" cy="861774"/>
          </a:xfrm>
          <a:prstGeom prst="rect">
            <a:avLst/>
          </a:prstGeom>
        </p:spPr>
        <p:txBody>
          <a:bodyPr wrap="square">
            <a:spAutoFit/>
          </a:bodyPr>
          <a:lstStyle/>
          <a:p>
            <a:r>
              <a:rPr lang="en-US" altLang="zh-CN" sz="5000" dirty="0" smtClean="0">
                <a:solidFill>
                  <a:srgbClr val="A50021"/>
                </a:solidFill>
                <a:latin typeface="Times New Roman"/>
                <a:ea typeface="微软雅黑"/>
              </a:rPr>
              <a:t>C</a:t>
            </a:r>
            <a:endParaRPr lang="zh-CN" altLang="en-US" sz="5000" dirty="0"/>
          </a:p>
        </p:txBody>
      </p:sp>
    </p:spTree>
    <p:extLst>
      <p:ext uri="{BB962C8B-B14F-4D97-AF65-F5344CB8AC3E}">
        <p14:creationId xmlns:p14="http://schemas.microsoft.com/office/powerpoint/2010/main" val="13178580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prstClr val="white"/>
                  </a:solidFill>
                  <a:latin typeface="微软雅黑" pitchFamily="34" charset="-122"/>
                  <a:ea typeface="微软雅黑" pitchFamily="34" charset="-122"/>
                </a:rPr>
                <a:t>任 务 活 动</a:t>
              </a:r>
            </a:p>
          </p:txBody>
        </p:sp>
      </p:grpSp>
      <p:pic>
        <p:nvPicPr>
          <p:cNvPr id="7" name="Picture 3">
            <a:extLst>
              <a:ext uri="{FF2B5EF4-FFF2-40B4-BE49-F238E27FC236}">
                <a16:creationId xmlns="" xmlns:a16="http://schemas.microsoft.com/office/drawing/2014/main" id="{78F0918B-EE9A-45C7-A2EB-1CD4CE69FD43}"/>
              </a:ext>
            </a:extLst>
          </p:cNvPr>
          <p:cNvPicPr>
            <a:picLocks noChangeAspect="1" noChangeArrowheads="1"/>
          </p:cNvPicPr>
          <p:nvPr/>
        </p:nvPicPr>
        <p:blipFill>
          <a:blip r:embed="rId3" cstate="print"/>
          <a:srcRect/>
          <a:stretch>
            <a:fillRect/>
          </a:stretch>
        </p:blipFill>
        <p:spPr bwMode="auto">
          <a:xfrm>
            <a:off x="1440484" y="2268662"/>
            <a:ext cx="21174074" cy="7200800"/>
          </a:xfrm>
          <a:prstGeom prst="rect">
            <a:avLst/>
          </a:prstGeom>
          <a:noFill/>
          <a:ln w="9525">
            <a:noFill/>
            <a:miter lim="800000"/>
            <a:headEnd/>
            <a:tailEnd/>
          </a:ln>
          <a:effectLst/>
        </p:spPr>
      </p:pic>
      <p:sp>
        <p:nvSpPr>
          <p:cNvPr id="9" name="矩形 8">
            <a:extLst>
              <a:ext uri="{FF2B5EF4-FFF2-40B4-BE49-F238E27FC236}">
                <a16:creationId xmlns="" xmlns:a16="http://schemas.microsoft.com/office/drawing/2014/main" id="{26C80D33-4560-45A2-AE9E-D6776D3CCBB0}"/>
              </a:ext>
            </a:extLst>
          </p:cNvPr>
          <p:cNvSpPr/>
          <p:nvPr/>
        </p:nvSpPr>
        <p:spPr>
          <a:xfrm>
            <a:off x="1656508" y="2485256"/>
            <a:ext cx="20594288" cy="5632311"/>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dirty="0" smtClean="0">
                <a:solidFill>
                  <a:srgbClr val="A50021"/>
                </a:solidFill>
                <a:latin typeface="Times New Roman"/>
                <a:ea typeface="微软雅黑"/>
                <a:cs typeface="Times New Roman"/>
              </a:rPr>
              <a:t>将</a:t>
            </a:r>
            <a:r>
              <a:rPr lang="zh-CN" altLang="zh-CN" sz="4800" dirty="0">
                <a:solidFill>
                  <a:srgbClr val="A50021"/>
                </a:solidFill>
                <a:latin typeface="Times New Roman"/>
                <a:ea typeface="微软雅黑"/>
                <a:cs typeface="Times New Roman"/>
              </a:rPr>
              <a:t>富含赖氨酸的蛋白质编码基因导入玉米细胞属于基因工程</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富含赖氨酸的蛋白质是自然界中已存在的蛋白质</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基因工程只是把该蛋白质编码基因转入玉米体内</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并使之合成该蛋白质</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更换赖氨酸合成过程中的天冬氨酸激酶和二氢吡啶二羧酸合成酶的个别氨基酸</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是对自然界中已有的蛋白质进行改造</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属于蛋白质工程。故选</a:t>
            </a:r>
            <a:r>
              <a:rPr lang="en-US" altLang="zh-CN" sz="4800" dirty="0">
                <a:solidFill>
                  <a:srgbClr val="A50021"/>
                </a:solidFill>
                <a:latin typeface="Times New Roman"/>
                <a:ea typeface="微软雅黑"/>
              </a:rPr>
              <a:t>C</a:t>
            </a:r>
            <a:r>
              <a:rPr lang="zh-CN" altLang="zh-CN" sz="4800" dirty="0">
                <a:solidFill>
                  <a:srgbClr val="A50021"/>
                </a:solidFill>
                <a:latin typeface="Times New Roman"/>
                <a:ea typeface="微软雅黑"/>
                <a:cs typeface="Times New Roman"/>
              </a:rPr>
              <a:t>。</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242961392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任 务 活 动</a:t>
              </a:r>
            </a:p>
          </p:txBody>
        </p:sp>
      </p:grpSp>
      <p:sp>
        <p:nvSpPr>
          <p:cNvPr id="11" name="矩形 10">
            <a:extLst>
              <a:ext uri="{FF2B5EF4-FFF2-40B4-BE49-F238E27FC236}">
                <a16:creationId xmlns="" xmlns:a16="http://schemas.microsoft.com/office/drawing/2014/main" id="{B995E445-7526-4BBD-AFF3-1859EF312FFD}"/>
              </a:ext>
            </a:extLst>
          </p:cNvPr>
          <p:cNvSpPr/>
          <p:nvPr/>
        </p:nvSpPr>
        <p:spPr>
          <a:xfrm>
            <a:off x="1440483" y="2153091"/>
            <a:ext cx="21174075" cy="7848302"/>
          </a:xfrm>
          <a:prstGeom prst="rect">
            <a:avLst/>
          </a:prstGeom>
        </p:spPr>
        <p:txBody>
          <a:bodyPr wrap="square">
            <a:spAutoFit/>
          </a:bodyPr>
          <a:lstStyle/>
          <a:p>
            <a:pPr>
              <a:lnSpc>
                <a:spcPct val="150000"/>
              </a:lnSpc>
              <a:spcAft>
                <a:spcPts val="0"/>
              </a:spcAft>
            </a:pPr>
            <a:r>
              <a:rPr lang="zh-CN" altLang="zh-CN" sz="4800" b="1" dirty="0">
                <a:solidFill>
                  <a:srgbClr val="000000"/>
                </a:solidFill>
                <a:latin typeface="Times New Roman"/>
                <a:ea typeface="微软雅黑"/>
                <a:cs typeface="Times New Roman"/>
              </a:rPr>
              <a:t>例</a:t>
            </a:r>
            <a:r>
              <a:rPr lang="en-US" altLang="zh-CN" sz="4800" b="1" dirty="0">
                <a:solidFill>
                  <a:srgbClr val="000000"/>
                </a:solidFill>
                <a:latin typeface="Times New Roman"/>
                <a:ea typeface="微软雅黑"/>
                <a:cs typeface="Times New Roman"/>
              </a:rPr>
              <a:t>4 </a:t>
            </a:r>
            <a:r>
              <a:rPr lang="zh-CN" altLang="zh-CN" sz="4800" dirty="0">
                <a:solidFill>
                  <a:srgbClr val="000000"/>
                </a:solidFill>
                <a:latin typeface="Times New Roman"/>
                <a:ea typeface="微软雅黑"/>
                <a:cs typeface="Times New Roman"/>
              </a:rPr>
              <a:t>下列关于蛋白质工程和基因工程的比较</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不合理的是</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A.</a:t>
            </a:r>
            <a:r>
              <a:rPr lang="zh-CN" altLang="zh-CN" sz="4800" dirty="0">
                <a:solidFill>
                  <a:srgbClr val="000000"/>
                </a:solidFill>
                <a:latin typeface="Times New Roman"/>
                <a:ea typeface="微软雅黑"/>
                <a:cs typeface="Times New Roman"/>
              </a:rPr>
              <a:t>基因工程原则上只能生产自然界中已存在的蛋白质</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而蛋白质工程可以对现有蛋白质进行改造</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从而制造一种新的蛋白质</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B.</a:t>
            </a:r>
            <a:r>
              <a:rPr lang="zh-CN" altLang="zh-CN" sz="4800" dirty="0">
                <a:solidFill>
                  <a:srgbClr val="000000"/>
                </a:solidFill>
                <a:latin typeface="Times New Roman"/>
                <a:ea typeface="微软雅黑"/>
                <a:cs typeface="Times New Roman"/>
              </a:rPr>
              <a:t>蛋白质工程是在基因工程的基础上发展起来的</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蛋白质工程最终还是要通过改造或合成基因来完成</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C.</a:t>
            </a:r>
            <a:r>
              <a:rPr lang="zh-CN" altLang="zh-CN" sz="4800" dirty="0">
                <a:solidFill>
                  <a:srgbClr val="000000"/>
                </a:solidFill>
                <a:latin typeface="Times New Roman"/>
                <a:ea typeface="微软雅黑"/>
                <a:cs typeface="Times New Roman"/>
              </a:rPr>
              <a:t>基因工程遵循中心法则</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蛋白质工程完全不遵循中心法则</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D.</a:t>
            </a:r>
            <a:r>
              <a:rPr lang="zh-CN" altLang="zh-CN" sz="4800" dirty="0">
                <a:solidFill>
                  <a:srgbClr val="000000"/>
                </a:solidFill>
                <a:latin typeface="Times New Roman"/>
                <a:ea typeface="微软雅黑"/>
                <a:cs typeface="Times New Roman"/>
              </a:rPr>
              <a:t>基因工程和蛋白质工程产生的变异都是可遗传的</a:t>
            </a:r>
            <a:endParaRPr lang="zh-CN" altLang="zh-CN" sz="1800" dirty="0">
              <a:solidFill>
                <a:srgbClr val="000000"/>
              </a:solidFill>
              <a:effectLst/>
              <a:latin typeface="NEU-BZ-S92"/>
              <a:ea typeface="方正宋三_GBK"/>
              <a:cs typeface="Times New Roman"/>
            </a:endParaRPr>
          </a:p>
        </p:txBody>
      </p:sp>
      <p:sp>
        <p:nvSpPr>
          <p:cNvPr id="10" name="矩形 9">
            <a:extLst>
              <a:ext uri="{FF2B5EF4-FFF2-40B4-BE49-F238E27FC236}">
                <a16:creationId xmlns="" xmlns:a16="http://schemas.microsoft.com/office/drawing/2014/main" id="{671BE900-6A3A-4026-874D-4540597E2A74}"/>
              </a:ext>
            </a:extLst>
          </p:cNvPr>
          <p:cNvSpPr/>
          <p:nvPr/>
        </p:nvSpPr>
        <p:spPr>
          <a:xfrm>
            <a:off x="16850196" y="2415000"/>
            <a:ext cx="720080" cy="861774"/>
          </a:xfrm>
          <a:prstGeom prst="rect">
            <a:avLst/>
          </a:prstGeom>
        </p:spPr>
        <p:txBody>
          <a:bodyPr wrap="square">
            <a:spAutoFit/>
          </a:bodyPr>
          <a:lstStyle/>
          <a:p>
            <a:r>
              <a:rPr lang="en-US" altLang="zh-CN" sz="5000" dirty="0" smtClean="0">
                <a:solidFill>
                  <a:srgbClr val="A50021"/>
                </a:solidFill>
                <a:latin typeface="Times New Roman"/>
                <a:ea typeface="微软雅黑"/>
              </a:rPr>
              <a:t>C</a:t>
            </a:r>
            <a:endParaRPr lang="zh-CN" altLang="en-US" sz="5000" dirty="0"/>
          </a:p>
        </p:txBody>
      </p:sp>
    </p:spTree>
    <p:extLst>
      <p:ext uri="{BB962C8B-B14F-4D97-AF65-F5344CB8AC3E}">
        <p14:creationId xmlns:p14="http://schemas.microsoft.com/office/powerpoint/2010/main" val="81738534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ED6DF6A-6E19-406C-8C98-42D44F392F39}"/>
              </a:ext>
            </a:extLst>
          </p:cNvPr>
          <p:cNvGrpSpPr/>
          <p:nvPr/>
        </p:nvGrpSpPr>
        <p:grpSpPr>
          <a:xfrm>
            <a:off x="1440484" y="1188542"/>
            <a:ext cx="21174075" cy="828675"/>
            <a:chOff x="1436761" y="1188542"/>
            <a:chExt cx="21174075" cy="828675"/>
          </a:xfrm>
        </p:grpSpPr>
        <p:pic>
          <p:nvPicPr>
            <p:cNvPr id="12" name="Picture 2">
              <a:extLst>
                <a:ext uri="{FF2B5EF4-FFF2-40B4-BE49-F238E27FC236}">
                  <a16:creationId xmlns="" xmlns:a16="http://schemas.microsoft.com/office/drawing/2014/main" id="{3D0BD95F-6F57-4179-972E-5F4E8160CE2B}"/>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3" name="TextBox 8">
              <a:extLst>
                <a:ext uri="{FF2B5EF4-FFF2-40B4-BE49-F238E27FC236}">
                  <a16:creationId xmlns="" xmlns:a16="http://schemas.microsoft.com/office/drawing/2014/main" id="{6809C2B7-3B95-42FB-9DB1-AC36AA0FE120}"/>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prstClr val="white"/>
                  </a:solidFill>
                  <a:latin typeface="微软雅黑" pitchFamily="34" charset="-122"/>
                  <a:ea typeface="微软雅黑" pitchFamily="34" charset="-122"/>
                </a:rPr>
                <a:t>任 务 活 动</a:t>
              </a:r>
            </a:p>
          </p:txBody>
        </p:sp>
      </p:grpSp>
      <p:pic>
        <p:nvPicPr>
          <p:cNvPr id="7" name="Picture 3">
            <a:extLst>
              <a:ext uri="{FF2B5EF4-FFF2-40B4-BE49-F238E27FC236}">
                <a16:creationId xmlns="" xmlns:a16="http://schemas.microsoft.com/office/drawing/2014/main" id="{78F0918B-EE9A-45C7-A2EB-1CD4CE69FD43}"/>
              </a:ext>
            </a:extLst>
          </p:cNvPr>
          <p:cNvPicPr>
            <a:picLocks noChangeAspect="1" noChangeArrowheads="1"/>
          </p:cNvPicPr>
          <p:nvPr/>
        </p:nvPicPr>
        <p:blipFill>
          <a:blip r:embed="rId3" cstate="print"/>
          <a:srcRect/>
          <a:stretch>
            <a:fillRect/>
          </a:stretch>
        </p:blipFill>
        <p:spPr bwMode="auto">
          <a:xfrm>
            <a:off x="1440484" y="2268662"/>
            <a:ext cx="21174074" cy="4248472"/>
          </a:xfrm>
          <a:prstGeom prst="rect">
            <a:avLst/>
          </a:prstGeom>
          <a:noFill/>
          <a:ln w="9525">
            <a:noFill/>
            <a:miter lim="800000"/>
            <a:headEnd/>
            <a:tailEnd/>
          </a:ln>
          <a:effectLst/>
        </p:spPr>
      </p:pic>
      <p:sp>
        <p:nvSpPr>
          <p:cNvPr id="9" name="矩形 8">
            <a:extLst>
              <a:ext uri="{FF2B5EF4-FFF2-40B4-BE49-F238E27FC236}">
                <a16:creationId xmlns="" xmlns:a16="http://schemas.microsoft.com/office/drawing/2014/main" id="{26C80D33-4560-45A2-AE9E-D6776D3CCBB0}"/>
              </a:ext>
            </a:extLst>
          </p:cNvPr>
          <p:cNvSpPr/>
          <p:nvPr/>
        </p:nvSpPr>
        <p:spPr>
          <a:xfrm>
            <a:off x="1656508" y="2485256"/>
            <a:ext cx="20594288" cy="2178289"/>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dirty="0" smtClean="0">
                <a:solidFill>
                  <a:srgbClr val="A50021"/>
                </a:solidFill>
                <a:latin typeface="Times New Roman"/>
                <a:ea typeface="微软雅黑"/>
                <a:cs typeface="Times New Roman"/>
              </a:rPr>
              <a:t>蛋白质工程</a:t>
            </a:r>
            <a:r>
              <a:rPr lang="zh-CN" altLang="zh-CN" sz="4800" dirty="0">
                <a:solidFill>
                  <a:srgbClr val="A50021"/>
                </a:solidFill>
                <a:latin typeface="Times New Roman"/>
                <a:ea typeface="微软雅黑"/>
                <a:cs typeface="Times New Roman"/>
              </a:rPr>
              <a:t>的基本途径是根据中心法则反推出来的</a:t>
            </a:r>
            <a:r>
              <a:rPr lang="en-US" altLang="zh-CN" sz="4800" dirty="0">
                <a:solidFill>
                  <a:srgbClr val="A50021"/>
                </a:solidFill>
                <a:latin typeface="Times New Roman"/>
                <a:ea typeface="微软雅黑"/>
                <a:cs typeface="Times New Roman"/>
              </a:rPr>
              <a:t>,</a:t>
            </a:r>
            <a:r>
              <a:rPr lang="zh-CN" altLang="zh-CN" sz="4800" dirty="0">
                <a:solidFill>
                  <a:srgbClr val="A50021"/>
                </a:solidFill>
                <a:latin typeface="Times New Roman"/>
                <a:ea typeface="微软雅黑"/>
                <a:cs typeface="Times New Roman"/>
              </a:rPr>
              <a:t>而且最后还要根据中心法则生产出蛋白质</a:t>
            </a:r>
            <a:r>
              <a:rPr lang="en-US" altLang="zh-CN" sz="4800" dirty="0">
                <a:solidFill>
                  <a:srgbClr val="A50021"/>
                </a:solidFill>
                <a:latin typeface="Times New Roman"/>
                <a:ea typeface="微软雅黑"/>
                <a:cs typeface="Times New Roman"/>
              </a:rPr>
              <a:t>,C</a:t>
            </a:r>
            <a:r>
              <a:rPr lang="zh-CN" altLang="zh-CN" sz="4800" dirty="0">
                <a:solidFill>
                  <a:srgbClr val="A50021"/>
                </a:solidFill>
                <a:latin typeface="Times New Roman"/>
                <a:ea typeface="微软雅黑"/>
                <a:cs typeface="Times New Roman"/>
              </a:rPr>
              <a:t>项不合理。</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180658612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512492" y="2052638"/>
            <a:ext cx="21043076" cy="7155805"/>
          </a:xfrm>
          <a:prstGeom prst="rect">
            <a:avLst/>
          </a:prstGeom>
        </p:spPr>
        <p:txBody>
          <a:bodyPr wrap="square">
            <a:spAutoFit/>
          </a:bodyPr>
          <a:lstStyle/>
          <a:p>
            <a:pPr>
              <a:lnSpc>
                <a:spcPct val="150000"/>
              </a:lnSpc>
              <a:spcAft>
                <a:spcPts val="0"/>
              </a:spcAft>
            </a:pPr>
            <a:r>
              <a:rPr lang="en-US" altLang="zh-CN" sz="4800" dirty="0">
                <a:solidFill>
                  <a:srgbClr val="000000"/>
                </a:solidFill>
                <a:latin typeface="Times New Roman"/>
                <a:ea typeface="微软雅黑"/>
                <a:cs typeface="Times New Roman"/>
              </a:rPr>
              <a:t> 1.</a:t>
            </a:r>
            <a:r>
              <a:rPr lang="zh-CN" altLang="zh-CN" sz="4800" dirty="0">
                <a:solidFill>
                  <a:srgbClr val="000000"/>
                </a:solidFill>
                <a:latin typeface="Times New Roman"/>
                <a:ea typeface="微软雅黑"/>
                <a:cs typeface="Times New Roman"/>
              </a:rPr>
              <a:t>下列叙述</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正确的打</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错误的打</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(1)</a:t>
            </a:r>
            <a:r>
              <a:rPr lang="zh-CN" altLang="zh-CN" sz="4800" dirty="0">
                <a:solidFill>
                  <a:srgbClr val="000000"/>
                </a:solidFill>
                <a:latin typeface="Times New Roman"/>
                <a:ea typeface="微软雅黑"/>
                <a:cs typeface="Times New Roman"/>
              </a:rPr>
              <a:t>转基因植物的目的基因通过花粉传播转移到其他植物体内</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从而可能打破生态平衡。</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p>
          <a:p>
            <a:pPr>
              <a:lnSpc>
                <a:spcPct val="150000"/>
              </a:lnSpc>
              <a:spcAft>
                <a:spcPts val="0"/>
              </a:spcAft>
            </a:pPr>
            <a:endParaRPr lang="en-US" altLang="zh-CN" sz="4800" dirty="0" smtClean="0">
              <a:solidFill>
                <a:srgbClr val="000000"/>
              </a:solidFill>
              <a:latin typeface="Times New Roman"/>
              <a:ea typeface="微软雅黑"/>
              <a:cs typeface="Times New Roman"/>
            </a:endParaRPr>
          </a:p>
          <a:p>
            <a:pPr>
              <a:lnSpc>
                <a:spcPct val="150000"/>
              </a:lnSpc>
              <a:spcAft>
                <a:spcPts val="0"/>
              </a:spcAft>
            </a:pPr>
            <a:endParaRPr lang="en-US" altLang="zh-CN" sz="4800" dirty="0">
              <a:solidFill>
                <a:srgbClr val="000000"/>
              </a:solidFill>
              <a:latin typeface="Times New Roman"/>
              <a:ea typeface="微软雅黑"/>
              <a:cs typeface="Times New Roman"/>
            </a:endParaRPr>
          </a:p>
          <a:p>
            <a:pPr>
              <a:lnSpc>
                <a:spcPct val="150000"/>
              </a:lnSpc>
              <a:spcAft>
                <a:spcPts val="0"/>
              </a:spcAft>
            </a:pP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(2)</a:t>
            </a:r>
            <a:r>
              <a:rPr lang="zh-CN" altLang="zh-CN" sz="4800" dirty="0">
                <a:solidFill>
                  <a:srgbClr val="000000"/>
                </a:solidFill>
                <a:latin typeface="Times New Roman"/>
                <a:ea typeface="微软雅黑"/>
                <a:cs typeface="Times New Roman"/>
              </a:rPr>
              <a:t>运用基因工程技术让牛合成人白蛋白</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该技术将导致定向变异。</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endParaRPr lang="zh-CN" altLang="zh-CN" sz="1800" dirty="0">
              <a:solidFill>
                <a:srgbClr val="000000"/>
              </a:solidFill>
              <a:latin typeface="NEU-BZ-S92"/>
              <a:ea typeface="方正宋三_GBK"/>
              <a:cs typeface="Times New Roman"/>
            </a:endParaRPr>
          </a:p>
        </p:txBody>
      </p:sp>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11" name="矩形 10">
            <a:extLst>
              <a:ext uri="{FF2B5EF4-FFF2-40B4-BE49-F238E27FC236}">
                <a16:creationId xmlns="" xmlns:a16="http://schemas.microsoft.com/office/drawing/2014/main" id="{7BB9CEE8-016A-4319-8CF2-9AD2E5B634AC}"/>
              </a:ext>
            </a:extLst>
          </p:cNvPr>
          <p:cNvSpPr/>
          <p:nvPr/>
        </p:nvSpPr>
        <p:spPr>
          <a:xfrm>
            <a:off x="6337028" y="4503232"/>
            <a:ext cx="661239" cy="861774"/>
          </a:xfrm>
          <a:prstGeom prst="rect">
            <a:avLst/>
          </a:prstGeom>
        </p:spPr>
        <p:txBody>
          <a:bodyPr wrap="square">
            <a:spAutoFit/>
          </a:bodyPr>
          <a:lstStyle/>
          <a:p>
            <a:r>
              <a:rPr lang="zh-CN" altLang="en-US"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17" name="矩形 16">
            <a:extLst>
              <a:ext uri="{FF2B5EF4-FFF2-40B4-BE49-F238E27FC236}">
                <a16:creationId xmlns="" xmlns:a16="http://schemas.microsoft.com/office/drawing/2014/main" id="{A497D934-F90E-4085-BAF7-C2A6CADE797D}"/>
              </a:ext>
            </a:extLst>
          </p:cNvPr>
          <p:cNvSpPr/>
          <p:nvPr/>
        </p:nvSpPr>
        <p:spPr>
          <a:xfrm>
            <a:off x="21179012" y="8173318"/>
            <a:ext cx="661239" cy="861774"/>
          </a:xfrm>
          <a:prstGeom prst="rect">
            <a:avLst/>
          </a:prstGeom>
        </p:spPr>
        <p:txBody>
          <a:bodyPr wrap="square">
            <a:spAutoFit/>
          </a:bodyPr>
          <a:lstStyle/>
          <a:p>
            <a:r>
              <a:rPr lang="zh-CN" altLang="en-US"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p>
        </p:txBody>
      </p:sp>
      <p:sp>
        <p:nvSpPr>
          <p:cNvPr id="19" name="矩形 18">
            <a:extLst>
              <a:ext uri="{FF2B5EF4-FFF2-40B4-BE49-F238E27FC236}">
                <a16:creationId xmlns="" xmlns:a16="http://schemas.microsoft.com/office/drawing/2014/main" id="{7891B1A3-A860-4BA1-A729-9A89AFD5B345}"/>
              </a:ext>
            </a:extLst>
          </p:cNvPr>
          <p:cNvSpPr/>
          <p:nvPr/>
        </p:nvSpPr>
        <p:spPr>
          <a:xfrm>
            <a:off x="1368476" y="5437014"/>
            <a:ext cx="20839808" cy="2496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0" name="矩形 19">
            <a:extLst>
              <a:ext uri="{FF2B5EF4-FFF2-40B4-BE49-F238E27FC236}">
                <a16:creationId xmlns:mc="http://schemas.openxmlformats.org/markup-compatibility/2006" xmlns:a14="http://schemas.microsoft.com/office/drawing/2010/main" xmlns="" xmlns:a16="http://schemas.microsoft.com/office/drawing/2014/main" id="{3787DA90-282E-4FAF-8C28-9A054149F1A8}"/>
              </a:ext>
            </a:extLst>
          </p:cNvPr>
          <p:cNvSpPr/>
          <p:nvPr/>
        </p:nvSpPr>
        <p:spPr>
          <a:xfrm>
            <a:off x="1440484" y="5481147"/>
            <a:ext cx="20522280" cy="2308324"/>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rPr>
              <a:t>(1)</a:t>
            </a:r>
            <a:r>
              <a:rPr lang="zh-CN" altLang="zh-CN" sz="4800" dirty="0">
                <a:solidFill>
                  <a:srgbClr val="A50021"/>
                </a:solidFill>
                <a:latin typeface="Times New Roman"/>
                <a:ea typeface="微软雅黑"/>
                <a:cs typeface="Times New Roman"/>
              </a:rPr>
              <a:t>转基因植物的目的基因通过花粉传播转移到其他植物体内</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可能造成基因污染</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从而打破生态平衡。</a:t>
            </a:r>
            <a:endParaRPr lang="zh-CN" altLang="zh-CN" sz="1800" dirty="0">
              <a:solidFill>
                <a:srgbClr val="000000"/>
              </a:solidFill>
              <a:effectLst/>
              <a:latin typeface="NEU-BZ-S92"/>
              <a:ea typeface="方正宋三_GBK"/>
              <a:cs typeface="Times New Roman"/>
            </a:endParaRPr>
          </a:p>
        </p:txBody>
      </p:sp>
      <p:sp>
        <p:nvSpPr>
          <p:cNvPr id="21" name="矩形 20">
            <a:extLst>
              <a:ext uri="{FF2B5EF4-FFF2-40B4-BE49-F238E27FC236}">
                <a16:creationId xmlns="" xmlns:a16="http://schemas.microsoft.com/office/drawing/2014/main" id="{7891B1A3-A860-4BA1-A729-9A89AFD5B345}"/>
              </a:ext>
            </a:extLst>
          </p:cNvPr>
          <p:cNvSpPr/>
          <p:nvPr/>
        </p:nvSpPr>
        <p:spPr>
          <a:xfrm>
            <a:off x="1368476" y="9277245"/>
            <a:ext cx="20839808" cy="2424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2" name="矩形 21">
            <a:extLst>
              <a:ext uri="{FF2B5EF4-FFF2-40B4-BE49-F238E27FC236}">
                <a16:creationId xmlns="" xmlns:a16="http://schemas.microsoft.com/office/drawing/2014/main" xmlns:a14="http://schemas.microsoft.com/office/drawing/2010/main" xmlns:mc="http://schemas.openxmlformats.org/markup-compatibility/2006" id="{3787DA90-282E-4FAF-8C28-9A054149F1A8}"/>
              </a:ext>
            </a:extLst>
          </p:cNvPr>
          <p:cNvSpPr/>
          <p:nvPr/>
        </p:nvSpPr>
        <p:spPr>
          <a:xfrm>
            <a:off x="1440484" y="9321378"/>
            <a:ext cx="20522280" cy="2308324"/>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rPr>
              <a:t>(2)</a:t>
            </a:r>
            <a:r>
              <a:rPr lang="zh-CN" altLang="zh-CN" sz="4800" dirty="0">
                <a:solidFill>
                  <a:srgbClr val="A50021"/>
                </a:solidFill>
                <a:latin typeface="Times New Roman"/>
                <a:ea typeface="微软雅黑"/>
                <a:cs typeface="Times New Roman"/>
              </a:rPr>
              <a:t>运用基因工程技术把人白蛋白基因导入牛体内</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让牛合成人白蛋白</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该技术将导致定向变异。</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236897784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500"/>
                                        <p:tgtEl>
                                          <p:spTgt spid="20">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5" dur="500"/>
                                        <p:tgtEl>
                                          <p:spTgt spid="22">
                                            <p:txEl>
                                              <p:pRg st="0" end="0"/>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animBg="1"/>
      <p:bldP spid="20" grpId="0" build="p"/>
      <p:bldP spid="21" grpId="0" animBg="1"/>
      <p:bldP spid="2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512492" y="2052638"/>
            <a:ext cx="21043076" cy="6047809"/>
          </a:xfrm>
          <a:prstGeom prst="rect">
            <a:avLst/>
          </a:prstGeom>
        </p:spPr>
        <p:txBody>
          <a:bodyPr wrap="square">
            <a:spAutoFit/>
          </a:bodyPr>
          <a:lstStyle/>
          <a:p>
            <a:pPr>
              <a:lnSpc>
                <a:spcPct val="150000"/>
              </a:lnSpc>
              <a:spcAft>
                <a:spcPts val="0"/>
              </a:spcAft>
            </a:pPr>
            <a:r>
              <a:rPr lang="en-US" altLang="zh-CN" sz="4800" dirty="0" smtClean="0">
                <a:solidFill>
                  <a:srgbClr val="000000"/>
                </a:solidFill>
                <a:latin typeface="Times New Roman"/>
                <a:ea typeface="微软雅黑"/>
                <a:cs typeface="Times New Roman"/>
              </a:rPr>
              <a:t>(</a:t>
            </a:r>
            <a:r>
              <a:rPr lang="en-US" altLang="zh-CN" sz="4800" dirty="0">
                <a:solidFill>
                  <a:srgbClr val="000000"/>
                </a:solidFill>
                <a:latin typeface="Times New Roman"/>
                <a:ea typeface="微软雅黑"/>
                <a:cs typeface="Times New Roman"/>
              </a:rPr>
              <a:t>3)</a:t>
            </a:r>
            <a:r>
              <a:rPr lang="zh-CN" altLang="zh-CN" sz="4800" dirty="0">
                <a:solidFill>
                  <a:srgbClr val="000000"/>
                </a:solidFill>
                <a:latin typeface="Times New Roman"/>
                <a:ea typeface="微软雅黑"/>
                <a:cs typeface="Times New Roman"/>
              </a:rPr>
              <a:t>转基因抗虫植物不会导致昆虫群体抗性基因频率增加。</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p>
          <a:p>
            <a:pPr>
              <a:lnSpc>
                <a:spcPct val="150000"/>
              </a:lnSpc>
              <a:spcAft>
                <a:spcPts val="0"/>
              </a:spcAft>
            </a:pPr>
            <a:endParaRPr lang="en-US" altLang="zh-CN" sz="4800" dirty="0" smtClean="0">
              <a:solidFill>
                <a:srgbClr val="000000"/>
              </a:solidFill>
              <a:latin typeface="Times New Roman"/>
              <a:ea typeface="微软雅黑"/>
              <a:cs typeface="Times New Roman"/>
            </a:endParaRPr>
          </a:p>
          <a:p>
            <a:pPr>
              <a:lnSpc>
                <a:spcPct val="150000"/>
              </a:lnSpc>
              <a:spcAft>
                <a:spcPts val="0"/>
              </a:spcAft>
            </a:pPr>
            <a:endParaRPr lang="en-US" altLang="zh-CN" sz="4800" dirty="0">
              <a:solidFill>
                <a:srgbClr val="000000"/>
              </a:solidFill>
              <a:latin typeface="Times New Roman"/>
              <a:ea typeface="微软雅黑"/>
              <a:cs typeface="Times New Roman"/>
            </a:endParaRPr>
          </a:p>
          <a:p>
            <a:pPr>
              <a:lnSpc>
                <a:spcPct val="150000"/>
              </a:lnSpc>
              <a:spcAft>
                <a:spcPts val="0"/>
              </a:spcAft>
            </a:pP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(4)</a:t>
            </a:r>
            <a:r>
              <a:rPr lang="zh-CN" altLang="zh-CN" sz="4800" dirty="0">
                <a:solidFill>
                  <a:srgbClr val="000000"/>
                </a:solidFill>
                <a:latin typeface="Times New Roman"/>
                <a:ea typeface="微软雅黑"/>
                <a:cs typeface="Times New Roman"/>
              </a:rPr>
              <a:t>转基因抗虫作物的使用有利于降低生产成本</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减少农药对环境的污染。</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endParaRPr lang="zh-CN" altLang="zh-CN" sz="1800" dirty="0">
              <a:solidFill>
                <a:srgbClr val="000000"/>
              </a:solidFill>
              <a:latin typeface="NEU-BZ-S92"/>
              <a:ea typeface="方正宋三_GBK"/>
              <a:cs typeface="Times New Roman"/>
            </a:endParaRPr>
          </a:p>
        </p:txBody>
      </p:sp>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11" name="矩形 10">
            <a:extLst>
              <a:ext uri="{FF2B5EF4-FFF2-40B4-BE49-F238E27FC236}">
                <a16:creationId xmlns="" xmlns:a16="http://schemas.microsoft.com/office/drawing/2014/main" id="{7BB9CEE8-016A-4319-8CF2-9AD2E5B634AC}"/>
              </a:ext>
            </a:extLst>
          </p:cNvPr>
          <p:cNvSpPr/>
          <p:nvPr/>
        </p:nvSpPr>
        <p:spPr>
          <a:xfrm>
            <a:off x="19010436" y="2270984"/>
            <a:ext cx="661239" cy="861774"/>
          </a:xfrm>
          <a:prstGeom prst="rect">
            <a:avLst/>
          </a:prstGeom>
        </p:spPr>
        <p:txBody>
          <a:bodyPr wrap="square">
            <a:spAutoFit/>
          </a:bodyPr>
          <a:lstStyle/>
          <a:p>
            <a:pPr lvl="0"/>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prstClr val="black"/>
              </a:solidFill>
            </a:endParaRPr>
          </a:p>
        </p:txBody>
      </p:sp>
      <p:sp>
        <p:nvSpPr>
          <p:cNvPr id="17" name="矩形 16">
            <a:extLst>
              <a:ext uri="{FF2B5EF4-FFF2-40B4-BE49-F238E27FC236}">
                <a16:creationId xmlns="" xmlns:a16="http://schemas.microsoft.com/office/drawing/2014/main" id="{A497D934-F90E-4085-BAF7-C2A6CADE797D}"/>
              </a:ext>
            </a:extLst>
          </p:cNvPr>
          <p:cNvSpPr/>
          <p:nvPr/>
        </p:nvSpPr>
        <p:spPr>
          <a:xfrm>
            <a:off x="4231732" y="7093198"/>
            <a:ext cx="661239" cy="861774"/>
          </a:xfrm>
          <a:prstGeom prst="rect">
            <a:avLst/>
          </a:prstGeom>
        </p:spPr>
        <p:txBody>
          <a:bodyPr wrap="square">
            <a:spAutoFit/>
          </a:bodyPr>
          <a:lstStyle/>
          <a:p>
            <a:pPr lvl="0"/>
            <a:r>
              <a:rPr lang="zh-CN" altLang="en-US"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prstClr val="black"/>
              </a:solidFill>
            </a:endParaRPr>
          </a:p>
        </p:txBody>
      </p:sp>
      <p:sp>
        <p:nvSpPr>
          <p:cNvPr id="19" name="矩形 18">
            <a:extLst>
              <a:ext uri="{FF2B5EF4-FFF2-40B4-BE49-F238E27FC236}">
                <a16:creationId xmlns="" xmlns:a16="http://schemas.microsoft.com/office/drawing/2014/main" id="{7891B1A3-A860-4BA1-A729-9A89AFD5B345}"/>
              </a:ext>
            </a:extLst>
          </p:cNvPr>
          <p:cNvSpPr/>
          <p:nvPr/>
        </p:nvSpPr>
        <p:spPr>
          <a:xfrm>
            <a:off x="1368476" y="3276774"/>
            <a:ext cx="20839808" cy="23042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0" name="矩形 19">
            <a:extLst>
              <a:ext uri="{FF2B5EF4-FFF2-40B4-BE49-F238E27FC236}">
                <a16:creationId xmlns:mc="http://schemas.openxmlformats.org/markup-compatibility/2006" xmlns:a14="http://schemas.microsoft.com/office/drawing/2010/main" xmlns="" xmlns:a16="http://schemas.microsoft.com/office/drawing/2014/main" id="{3787DA90-282E-4FAF-8C28-9A054149F1A8}"/>
              </a:ext>
            </a:extLst>
          </p:cNvPr>
          <p:cNvSpPr/>
          <p:nvPr/>
        </p:nvSpPr>
        <p:spPr>
          <a:xfrm>
            <a:off x="1440484" y="3272706"/>
            <a:ext cx="20522280" cy="2308324"/>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rPr>
              <a:t>(3)</a:t>
            </a:r>
            <a:r>
              <a:rPr lang="zh-CN" altLang="zh-CN" sz="4800" dirty="0">
                <a:solidFill>
                  <a:srgbClr val="A50021"/>
                </a:solidFill>
                <a:latin typeface="Times New Roman"/>
                <a:ea typeface="微软雅黑"/>
                <a:cs typeface="Times New Roman"/>
              </a:rPr>
              <a:t>转基因抗虫植物会对昆虫的抗药性进行选择</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导致昆虫群体抗性基因频率增加。</a:t>
            </a:r>
            <a:endParaRPr lang="zh-CN" altLang="zh-CN" sz="1800" dirty="0">
              <a:solidFill>
                <a:srgbClr val="000000"/>
              </a:solidFill>
              <a:effectLst/>
              <a:latin typeface="NEU-BZ-S92"/>
              <a:ea typeface="方正宋三_GBK"/>
              <a:cs typeface="Times New Roman"/>
            </a:endParaRPr>
          </a:p>
        </p:txBody>
      </p:sp>
      <p:sp>
        <p:nvSpPr>
          <p:cNvPr id="21" name="矩形 20">
            <a:extLst>
              <a:ext uri="{FF2B5EF4-FFF2-40B4-BE49-F238E27FC236}">
                <a16:creationId xmlns="" xmlns:a16="http://schemas.microsoft.com/office/drawing/2014/main" id="{7891B1A3-A860-4BA1-A729-9A89AFD5B345}"/>
              </a:ext>
            </a:extLst>
          </p:cNvPr>
          <p:cNvSpPr/>
          <p:nvPr/>
        </p:nvSpPr>
        <p:spPr>
          <a:xfrm>
            <a:off x="1368476" y="8197125"/>
            <a:ext cx="20839808" cy="2424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2" name="矩形 21">
            <a:extLst>
              <a:ext uri="{FF2B5EF4-FFF2-40B4-BE49-F238E27FC236}">
                <a16:creationId xmlns="" xmlns:a16="http://schemas.microsoft.com/office/drawing/2014/main" xmlns:a14="http://schemas.microsoft.com/office/drawing/2010/main" xmlns:mc="http://schemas.openxmlformats.org/markup-compatibility/2006" id="{3787DA90-282E-4FAF-8C28-9A054149F1A8}"/>
              </a:ext>
            </a:extLst>
          </p:cNvPr>
          <p:cNvSpPr/>
          <p:nvPr/>
        </p:nvSpPr>
        <p:spPr>
          <a:xfrm>
            <a:off x="1440484" y="8241258"/>
            <a:ext cx="20522280" cy="2308324"/>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rPr>
              <a:t>(4)</a:t>
            </a:r>
            <a:r>
              <a:rPr lang="zh-CN" altLang="zh-CN" sz="4800" dirty="0">
                <a:solidFill>
                  <a:srgbClr val="A50021"/>
                </a:solidFill>
                <a:latin typeface="Times New Roman"/>
                <a:ea typeface="微软雅黑"/>
                <a:cs typeface="Times New Roman"/>
              </a:rPr>
              <a:t>转基因抗虫作物的使用</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可以减少农药的用量</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有利于降低生产成本</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减少农药对环境的污染。</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93202635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500"/>
                                        <p:tgtEl>
                                          <p:spTgt spid="20">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5" dur="500"/>
                                        <p:tgtEl>
                                          <p:spTgt spid="22">
                                            <p:txEl>
                                              <p:pRg st="0" end="0"/>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animBg="1"/>
      <p:bldP spid="20" grpId="0" build="p"/>
      <p:bldP spid="21" grpId="0" animBg="1"/>
      <p:bldP spid="2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512492" y="2052638"/>
            <a:ext cx="21043076" cy="4939814"/>
          </a:xfrm>
          <a:prstGeom prst="rect">
            <a:avLst/>
          </a:prstGeom>
        </p:spPr>
        <p:txBody>
          <a:bodyPr wrap="square">
            <a:spAutoFit/>
          </a:bodyPr>
          <a:lstStyle/>
          <a:p>
            <a:pPr>
              <a:lnSpc>
                <a:spcPct val="150000"/>
              </a:lnSpc>
              <a:spcAft>
                <a:spcPts val="0"/>
              </a:spcAft>
            </a:pPr>
            <a:r>
              <a:rPr lang="en-US" altLang="zh-CN" sz="4800" dirty="0" smtClean="0">
                <a:solidFill>
                  <a:srgbClr val="000000"/>
                </a:solidFill>
                <a:latin typeface="Times New Roman"/>
                <a:ea typeface="微软雅黑"/>
                <a:cs typeface="Times New Roman"/>
              </a:rPr>
              <a:t>(</a:t>
            </a:r>
            <a:r>
              <a:rPr lang="en-US" altLang="zh-CN" sz="4800" dirty="0">
                <a:solidFill>
                  <a:srgbClr val="000000"/>
                </a:solidFill>
                <a:latin typeface="Times New Roman"/>
                <a:ea typeface="微软雅黑"/>
                <a:cs typeface="Times New Roman"/>
              </a:rPr>
              <a:t>5)</a:t>
            </a:r>
            <a:r>
              <a:rPr lang="zh-CN" altLang="zh-CN" sz="4800" dirty="0">
                <a:solidFill>
                  <a:srgbClr val="000000"/>
                </a:solidFill>
                <a:latin typeface="Times New Roman"/>
                <a:ea typeface="微软雅黑"/>
                <a:cs typeface="Times New Roman"/>
              </a:rPr>
              <a:t>基因工程生产药品具有高效率、低成本的特点。</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p>
          <a:p>
            <a:pPr>
              <a:lnSpc>
                <a:spcPct val="150000"/>
              </a:lnSpc>
              <a:spcAft>
                <a:spcPts val="0"/>
              </a:spcAft>
            </a:pPr>
            <a:endParaRPr lang="en-US" altLang="zh-CN" sz="4800" dirty="0" smtClean="0">
              <a:solidFill>
                <a:srgbClr val="000000"/>
              </a:solidFill>
              <a:latin typeface="Times New Roman"/>
              <a:ea typeface="微软雅黑"/>
              <a:cs typeface="Times New Roman"/>
            </a:endParaRPr>
          </a:p>
          <a:p>
            <a:pPr>
              <a:lnSpc>
                <a:spcPct val="150000"/>
              </a:lnSpc>
              <a:spcAft>
                <a:spcPts val="0"/>
              </a:spcAft>
            </a:pPr>
            <a:endParaRPr lang="en-US" altLang="zh-CN" sz="4800" dirty="0">
              <a:solidFill>
                <a:srgbClr val="000000"/>
              </a:solidFill>
              <a:latin typeface="Times New Roman"/>
              <a:ea typeface="微软雅黑"/>
              <a:cs typeface="Times New Roman"/>
            </a:endParaRPr>
          </a:p>
          <a:p>
            <a:pPr>
              <a:lnSpc>
                <a:spcPct val="150000"/>
              </a:lnSpc>
              <a:spcAft>
                <a:spcPts val="0"/>
              </a:spcAft>
            </a:pP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(6)</a:t>
            </a:r>
            <a:r>
              <a:rPr lang="zh-CN" altLang="zh-CN" sz="4800" dirty="0">
                <a:solidFill>
                  <a:srgbClr val="000000"/>
                </a:solidFill>
                <a:latin typeface="Times New Roman"/>
                <a:ea typeface="微软雅黑"/>
                <a:cs typeface="Times New Roman"/>
              </a:rPr>
              <a:t>乳腺生物反应器制造过程中</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需要鉴定受体细胞的性染色体组成。</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endParaRPr lang="zh-CN" altLang="zh-CN" sz="1800" dirty="0">
              <a:solidFill>
                <a:srgbClr val="000000"/>
              </a:solidFill>
              <a:latin typeface="NEU-BZ-S92"/>
              <a:ea typeface="方正宋三_GBK"/>
              <a:cs typeface="Times New Roman"/>
            </a:endParaRPr>
          </a:p>
        </p:txBody>
      </p:sp>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11" name="矩形 10">
            <a:extLst>
              <a:ext uri="{FF2B5EF4-FFF2-40B4-BE49-F238E27FC236}">
                <a16:creationId xmlns="" xmlns:a16="http://schemas.microsoft.com/office/drawing/2014/main" id="{7BB9CEE8-016A-4319-8CF2-9AD2E5B634AC}"/>
              </a:ext>
            </a:extLst>
          </p:cNvPr>
          <p:cNvSpPr/>
          <p:nvPr/>
        </p:nvSpPr>
        <p:spPr>
          <a:xfrm>
            <a:off x="16922204" y="2259991"/>
            <a:ext cx="661239" cy="861774"/>
          </a:xfrm>
          <a:prstGeom prst="rect">
            <a:avLst/>
          </a:prstGeom>
        </p:spPr>
        <p:txBody>
          <a:bodyPr wrap="square">
            <a:spAutoFit/>
          </a:bodyPr>
          <a:lstStyle/>
          <a:p>
            <a:r>
              <a:rPr lang="zh-CN" altLang="en-US"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17" name="矩形 16">
            <a:extLst>
              <a:ext uri="{FF2B5EF4-FFF2-40B4-BE49-F238E27FC236}">
                <a16:creationId xmlns="" xmlns:a16="http://schemas.microsoft.com/office/drawing/2014/main" id="{A497D934-F90E-4085-BAF7-C2A6CADE797D}"/>
              </a:ext>
            </a:extLst>
          </p:cNvPr>
          <p:cNvSpPr/>
          <p:nvPr/>
        </p:nvSpPr>
        <p:spPr>
          <a:xfrm>
            <a:off x="21170676" y="6015400"/>
            <a:ext cx="661239" cy="861774"/>
          </a:xfrm>
          <a:prstGeom prst="rect">
            <a:avLst/>
          </a:prstGeom>
        </p:spPr>
        <p:txBody>
          <a:bodyPr wrap="square">
            <a:spAutoFit/>
          </a:bodyPr>
          <a:lstStyle/>
          <a:p>
            <a:r>
              <a:rPr lang="zh-CN" altLang="en-US"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p>
        </p:txBody>
      </p:sp>
      <p:sp>
        <p:nvSpPr>
          <p:cNvPr id="19" name="矩形 18">
            <a:extLst>
              <a:ext uri="{FF2B5EF4-FFF2-40B4-BE49-F238E27FC236}">
                <a16:creationId xmlns="" xmlns:a16="http://schemas.microsoft.com/office/drawing/2014/main" id="{7891B1A3-A860-4BA1-A729-9A89AFD5B345}"/>
              </a:ext>
            </a:extLst>
          </p:cNvPr>
          <p:cNvSpPr/>
          <p:nvPr/>
        </p:nvSpPr>
        <p:spPr>
          <a:xfrm>
            <a:off x="1368476" y="3276774"/>
            <a:ext cx="20839808" cy="2448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0" name="矩形 19">
            <a:extLst>
              <a:ext uri="{FF2B5EF4-FFF2-40B4-BE49-F238E27FC236}">
                <a16:creationId xmlns:mc="http://schemas.openxmlformats.org/markup-compatibility/2006" xmlns:a14="http://schemas.microsoft.com/office/drawing/2010/main" xmlns="" xmlns:a16="http://schemas.microsoft.com/office/drawing/2014/main" id="{3787DA90-282E-4FAF-8C28-9A054149F1A8}"/>
              </a:ext>
            </a:extLst>
          </p:cNvPr>
          <p:cNvSpPr/>
          <p:nvPr/>
        </p:nvSpPr>
        <p:spPr>
          <a:xfrm>
            <a:off x="1440484" y="3344714"/>
            <a:ext cx="20522280" cy="2308324"/>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rPr>
              <a:t>(5)</a:t>
            </a:r>
            <a:r>
              <a:rPr lang="zh-CN" altLang="zh-CN" sz="4800" dirty="0">
                <a:solidFill>
                  <a:srgbClr val="A50021"/>
                </a:solidFill>
                <a:latin typeface="Times New Roman"/>
                <a:ea typeface="微软雅黑"/>
                <a:cs typeface="Times New Roman"/>
              </a:rPr>
              <a:t>与传统生产药品的方法相比</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基因工程生产药品具有高效率、低成本的特点。</a:t>
            </a:r>
            <a:endParaRPr lang="zh-CN" altLang="zh-CN" sz="1800" dirty="0">
              <a:solidFill>
                <a:srgbClr val="000000"/>
              </a:solidFill>
              <a:effectLst/>
              <a:latin typeface="NEU-BZ-S92"/>
              <a:ea typeface="方正宋三_GBK"/>
              <a:cs typeface="Times New Roman"/>
            </a:endParaRPr>
          </a:p>
        </p:txBody>
      </p:sp>
      <p:sp>
        <p:nvSpPr>
          <p:cNvPr id="21" name="矩形 20">
            <a:extLst>
              <a:ext uri="{FF2B5EF4-FFF2-40B4-BE49-F238E27FC236}">
                <a16:creationId xmlns="" xmlns:a16="http://schemas.microsoft.com/office/drawing/2014/main" id="{7891B1A3-A860-4BA1-A729-9A89AFD5B345}"/>
              </a:ext>
            </a:extLst>
          </p:cNvPr>
          <p:cNvSpPr/>
          <p:nvPr/>
        </p:nvSpPr>
        <p:spPr>
          <a:xfrm>
            <a:off x="1368476" y="7117005"/>
            <a:ext cx="20839808" cy="2424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2" name="矩形 21">
            <a:extLst>
              <a:ext uri="{FF2B5EF4-FFF2-40B4-BE49-F238E27FC236}">
                <a16:creationId xmlns="" xmlns:a16="http://schemas.microsoft.com/office/drawing/2014/main" xmlns:a14="http://schemas.microsoft.com/office/drawing/2010/main" xmlns:mc="http://schemas.openxmlformats.org/markup-compatibility/2006" id="{3787DA90-282E-4FAF-8C28-9A054149F1A8}"/>
              </a:ext>
            </a:extLst>
          </p:cNvPr>
          <p:cNvSpPr/>
          <p:nvPr/>
        </p:nvSpPr>
        <p:spPr>
          <a:xfrm>
            <a:off x="1440484" y="7161138"/>
            <a:ext cx="20522280" cy="2308324"/>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rPr>
              <a:t>(6)</a:t>
            </a:r>
            <a:r>
              <a:rPr lang="zh-CN" altLang="zh-CN" sz="4800" dirty="0">
                <a:solidFill>
                  <a:srgbClr val="A50021"/>
                </a:solidFill>
                <a:latin typeface="Times New Roman"/>
                <a:ea typeface="微软雅黑"/>
                <a:cs typeface="Times New Roman"/>
              </a:rPr>
              <a:t>只有雌性哺乳动物才能分泌乳汁</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将目的基因导入受体细胞时需鉴定受体细胞的性染色体组成。</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4380708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500"/>
                                        <p:tgtEl>
                                          <p:spTgt spid="20">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5" dur="500"/>
                                        <p:tgtEl>
                                          <p:spTgt spid="22">
                                            <p:txEl>
                                              <p:pRg st="0" end="0"/>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animBg="1"/>
      <p:bldP spid="20" grpId="0" build="p"/>
      <p:bldP spid="21" grpId="0" animBg="1"/>
      <p:bldP spid="2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512492" y="2052638"/>
            <a:ext cx="21043076" cy="6047809"/>
          </a:xfrm>
          <a:prstGeom prst="rect">
            <a:avLst/>
          </a:prstGeom>
        </p:spPr>
        <p:txBody>
          <a:bodyPr wrap="square">
            <a:spAutoFit/>
          </a:bodyPr>
          <a:lstStyle/>
          <a:p>
            <a:pPr>
              <a:lnSpc>
                <a:spcPct val="150000"/>
              </a:lnSpc>
              <a:spcAft>
                <a:spcPts val="0"/>
              </a:spcAft>
            </a:pPr>
            <a:r>
              <a:rPr lang="en-US" altLang="zh-CN" sz="4800" dirty="0" smtClean="0">
                <a:solidFill>
                  <a:srgbClr val="000000"/>
                </a:solidFill>
                <a:latin typeface="Times New Roman"/>
                <a:ea typeface="微软雅黑"/>
                <a:cs typeface="Times New Roman"/>
              </a:rPr>
              <a:t>(</a:t>
            </a:r>
            <a:r>
              <a:rPr lang="en-US" altLang="zh-CN" sz="4800" dirty="0">
                <a:solidFill>
                  <a:srgbClr val="000000"/>
                </a:solidFill>
                <a:latin typeface="Times New Roman"/>
                <a:ea typeface="微软雅黑"/>
                <a:cs typeface="Times New Roman"/>
              </a:rPr>
              <a:t>7)</a:t>
            </a:r>
            <a:r>
              <a:rPr lang="zh-CN" altLang="zh-CN" sz="4800" dirty="0">
                <a:solidFill>
                  <a:srgbClr val="000000"/>
                </a:solidFill>
                <a:latin typeface="Times New Roman"/>
                <a:ea typeface="微软雅黑"/>
                <a:cs typeface="Times New Roman"/>
              </a:rPr>
              <a:t>用动物乳腺生物反应器生产人胰岛素</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该动物体内只有乳腺细胞中含有人胰岛素基因。</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p>
          <a:p>
            <a:pPr>
              <a:lnSpc>
                <a:spcPct val="150000"/>
              </a:lnSpc>
              <a:spcAft>
                <a:spcPts val="0"/>
              </a:spcAft>
            </a:pPr>
            <a:endParaRPr lang="en-US" altLang="zh-CN" sz="4800" dirty="0">
              <a:solidFill>
                <a:srgbClr val="000000"/>
              </a:solidFill>
              <a:latin typeface="Times New Roman"/>
              <a:ea typeface="微软雅黑"/>
              <a:cs typeface="Times New Roman"/>
            </a:endParaRPr>
          </a:p>
          <a:p>
            <a:pPr>
              <a:lnSpc>
                <a:spcPct val="150000"/>
              </a:lnSpc>
              <a:spcAft>
                <a:spcPts val="0"/>
              </a:spcAft>
            </a:pPr>
            <a:endParaRPr lang="en-US" altLang="zh-CN" sz="4800" dirty="0" smtClean="0">
              <a:solidFill>
                <a:srgbClr val="000000"/>
              </a:solidFill>
              <a:latin typeface="Times New Roman"/>
              <a:ea typeface="微软雅黑"/>
              <a:cs typeface="Times New Roman"/>
            </a:endParaRPr>
          </a:p>
          <a:p>
            <a:pPr>
              <a:lnSpc>
                <a:spcPct val="150000"/>
              </a:lnSpc>
              <a:spcAft>
                <a:spcPts val="0"/>
              </a:spcAft>
            </a:pP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(8)</a:t>
            </a:r>
            <a:r>
              <a:rPr lang="zh-CN" altLang="zh-CN" sz="4800" dirty="0">
                <a:solidFill>
                  <a:srgbClr val="000000"/>
                </a:solidFill>
                <a:latin typeface="Times New Roman"/>
                <a:ea typeface="微软雅黑"/>
                <a:cs typeface="Times New Roman"/>
              </a:rPr>
              <a:t>蛋白质工程设计出的</a:t>
            </a:r>
            <a:r>
              <a:rPr lang="en-US" altLang="zh-CN" sz="4800" dirty="0">
                <a:solidFill>
                  <a:srgbClr val="000000"/>
                </a:solidFill>
                <a:latin typeface="Times New Roman"/>
                <a:ea typeface="微软雅黑"/>
                <a:cs typeface="Times New Roman"/>
              </a:rPr>
              <a:t>DNA</a:t>
            </a:r>
            <a:r>
              <a:rPr lang="zh-CN" altLang="zh-CN" sz="4800" dirty="0">
                <a:solidFill>
                  <a:srgbClr val="000000"/>
                </a:solidFill>
                <a:latin typeface="Times New Roman"/>
                <a:ea typeface="微软雅黑"/>
                <a:cs typeface="Times New Roman"/>
              </a:rPr>
              <a:t>分子只有一种固定的碱基序列。</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endParaRPr lang="zh-CN" altLang="zh-CN" sz="1800" dirty="0">
              <a:solidFill>
                <a:srgbClr val="000000"/>
              </a:solidFill>
              <a:effectLst/>
              <a:latin typeface="NEU-BZ-S92"/>
              <a:ea typeface="方正宋三_GBK"/>
              <a:cs typeface="Times New Roman"/>
            </a:endParaRPr>
          </a:p>
        </p:txBody>
      </p:sp>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11" name="矩形 10">
            <a:extLst>
              <a:ext uri="{FF2B5EF4-FFF2-40B4-BE49-F238E27FC236}">
                <a16:creationId xmlns="" xmlns:a16="http://schemas.microsoft.com/office/drawing/2014/main" id="{7BB9CEE8-016A-4319-8CF2-9AD2E5B634AC}"/>
              </a:ext>
            </a:extLst>
          </p:cNvPr>
          <p:cNvSpPr/>
          <p:nvPr/>
        </p:nvSpPr>
        <p:spPr>
          <a:xfrm>
            <a:off x="6337028" y="3351104"/>
            <a:ext cx="661239" cy="861774"/>
          </a:xfrm>
          <a:prstGeom prst="rect">
            <a:avLst/>
          </a:prstGeom>
        </p:spPr>
        <p:txBody>
          <a:bodyPr wrap="square">
            <a:spAutoFit/>
          </a:bodyPr>
          <a:lstStyle/>
          <a:p>
            <a:pPr lvl="0"/>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prstClr val="black"/>
              </a:solidFill>
            </a:endParaRPr>
          </a:p>
        </p:txBody>
      </p:sp>
      <p:sp>
        <p:nvSpPr>
          <p:cNvPr id="17" name="矩形 16">
            <a:extLst>
              <a:ext uri="{FF2B5EF4-FFF2-40B4-BE49-F238E27FC236}">
                <a16:creationId xmlns="" xmlns:a16="http://schemas.microsoft.com/office/drawing/2014/main" id="{A497D934-F90E-4085-BAF7-C2A6CADE797D}"/>
              </a:ext>
            </a:extLst>
          </p:cNvPr>
          <p:cNvSpPr/>
          <p:nvPr/>
        </p:nvSpPr>
        <p:spPr>
          <a:xfrm>
            <a:off x="19010436" y="7093198"/>
            <a:ext cx="661239" cy="861774"/>
          </a:xfrm>
          <a:prstGeom prst="rect">
            <a:avLst/>
          </a:prstGeom>
        </p:spPr>
        <p:txBody>
          <a:bodyPr wrap="square">
            <a:spAutoFit/>
          </a:bodyPr>
          <a:lstStyle/>
          <a:p>
            <a:pPr lvl="0"/>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solidFill>
                <a:prstClr val="black"/>
              </a:solidFill>
            </a:endParaRPr>
          </a:p>
        </p:txBody>
      </p:sp>
      <p:sp>
        <p:nvSpPr>
          <p:cNvPr id="19" name="矩形 18">
            <a:extLst>
              <a:ext uri="{FF2B5EF4-FFF2-40B4-BE49-F238E27FC236}">
                <a16:creationId xmlns="" xmlns:a16="http://schemas.microsoft.com/office/drawing/2014/main" id="{7891B1A3-A860-4BA1-A729-9A89AFD5B345}"/>
              </a:ext>
            </a:extLst>
          </p:cNvPr>
          <p:cNvSpPr/>
          <p:nvPr/>
        </p:nvSpPr>
        <p:spPr>
          <a:xfrm>
            <a:off x="1368476" y="4428902"/>
            <a:ext cx="20839808" cy="2448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0" name="矩形 19">
            <a:extLst>
              <a:ext uri="{FF2B5EF4-FFF2-40B4-BE49-F238E27FC236}">
                <a16:creationId xmlns:mc="http://schemas.openxmlformats.org/markup-compatibility/2006" xmlns:a14="http://schemas.microsoft.com/office/drawing/2010/main" xmlns="" xmlns:a16="http://schemas.microsoft.com/office/drawing/2014/main" id="{3787DA90-282E-4FAF-8C28-9A054149F1A8}"/>
              </a:ext>
            </a:extLst>
          </p:cNvPr>
          <p:cNvSpPr/>
          <p:nvPr/>
        </p:nvSpPr>
        <p:spPr>
          <a:xfrm>
            <a:off x="1440484" y="4496842"/>
            <a:ext cx="20522280" cy="2308324"/>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rPr>
              <a:t>(7)</a:t>
            </a:r>
            <a:r>
              <a:rPr lang="zh-CN" altLang="zh-CN" sz="4800" dirty="0">
                <a:solidFill>
                  <a:srgbClr val="A50021"/>
                </a:solidFill>
                <a:latin typeface="Times New Roman"/>
                <a:ea typeface="微软雅黑"/>
                <a:cs typeface="Times New Roman"/>
              </a:rPr>
              <a:t>培育转人胰岛素基因的动物时</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受体细胞一般是受精卵</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由其增殖分化形成的各个细胞均含有人胰岛素基因。</a:t>
            </a:r>
            <a:endParaRPr lang="zh-CN" altLang="zh-CN" sz="1800" dirty="0">
              <a:solidFill>
                <a:srgbClr val="000000"/>
              </a:solidFill>
              <a:effectLst/>
              <a:latin typeface="NEU-BZ-S92"/>
              <a:ea typeface="方正宋三_GBK"/>
              <a:cs typeface="Times New Roman"/>
            </a:endParaRPr>
          </a:p>
        </p:txBody>
      </p:sp>
      <p:sp>
        <p:nvSpPr>
          <p:cNvPr id="21" name="矩形 20">
            <a:extLst>
              <a:ext uri="{FF2B5EF4-FFF2-40B4-BE49-F238E27FC236}">
                <a16:creationId xmlns="" xmlns:a16="http://schemas.microsoft.com/office/drawing/2014/main" id="{7891B1A3-A860-4BA1-A729-9A89AFD5B345}"/>
              </a:ext>
            </a:extLst>
          </p:cNvPr>
          <p:cNvSpPr/>
          <p:nvPr/>
        </p:nvSpPr>
        <p:spPr>
          <a:xfrm>
            <a:off x="1368476" y="8125117"/>
            <a:ext cx="20839808" cy="2568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2" name="矩形 21">
            <a:extLst>
              <a:ext uri="{FF2B5EF4-FFF2-40B4-BE49-F238E27FC236}">
                <a16:creationId xmlns="" xmlns:a16="http://schemas.microsoft.com/office/drawing/2014/main" xmlns:a14="http://schemas.microsoft.com/office/drawing/2010/main" xmlns:mc="http://schemas.openxmlformats.org/markup-compatibility/2006" id="{3787DA90-282E-4FAF-8C28-9A054149F1A8}"/>
              </a:ext>
            </a:extLst>
          </p:cNvPr>
          <p:cNvSpPr/>
          <p:nvPr/>
        </p:nvSpPr>
        <p:spPr>
          <a:xfrm>
            <a:off x="1440484" y="8169250"/>
            <a:ext cx="20522280" cy="2308324"/>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rPr>
              <a:t>(8)</a:t>
            </a:r>
            <a:r>
              <a:rPr lang="zh-CN" altLang="zh-CN" sz="4800" dirty="0">
                <a:solidFill>
                  <a:srgbClr val="A50021"/>
                </a:solidFill>
                <a:latin typeface="Times New Roman"/>
                <a:ea typeface="微软雅黑"/>
                <a:cs typeface="Times New Roman"/>
              </a:rPr>
              <a:t>决定氨基酸的密码子具有简并性</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故所设计的</a:t>
            </a:r>
            <a:r>
              <a:rPr lang="en-US" altLang="zh-CN" sz="4800" dirty="0">
                <a:solidFill>
                  <a:srgbClr val="A50021"/>
                </a:solidFill>
                <a:latin typeface="Times New Roman"/>
                <a:ea typeface="微软雅黑"/>
              </a:rPr>
              <a:t>DNA</a:t>
            </a:r>
            <a:r>
              <a:rPr lang="zh-CN" altLang="zh-CN" sz="4800" dirty="0">
                <a:solidFill>
                  <a:srgbClr val="A50021"/>
                </a:solidFill>
                <a:latin typeface="Times New Roman"/>
                <a:ea typeface="微软雅黑"/>
                <a:cs typeface="Times New Roman"/>
              </a:rPr>
              <a:t>分子可能存在多种碱基序列。</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63890052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500"/>
                                        <p:tgtEl>
                                          <p:spTgt spid="20">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5" dur="500"/>
                                        <p:tgtEl>
                                          <p:spTgt spid="22">
                                            <p:txEl>
                                              <p:pRg st="0" end="0"/>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animBg="1"/>
      <p:bldP spid="20" grpId="0" build="p"/>
      <p:bldP spid="21" grpId="0" animBg="1"/>
      <p:bldP spid="2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7582211" y="10261550"/>
            <a:ext cx="4924745" cy="1964640"/>
          </a:xfrm>
          <a:prstGeom prst="rect">
            <a:avLst/>
          </a:prstGeom>
        </p:spPr>
        <p:txBody>
          <a:bodyPr wrap="none">
            <a:spAutoFit/>
          </a:bodyPr>
          <a:lstStyle/>
          <a:p>
            <a:pPr algn="r">
              <a:lnSpc>
                <a:spcPts val="7300"/>
              </a:lnSpc>
            </a:pPr>
            <a:r>
              <a:rPr lang="zh-CN" altLang="en-US" sz="6600" b="1" spc="300" dirty="0">
                <a:solidFill>
                  <a:srgbClr val="87B828"/>
                </a:solidFill>
                <a:latin typeface="微软雅黑" pitchFamily="34" charset="-122"/>
                <a:ea typeface="微软雅黑" pitchFamily="34" charset="-122"/>
              </a:rPr>
              <a:t>高中生物</a:t>
            </a:r>
            <a:endParaRPr lang="en-US" altLang="zh-CN" sz="6600" b="1" spc="300" dirty="0">
              <a:solidFill>
                <a:srgbClr val="87B828"/>
              </a:solidFill>
              <a:latin typeface="微软雅黑" pitchFamily="34" charset="-122"/>
              <a:ea typeface="微软雅黑" pitchFamily="34" charset="-122"/>
            </a:endParaRPr>
          </a:p>
          <a:p>
            <a:pPr algn="r">
              <a:lnSpc>
                <a:spcPts val="7300"/>
              </a:lnSpc>
            </a:pPr>
            <a:r>
              <a:rPr lang="zh-CN" altLang="en-US" sz="4800" spc="300" dirty="0">
                <a:latin typeface="微软雅黑" pitchFamily="34" charset="-122"/>
                <a:ea typeface="微软雅黑" pitchFamily="34" charset="-122"/>
              </a:rPr>
              <a:t>选择性必修</a:t>
            </a:r>
            <a:r>
              <a:rPr lang="en-US" altLang="zh-CN" sz="4800" spc="300" dirty="0" smtClean="0">
                <a:latin typeface="微软雅黑" pitchFamily="34" charset="-122"/>
                <a:ea typeface="微软雅黑" pitchFamily="34" charset="-122"/>
              </a:rPr>
              <a:t>3 ZK</a:t>
            </a:r>
            <a:endParaRPr lang="zh-CN" altLang="en-US" sz="4800" spc="300" dirty="0">
              <a:latin typeface="微软雅黑" pitchFamily="34" charset="-122"/>
              <a:ea typeface="微软雅黑" pitchFamily="34" charset="-122"/>
            </a:endParaRPr>
          </a:p>
        </p:txBody>
      </p:sp>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512492" y="2052638"/>
            <a:ext cx="21043076" cy="7571303"/>
          </a:xfrm>
          <a:prstGeom prst="rect">
            <a:avLst/>
          </a:prstGeom>
        </p:spPr>
        <p:txBody>
          <a:bodyPr wrap="square">
            <a:spAutoFit/>
          </a:bodyPr>
          <a:lstStyle/>
          <a:p>
            <a:pPr>
              <a:lnSpc>
                <a:spcPct val="150000"/>
              </a:lnSpc>
              <a:spcAft>
                <a:spcPts val="0"/>
              </a:spcAft>
            </a:pPr>
            <a:r>
              <a:rPr lang="en-US" altLang="zh-CN" sz="4800" dirty="0" smtClean="0">
                <a:solidFill>
                  <a:srgbClr val="000000"/>
                </a:solidFill>
                <a:latin typeface="Times New Roman"/>
                <a:ea typeface="微软雅黑"/>
                <a:cs typeface="Times New Roman"/>
              </a:rPr>
              <a:t>(</a:t>
            </a:r>
            <a:r>
              <a:rPr lang="en-US" altLang="zh-CN" sz="4800" dirty="0">
                <a:solidFill>
                  <a:srgbClr val="000000"/>
                </a:solidFill>
                <a:latin typeface="Times New Roman"/>
                <a:ea typeface="微软雅黑"/>
                <a:cs typeface="Times New Roman"/>
              </a:rPr>
              <a:t>9)</a:t>
            </a:r>
            <a:r>
              <a:rPr lang="zh-CN" altLang="zh-CN" sz="4800" dirty="0">
                <a:solidFill>
                  <a:srgbClr val="000000"/>
                </a:solidFill>
                <a:latin typeface="Times New Roman"/>
                <a:ea typeface="微软雅黑"/>
                <a:cs typeface="Times New Roman"/>
              </a:rPr>
              <a:t>人类主要通过直接改造蛋白质的结构来生产新的蛋白质。</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p>
          <a:p>
            <a:pPr>
              <a:lnSpc>
                <a:spcPct val="150000"/>
              </a:lnSpc>
              <a:spcAft>
                <a:spcPts val="0"/>
              </a:spcAft>
            </a:pPr>
            <a:endParaRPr lang="en-US" altLang="zh-CN" sz="4800" dirty="0">
              <a:solidFill>
                <a:srgbClr val="000000"/>
              </a:solidFill>
              <a:latin typeface="Times New Roman"/>
              <a:ea typeface="微软雅黑"/>
              <a:cs typeface="Times New Roman"/>
            </a:endParaRPr>
          </a:p>
          <a:p>
            <a:pPr>
              <a:lnSpc>
                <a:spcPct val="150000"/>
              </a:lnSpc>
              <a:spcAft>
                <a:spcPts val="0"/>
              </a:spcAft>
            </a:pP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(10)</a:t>
            </a:r>
            <a:r>
              <a:rPr lang="zh-CN" altLang="zh-CN" sz="4800" dirty="0">
                <a:solidFill>
                  <a:srgbClr val="000000"/>
                </a:solidFill>
                <a:latin typeface="Times New Roman"/>
                <a:ea typeface="微软雅黑"/>
                <a:cs typeface="Times New Roman"/>
              </a:rPr>
              <a:t>蛋白质工程中对蛋白质分子结构的了解是非常关键的工作。</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p>
          <a:p>
            <a:pPr>
              <a:lnSpc>
                <a:spcPct val="150000"/>
              </a:lnSpc>
              <a:spcAft>
                <a:spcPts val="0"/>
              </a:spcAft>
            </a:pPr>
            <a:endParaRPr lang="en-US" altLang="zh-CN" sz="4800" dirty="0">
              <a:solidFill>
                <a:srgbClr val="000000"/>
              </a:solidFill>
              <a:latin typeface="Times New Roman"/>
              <a:ea typeface="微软雅黑"/>
              <a:cs typeface="Times New Roman"/>
            </a:endParaRPr>
          </a:p>
          <a:p>
            <a:pPr>
              <a:lnSpc>
                <a:spcPct val="150000"/>
              </a:lnSpc>
              <a:spcAft>
                <a:spcPts val="0"/>
              </a:spcAft>
            </a:pPr>
            <a:endParaRPr lang="en-US" altLang="zh-CN" sz="4800" dirty="0" smtClean="0">
              <a:solidFill>
                <a:srgbClr val="000000"/>
              </a:solidFill>
              <a:latin typeface="Times New Roman"/>
              <a:ea typeface="微软雅黑"/>
              <a:cs typeface="Times New Roman"/>
            </a:endParaRPr>
          </a:p>
          <a:p>
            <a:pPr>
              <a:lnSpc>
                <a:spcPct val="150000"/>
              </a:lnSpc>
              <a:spcAft>
                <a:spcPts val="0"/>
              </a:spcAft>
            </a:pPr>
            <a:endParaRPr lang="en-US" altLang="zh-CN" sz="4800" dirty="0">
              <a:solidFill>
                <a:srgbClr val="000000"/>
              </a:solidFill>
              <a:latin typeface="Times New Roman"/>
              <a:ea typeface="微软雅黑"/>
              <a:cs typeface="Times New Roman"/>
            </a:endParaRPr>
          </a:p>
          <a:p>
            <a:pPr>
              <a:lnSpc>
                <a:spcPct val="150000"/>
              </a:lnSpc>
              <a:spcAft>
                <a:spcPts val="0"/>
              </a:spcAft>
            </a:pPr>
            <a:endParaRPr lang="zh-CN" altLang="zh-CN" sz="1800" dirty="0">
              <a:solidFill>
                <a:srgbClr val="000000"/>
              </a:solidFill>
              <a:latin typeface="NEU-BZ-S92"/>
              <a:ea typeface="方正宋三_GBK"/>
              <a:cs typeface="Times New Roman"/>
            </a:endParaRPr>
          </a:p>
        </p:txBody>
      </p:sp>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11" name="矩形 10">
            <a:extLst>
              <a:ext uri="{FF2B5EF4-FFF2-40B4-BE49-F238E27FC236}">
                <a16:creationId xmlns="" xmlns:a16="http://schemas.microsoft.com/office/drawing/2014/main" id="{7BB9CEE8-016A-4319-8CF2-9AD2E5B634AC}"/>
              </a:ext>
            </a:extLst>
          </p:cNvPr>
          <p:cNvSpPr/>
          <p:nvPr/>
        </p:nvSpPr>
        <p:spPr>
          <a:xfrm>
            <a:off x="18997269" y="2270984"/>
            <a:ext cx="661239" cy="861774"/>
          </a:xfrm>
          <a:prstGeom prst="rect">
            <a:avLst/>
          </a:prstGeom>
        </p:spPr>
        <p:txBody>
          <a:bodyPr wrap="square">
            <a:spAutoFit/>
          </a:bodyPr>
          <a:lstStyle/>
          <a:p>
            <a:pPr lvl="0"/>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prstClr val="black"/>
              </a:solidFill>
            </a:endParaRPr>
          </a:p>
        </p:txBody>
      </p:sp>
      <p:sp>
        <p:nvSpPr>
          <p:cNvPr id="17" name="矩形 16">
            <a:extLst>
              <a:ext uri="{FF2B5EF4-FFF2-40B4-BE49-F238E27FC236}">
                <a16:creationId xmlns="" xmlns:a16="http://schemas.microsoft.com/office/drawing/2014/main" id="{A497D934-F90E-4085-BAF7-C2A6CADE797D}"/>
              </a:ext>
            </a:extLst>
          </p:cNvPr>
          <p:cNvSpPr/>
          <p:nvPr/>
        </p:nvSpPr>
        <p:spPr>
          <a:xfrm>
            <a:off x="19069277" y="4935280"/>
            <a:ext cx="661239" cy="861774"/>
          </a:xfrm>
          <a:prstGeom prst="rect">
            <a:avLst/>
          </a:prstGeom>
        </p:spPr>
        <p:txBody>
          <a:bodyPr wrap="square">
            <a:spAutoFit/>
          </a:bodyPr>
          <a:lstStyle/>
          <a:p>
            <a:pPr lvl="0"/>
            <a:r>
              <a:rPr lang="zh-CN" altLang="en-US"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prstClr val="black"/>
              </a:solidFill>
            </a:endParaRPr>
          </a:p>
        </p:txBody>
      </p:sp>
      <p:sp>
        <p:nvSpPr>
          <p:cNvPr id="19" name="矩形 18">
            <a:extLst>
              <a:ext uri="{FF2B5EF4-FFF2-40B4-BE49-F238E27FC236}">
                <a16:creationId xmlns="" xmlns:a16="http://schemas.microsoft.com/office/drawing/2014/main" id="{7891B1A3-A860-4BA1-A729-9A89AFD5B345}"/>
              </a:ext>
            </a:extLst>
          </p:cNvPr>
          <p:cNvSpPr/>
          <p:nvPr/>
        </p:nvSpPr>
        <p:spPr>
          <a:xfrm>
            <a:off x="1368476" y="3276774"/>
            <a:ext cx="20839808" cy="11283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0" name="矩形 19">
            <a:extLst>
              <a:ext uri="{FF2B5EF4-FFF2-40B4-BE49-F238E27FC236}">
                <a16:creationId xmlns:mc="http://schemas.openxmlformats.org/markup-compatibility/2006" xmlns:a14="http://schemas.microsoft.com/office/drawing/2010/main" xmlns="" xmlns:a16="http://schemas.microsoft.com/office/drawing/2014/main" id="{3787DA90-282E-4FAF-8C28-9A054149F1A8}"/>
              </a:ext>
            </a:extLst>
          </p:cNvPr>
          <p:cNvSpPr/>
          <p:nvPr/>
        </p:nvSpPr>
        <p:spPr>
          <a:xfrm>
            <a:off x="1440484" y="3204766"/>
            <a:ext cx="20522280" cy="1200329"/>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rPr>
              <a:t>(9)</a:t>
            </a:r>
            <a:r>
              <a:rPr lang="zh-CN" altLang="zh-CN" sz="4800" dirty="0">
                <a:solidFill>
                  <a:srgbClr val="A50021"/>
                </a:solidFill>
                <a:latin typeface="Times New Roman"/>
                <a:ea typeface="微软雅黑"/>
                <a:cs typeface="Times New Roman"/>
              </a:rPr>
              <a:t>生产新的蛋白质要通过对基因的改造或合成来完成。</a:t>
            </a:r>
            <a:endParaRPr lang="zh-CN" altLang="zh-CN" sz="1800" dirty="0">
              <a:solidFill>
                <a:srgbClr val="000000"/>
              </a:solidFill>
              <a:effectLst/>
              <a:latin typeface="NEU-BZ-S92"/>
              <a:ea typeface="方正宋三_GBK"/>
              <a:cs typeface="Times New Roman"/>
            </a:endParaRPr>
          </a:p>
        </p:txBody>
      </p:sp>
      <p:sp>
        <p:nvSpPr>
          <p:cNvPr id="21" name="矩形 20">
            <a:extLst>
              <a:ext uri="{FF2B5EF4-FFF2-40B4-BE49-F238E27FC236}">
                <a16:creationId xmlns="" xmlns:a16="http://schemas.microsoft.com/office/drawing/2014/main" id="{7891B1A3-A860-4BA1-A729-9A89AFD5B345}"/>
              </a:ext>
            </a:extLst>
          </p:cNvPr>
          <p:cNvSpPr/>
          <p:nvPr/>
        </p:nvSpPr>
        <p:spPr>
          <a:xfrm>
            <a:off x="1368476" y="5941070"/>
            <a:ext cx="20839808" cy="4824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2" name="矩形 21">
            <a:extLst>
              <a:ext uri="{FF2B5EF4-FFF2-40B4-BE49-F238E27FC236}">
                <a16:creationId xmlns="" xmlns:a16="http://schemas.microsoft.com/office/drawing/2014/main" xmlns:a14="http://schemas.microsoft.com/office/drawing/2010/main" xmlns:mc="http://schemas.openxmlformats.org/markup-compatibility/2006" id="{3787DA90-282E-4FAF-8C28-9A054149F1A8}"/>
              </a:ext>
            </a:extLst>
          </p:cNvPr>
          <p:cNvSpPr/>
          <p:nvPr/>
        </p:nvSpPr>
        <p:spPr>
          <a:xfrm>
            <a:off x="1440484" y="6025267"/>
            <a:ext cx="20522280" cy="4524315"/>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cs typeface="Times New Roman"/>
              </a:rPr>
              <a:t>(10)</a:t>
            </a:r>
            <a:r>
              <a:rPr lang="zh-CN" altLang="zh-CN" sz="4800" dirty="0">
                <a:solidFill>
                  <a:srgbClr val="A50021"/>
                </a:solidFill>
                <a:latin typeface="Times New Roman"/>
                <a:ea typeface="微软雅黑"/>
                <a:cs typeface="Times New Roman"/>
              </a:rPr>
              <a:t>蛋白质工程是指以蛋白质分子结构规律及其与生物功能的关系作为基础</a:t>
            </a:r>
            <a:r>
              <a:rPr lang="en-US" altLang="zh-CN" sz="4800" dirty="0">
                <a:solidFill>
                  <a:srgbClr val="A50021"/>
                </a:solidFill>
                <a:latin typeface="Times New Roman"/>
                <a:ea typeface="微软雅黑"/>
                <a:cs typeface="Times New Roman"/>
              </a:rPr>
              <a:t>,</a:t>
            </a:r>
            <a:r>
              <a:rPr lang="zh-CN" altLang="zh-CN" sz="4800" dirty="0">
                <a:solidFill>
                  <a:srgbClr val="A50021"/>
                </a:solidFill>
                <a:latin typeface="Times New Roman"/>
                <a:ea typeface="微软雅黑"/>
                <a:cs typeface="Times New Roman"/>
              </a:rPr>
              <a:t>通过改造或合成基因</a:t>
            </a:r>
            <a:r>
              <a:rPr lang="en-US" altLang="zh-CN" sz="4800" dirty="0">
                <a:solidFill>
                  <a:srgbClr val="A50021"/>
                </a:solidFill>
                <a:latin typeface="Times New Roman"/>
                <a:ea typeface="微软雅黑"/>
                <a:cs typeface="Times New Roman"/>
              </a:rPr>
              <a:t>,</a:t>
            </a:r>
            <a:r>
              <a:rPr lang="zh-CN" altLang="zh-CN" sz="4800" dirty="0">
                <a:solidFill>
                  <a:srgbClr val="A50021"/>
                </a:solidFill>
                <a:latin typeface="Times New Roman"/>
                <a:ea typeface="微软雅黑"/>
                <a:cs typeface="Times New Roman"/>
              </a:rPr>
              <a:t>来改造现有蛋白质</a:t>
            </a:r>
            <a:r>
              <a:rPr lang="en-US" altLang="zh-CN" sz="4800" dirty="0">
                <a:solidFill>
                  <a:srgbClr val="A50021"/>
                </a:solidFill>
                <a:latin typeface="Times New Roman"/>
                <a:ea typeface="微软雅黑"/>
                <a:cs typeface="Times New Roman"/>
              </a:rPr>
              <a:t>,</a:t>
            </a:r>
            <a:r>
              <a:rPr lang="zh-CN" altLang="zh-CN" sz="4800" dirty="0">
                <a:solidFill>
                  <a:srgbClr val="A50021"/>
                </a:solidFill>
                <a:latin typeface="Times New Roman"/>
                <a:ea typeface="微软雅黑"/>
                <a:cs typeface="Times New Roman"/>
              </a:rPr>
              <a:t>或制造一种新的蛋白质</a:t>
            </a:r>
            <a:r>
              <a:rPr lang="en-US" altLang="zh-CN" sz="4800" dirty="0">
                <a:solidFill>
                  <a:srgbClr val="A50021"/>
                </a:solidFill>
                <a:latin typeface="Times New Roman"/>
                <a:ea typeface="微软雅黑"/>
                <a:cs typeface="Times New Roman"/>
              </a:rPr>
              <a:t>,</a:t>
            </a:r>
            <a:r>
              <a:rPr lang="zh-CN" altLang="zh-CN" sz="4800" dirty="0">
                <a:solidFill>
                  <a:srgbClr val="A50021"/>
                </a:solidFill>
                <a:latin typeface="Times New Roman"/>
                <a:ea typeface="微软雅黑"/>
                <a:cs typeface="Times New Roman"/>
              </a:rPr>
              <a:t>以满足人类生产和生活的需求</a:t>
            </a:r>
            <a:r>
              <a:rPr lang="en-US" altLang="zh-CN" sz="4800" dirty="0">
                <a:solidFill>
                  <a:srgbClr val="A50021"/>
                </a:solidFill>
                <a:latin typeface="Times New Roman"/>
                <a:ea typeface="微软雅黑"/>
                <a:cs typeface="Times New Roman"/>
              </a:rPr>
              <a:t>,</a:t>
            </a:r>
            <a:r>
              <a:rPr lang="zh-CN" altLang="zh-CN" sz="4800" dirty="0">
                <a:solidFill>
                  <a:srgbClr val="A50021"/>
                </a:solidFill>
                <a:latin typeface="Times New Roman"/>
                <a:ea typeface="微软雅黑"/>
                <a:cs typeface="Times New Roman"/>
              </a:rPr>
              <a:t>因此蛋白质工程中对蛋白质分子结构的了解是非常关键的工作。</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164988468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500"/>
                                        <p:tgtEl>
                                          <p:spTgt spid="20">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5" dur="500"/>
                                        <p:tgtEl>
                                          <p:spTgt spid="22">
                                            <p:txEl>
                                              <p:pRg st="0" end="0"/>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animBg="1"/>
      <p:bldP spid="20" grpId="0" build="p"/>
      <p:bldP spid="21" grpId="0" animBg="1"/>
      <p:bldP spid="2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512492" y="2052638"/>
            <a:ext cx="21043076" cy="6463308"/>
          </a:xfrm>
          <a:prstGeom prst="rect">
            <a:avLst/>
          </a:prstGeom>
        </p:spPr>
        <p:txBody>
          <a:bodyPr wrap="square">
            <a:spAutoFit/>
          </a:bodyPr>
          <a:lstStyle/>
          <a:p>
            <a:pPr>
              <a:lnSpc>
                <a:spcPct val="150000"/>
              </a:lnSpc>
              <a:spcAft>
                <a:spcPts val="0"/>
              </a:spcAft>
            </a:pPr>
            <a:r>
              <a:rPr lang="en-US" altLang="zh-CN" sz="4800" dirty="0" smtClean="0">
                <a:solidFill>
                  <a:srgbClr val="000000"/>
                </a:solidFill>
                <a:latin typeface="Times New Roman"/>
                <a:ea typeface="微软雅黑"/>
                <a:cs typeface="Times New Roman"/>
              </a:rPr>
              <a:t>(</a:t>
            </a:r>
            <a:r>
              <a:rPr lang="en-US" altLang="zh-CN" sz="4800" dirty="0">
                <a:solidFill>
                  <a:srgbClr val="000000"/>
                </a:solidFill>
                <a:latin typeface="Times New Roman"/>
                <a:ea typeface="微软雅黑"/>
                <a:cs typeface="Times New Roman"/>
              </a:rPr>
              <a:t>11)</a:t>
            </a:r>
            <a:r>
              <a:rPr lang="zh-CN" altLang="zh-CN" sz="4800" dirty="0">
                <a:solidFill>
                  <a:srgbClr val="000000"/>
                </a:solidFill>
                <a:latin typeface="Times New Roman"/>
                <a:ea typeface="微软雅黑"/>
                <a:cs typeface="Times New Roman"/>
              </a:rPr>
              <a:t>蛋白质工程是完全摆脱基因工程技术的一项全新的生物工程技术。</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p>
          <a:p>
            <a:pPr>
              <a:lnSpc>
                <a:spcPct val="150000"/>
              </a:lnSpc>
              <a:spcAft>
                <a:spcPts val="0"/>
              </a:spcAft>
            </a:pPr>
            <a:endParaRPr lang="en-US" altLang="zh-CN" sz="4800" dirty="0">
              <a:solidFill>
                <a:srgbClr val="000000"/>
              </a:solidFill>
              <a:latin typeface="Times New Roman"/>
              <a:ea typeface="微软雅黑"/>
              <a:cs typeface="Times New Roman"/>
            </a:endParaRPr>
          </a:p>
          <a:p>
            <a:pPr>
              <a:lnSpc>
                <a:spcPct val="150000"/>
              </a:lnSpc>
              <a:spcAft>
                <a:spcPts val="0"/>
              </a:spcAft>
            </a:pP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(12)</a:t>
            </a:r>
            <a:r>
              <a:rPr lang="zh-CN" altLang="zh-CN" sz="4800" dirty="0">
                <a:solidFill>
                  <a:srgbClr val="000000"/>
                </a:solidFill>
                <a:latin typeface="Times New Roman"/>
                <a:ea typeface="微软雅黑"/>
                <a:cs typeface="Times New Roman"/>
              </a:rPr>
              <a:t>蛋白质工程中可能构建出一种全新的基因。</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p>
          <a:p>
            <a:pPr>
              <a:lnSpc>
                <a:spcPct val="150000"/>
              </a:lnSpc>
              <a:spcAft>
                <a:spcPts val="0"/>
              </a:spcAft>
            </a:pPr>
            <a:endParaRPr lang="en-US" altLang="zh-CN" sz="4800" dirty="0">
              <a:solidFill>
                <a:srgbClr val="000000"/>
              </a:solidFill>
              <a:latin typeface="Times New Roman"/>
              <a:ea typeface="微软雅黑"/>
              <a:cs typeface="Times New Roman"/>
            </a:endParaRPr>
          </a:p>
          <a:p>
            <a:pPr>
              <a:lnSpc>
                <a:spcPct val="150000"/>
              </a:lnSpc>
              <a:spcAft>
                <a:spcPts val="0"/>
              </a:spcAft>
            </a:pPr>
            <a:endParaRPr lang="en-US" altLang="zh-CN" sz="4800" dirty="0" smtClean="0">
              <a:solidFill>
                <a:srgbClr val="000000"/>
              </a:solidFill>
              <a:latin typeface="Times New Roman"/>
              <a:ea typeface="微软雅黑"/>
              <a:cs typeface="Times New Roman"/>
            </a:endParaRPr>
          </a:p>
          <a:p>
            <a:pPr>
              <a:lnSpc>
                <a:spcPct val="150000"/>
              </a:lnSpc>
              <a:spcAft>
                <a:spcPts val="0"/>
              </a:spcAft>
            </a:pPr>
            <a:endParaRPr lang="zh-CN" altLang="zh-CN" sz="1800" dirty="0">
              <a:solidFill>
                <a:srgbClr val="000000"/>
              </a:solidFill>
              <a:latin typeface="NEU-BZ-S92"/>
              <a:ea typeface="方正宋三_GBK"/>
              <a:cs typeface="Times New Roman"/>
            </a:endParaRPr>
          </a:p>
        </p:txBody>
      </p:sp>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11" name="矩形 10">
            <a:extLst>
              <a:ext uri="{FF2B5EF4-FFF2-40B4-BE49-F238E27FC236}">
                <a16:creationId xmlns="" xmlns:a16="http://schemas.microsoft.com/office/drawing/2014/main" id="{7BB9CEE8-016A-4319-8CF2-9AD2E5B634AC}"/>
              </a:ext>
            </a:extLst>
          </p:cNvPr>
          <p:cNvSpPr/>
          <p:nvPr/>
        </p:nvSpPr>
        <p:spPr>
          <a:xfrm>
            <a:off x="21170676" y="2270984"/>
            <a:ext cx="661239" cy="861774"/>
          </a:xfrm>
          <a:prstGeom prst="rect">
            <a:avLst/>
          </a:prstGeom>
        </p:spPr>
        <p:txBody>
          <a:bodyPr wrap="square">
            <a:spAutoFit/>
          </a:bodyPr>
          <a:lstStyle/>
          <a:p>
            <a:pPr lvl="0"/>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prstClr val="black"/>
              </a:solidFill>
            </a:endParaRPr>
          </a:p>
        </p:txBody>
      </p:sp>
      <p:sp>
        <p:nvSpPr>
          <p:cNvPr id="17" name="矩形 16">
            <a:extLst>
              <a:ext uri="{FF2B5EF4-FFF2-40B4-BE49-F238E27FC236}">
                <a16:creationId xmlns="" xmlns:a16="http://schemas.microsoft.com/office/drawing/2014/main" id="{A497D934-F90E-4085-BAF7-C2A6CADE797D}"/>
              </a:ext>
            </a:extLst>
          </p:cNvPr>
          <p:cNvSpPr/>
          <p:nvPr/>
        </p:nvSpPr>
        <p:spPr>
          <a:xfrm>
            <a:off x="14833972" y="4935280"/>
            <a:ext cx="661239" cy="861774"/>
          </a:xfrm>
          <a:prstGeom prst="rect">
            <a:avLst/>
          </a:prstGeom>
        </p:spPr>
        <p:txBody>
          <a:bodyPr wrap="square">
            <a:spAutoFit/>
          </a:bodyPr>
          <a:lstStyle/>
          <a:p>
            <a:pPr lvl="0"/>
            <a:r>
              <a:rPr lang="zh-CN" altLang="en-US"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prstClr val="black"/>
              </a:solidFill>
            </a:endParaRPr>
          </a:p>
        </p:txBody>
      </p:sp>
      <p:sp>
        <p:nvSpPr>
          <p:cNvPr id="19" name="矩形 18">
            <a:extLst>
              <a:ext uri="{FF2B5EF4-FFF2-40B4-BE49-F238E27FC236}">
                <a16:creationId xmlns="" xmlns:a16="http://schemas.microsoft.com/office/drawing/2014/main" id="{7891B1A3-A860-4BA1-A729-9A89AFD5B345}"/>
              </a:ext>
            </a:extLst>
          </p:cNvPr>
          <p:cNvSpPr/>
          <p:nvPr/>
        </p:nvSpPr>
        <p:spPr>
          <a:xfrm>
            <a:off x="1368476" y="3276774"/>
            <a:ext cx="20839808" cy="11283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0" name="矩形 19">
            <a:extLst>
              <a:ext uri="{FF2B5EF4-FFF2-40B4-BE49-F238E27FC236}">
                <a16:creationId xmlns:mc="http://schemas.openxmlformats.org/markup-compatibility/2006" xmlns:a14="http://schemas.microsoft.com/office/drawing/2010/main" xmlns="" xmlns:a16="http://schemas.microsoft.com/office/drawing/2014/main" id="{3787DA90-282E-4FAF-8C28-9A054149F1A8}"/>
              </a:ext>
            </a:extLst>
          </p:cNvPr>
          <p:cNvSpPr/>
          <p:nvPr/>
        </p:nvSpPr>
        <p:spPr>
          <a:xfrm>
            <a:off x="1440484" y="3204766"/>
            <a:ext cx="20522280" cy="1200329"/>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rPr>
              <a:t>(11)</a:t>
            </a:r>
            <a:r>
              <a:rPr lang="zh-CN" altLang="zh-CN" sz="4800" dirty="0">
                <a:solidFill>
                  <a:srgbClr val="A50021"/>
                </a:solidFill>
                <a:latin typeface="Times New Roman"/>
                <a:ea typeface="微软雅黑"/>
                <a:cs typeface="Times New Roman"/>
              </a:rPr>
              <a:t>蛋白质工程是在基因工程的基础上</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延伸出来的第二代基因工程。</a:t>
            </a:r>
            <a:endParaRPr lang="zh-CN" altLang="zh-CN" sz="1800" dirty="0">
              <a:solidFill>
                <a:srgbClr val="000000"/>
              </a:solidFill>
              <a:effectLst/>
              <a:latin typeface="NEU-BZ-S92"/>
              <a:ea typeface="方正宋三_GBK"/>
              <a:cs typeface="Times New Roman"/>
            </a:endParaRPr>
          </a:p>
        </p:txBody>
      </p:sp>
      <p:sp>
        <p:nvSpPr>
          <p:cNvPr id="21" name="矩形 20">
            <a:extLst>
              <a:ext uri="{FF2B5EF4-FFF2-40B4-BE49-F238E27FC236}">
                <a16:creationId xmlns="" xmlns:a16="http://schemas.microsoft.com/office/drawing/2014/main" id="{7891B1A3-A860-4BA1-A729-9A89AFD5B345}"/>
              </a:ext>
            </a:extLst>
          </p:cNvPr>
          <p:cNvSpPr/>
          <p:nvPr/>
        </p:nvSpPr>
        <p:spPr>
          <a:xfrm>
            <a:off x="1368476" y="5869062"/>
            <a:ext cx="20839808" cy="26468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2" name="矩形 21">
            <a:extLst>
              <a:ext uri="{FF2B5EF4-FFF2-40B4-BE49-F238E27FC236}">
                <a16:creationId xmlns="" xmlns:a16="http://schemas.microsoft.com/office/drawing/2014/main" xmlns:a14="http://schemas.microsoft.com/office/drawing/2010/main" xmlns:mc="http://schemas.openxmlformats.org/markup-compatibility/2006" id="{3787DA90-282E-4FAF-8C28-9A054149F1A8}"/>
              </a:ext>
            </a:extLst>
          </p:cNvPr>
          <p:cNvSpPr/>
          <p:nvPr/>
        </p:nvSpPr>
        <p:spPr>
          <a:xfrm>
            <a:off x="1440484" y="5937002"/>
            <a:ext cx="20522280" cy="2308324"/>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rPr>
              <a:t>(12)</a:t>
            </a:r>
            <a:r>
              <a:rPr lang="zh-CN" altLang="zh-CN" sz="4800" dirty="0">
                <a:solidFill>
                  <a:srgbClr val="A50021"/>
                </a:solidFill>
                <a:latin typeface="Times New Roman"/>
                <a:ea typeface="微软雅黑"/>
                <a:cs typeface="Times New Roman"/>
              </a:rPr>
              <a:t>蛋白质工程中</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可能根据已经明确的蛋白质的结构构建出一种全新的基因。</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173222717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500"/>
                                        <p:tgtEl>
                                          <p:spTgt spid="20">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5" dur="500"/>
                                        <p:tgtEl>
                                          <p:spTgt spid="22">
                                            <p:txEl>
                                              <p:pRg st="0" end="0"/>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animBg="1"/>
      <p:bldP spid="20" grpId="0" build="p"/>
      <p:bldP spid="21" grpId="0" animBg="1"/>
      <p:bldP spid="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512492" y="2052638"/>
            <a:ext cx="21043076" cy="4939814"/>
          </a:xfrm>
          <a:prstGeom prst="rect">
            <a:avLst/>
          </a:prstGeom>
        </p:spPr>
        <p:txBody>
          <a:bodyPr wrap="square">
            <a:spAutoFit/>
          </a:bodyPr>
          <a:lstStyle/>
          <a:p>
            <a:pPr>
              <a:lnSpc>
                <a:spcPct val="150000"/>
              </a:lnSpc>
              <a:spcAft>
                <a:spcPts val="0"/>
              </a:spcAft>
            </a:pPr>
            <a:r>
              <a:rPr lang="en-US" altLang="zh-CN" sz="4800" dirty="0" smtClean="0">
                <a:solidFill>
                  <a:srgbClr val="000000"/>
                </a:solidFill>
                <a:latin typeface="Times New Roman"/>
                <a:ea typeface="微软雅黑"/>
                <a:cs typeface="Times New Roman"/>
              </a:rPr>
              <a:t>(</a:t>
            </a:r>
            <a:r>
              <a:rPr lang="en-US" altLang="zh-CN" sz="4800" dirty="0">
                <a:solidFill>
                  <a:srgbClr val="000000"/>
                </a:solidFill>
                <a:latin typeface="Times New Roman"/>
                <a:ea typeface="微软雅黑"/>
                <a:cs typeface="Times New Roman"/>
              </a:rPr>
              <a:t>13)</a:t>
            </a:r>
            <a:r>
              <a:rPr lang="zh-CN" altLang="zh-CN" sz="4800" dirty="0">
                <a:solidFill>
                  <a:srgbClr val="000000"/>
                </a:solidFill>
                <a:latin typeface="Times New Roman"/>
                <a:ea typeface="微软雅黑"/>
                <a:cs typeface="Times New Roman"/>
              </a:rPr>
              <a:t>要合成自然界中不存在的蛋白质首先应设计基因结构。</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p>
          <a:p>
            <a:pPr>
              <a:lnSpc>
                <a:spcPct val="150000"/>
              </a:lnSpc>
              <a:spcAft>
                <a:spcPts val="0"/>
              </a:spcAft>
            </a:pPr>
            <a:endParaRPr lang="en-US" altLang="zh-CN" sz="4800" dirty="0" smtClean="0">
              <a:solidFill>
                <a:srgbClr val="000000"/>
              </a:solidFill>
              <a:latin typeface="Times New Roman"/>
              <a:ea typeface="微软雅黑"/>
              <a:cs typeface="Times New Roman"/>
            </a:endParaRPr>
          </a:p>
          <a:p>
            <a:pPr>
              <a:lnSpc>
                <a:spcPct val="150000"/>
              </a:lnSpc>
              <a:spcAft>
                <a:spcPts val="0"/>
              </a:spcAft>
            </a:pPr>
            <a:endParaRPr lang="en-US" altLang="zh-CN" sz="4800" dirty="0">
              <a:solidFill>
                <a:srgbClr val="000000"/>
              </a:solidFill>
              <a:latin typeface="Times New Roman"/>
              <a:ea typeface="微软雅黑"/>
              <a:cs typeface="Times New Roman"/>
            </a:endParaRPr>
          </a:p>
          <a:p>
            <a:pPr>
              <a:lnSpc>
                <a:spcPct val="150000"/>
              </a:lnSpc>
              <a:spcAft>
                <a:spcPts val="0"/>
              </a:spcAft>
            </a:pP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(14)</a:t>
            </a:r>
            <a:r>
              <a:rPr lang="zh-CN" altLang="zh-CN" sz="4800" dirty="0">
                <a:solidFill>
                  <a:srgbClr val="000000"/>
                </a:solidFill>
                <a:latin typeface="Times New Roman"/>
                <a:ea typeface="微软雅黑"/>
                <a:cs typeface="Times New Roman"/>
              </a:rPr>
              <a:t>蛋白质工程实施过程中可对关键氨基酸直接置换或增删。</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smtClean="0">
                <a:solidFill>
                  <a:srgbClr val="000000"/>
                </a:solidFill>
                <a:latin typeface="Times New Roman"/>
                <a:ea typeface="微软雅黑"/>
                <a:cs typeface="Times New Roman"/>
              </a:rPr>
              <a:t>)</a:t>
            </a:r>
            <a:endParaRPr lang="zh-CN" altLang="zh-CN" sz="1800" dirty="0">
              <a:solidFill>
                <a:srgbClr val="000000"/>
              </a:solidFill>
              <a:effectLst/>
              <a:latin typeface="NEU-BZ-S92"/>
              <a:ea typeface="方正宋三_GBK"/>
              <a:cs typeface="Times New Roman"/>
            </a:endParaRPr>
          </a:p>
        </p:txBody>
      </p:sp>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11" name="矩形 10">
            <a:extLst>
              <a:ext uri="{FF2B5EF4-FFF2-40B4-BE49-F238E27FC236}">
                <a16:creationId xmlns="" xmlns:a16="http://schemas.microsoft.com/office/drawing/2014/main" id="{7BB9CEE8-016A-4319-8CF2-9AD2E5B634AC}"/>
              </a:ext>
            </a:extLst>
          </p:cNvPr>
          <p:cNvSpPr/>
          <p:nvPr/>
        </p:nvSpPr>
        <p:spPr>
          <a:xfrm>
            <a:off x="19082444" y="2270984"/>
            <a:ext cx="661239" cy="861774"/>
          </a:xfrm>
          <a:prstGeom prst="rect">
            <a:avLst/>
          </a:prstGeom>
        </p:spPr>
        <p:txBody>
          <a:bodyPr wrap="square">
            <a:spAutoFit/>
          </a:bodyPr>
          <a:lstStyle/>
          <a:p>
            <a:pPr lvl="0"/>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400" dirty="0">
              <a:solidFill>
                <a:prstClr val="black"/>
              </a:solidFill>
            </a:endParaRPr>
          </a:p>
        </p:txBody>
      </p:sp>
      <p:sp>
        <p:nvSpPr>
          <p:cNvPr id="17" name="矩形 16">
            <a:extLst>
              <a:ext uri="{FF2B5EF4-FFF2-40B4-BE49-F238E27FC236}">
                <a16:creationId xmlns="" xmlns:a16="http://schemas.microsoft.com/office/drawing/2014/main" id="{A497D934-F90E-4085-BAF7-C2A6CADE797D}"/>
              </a:ext>
            </a:extLst>
          </p:cNvPr>
          <p:cNvSpPr/>
          <p:nvPr/>
        </p:nvSpPr>
        <p:spPr>
          <a:xfrm>
            <a:off x="19010436" y="5941070"/>
            <a:ext cx="661239" cy="861774"/>
          </a:xfrm>
          <a:prstGeom prst="rect">
            <a:avLst/>
          </a:prstGeom>
        </p:spPr>
        <p:txBody>
          <a:bodyPr wrap="square">
            <a:spAutoFit/>
          </a:bodyPr>
          <a:lstStyle/>
          <a:p>
            <a:pPr lvl="0"/>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solidFill>
                <a:prstClr val="black"/>
              </a:solidFill>
            </a:endParaRPr>
          </a:p>
        </p:txBody>
      </p:sp>
      <p:sp>
        <p:nvSpPr>
          <p:cNvPr id="19" name="矩形 18">
            <a:extLst>
              <a:ext uri="{FF2B5EF4-FFF2-40B4-BE49-F238E27FC236}">
                <a16:creationId xmlns="" xmlns:a16="http://schemas.microsoft.com/office/drawing/2014/main" id="{7891B1A3-A860-4BA1-A729-9A89AFD5B345}"/>
              </a:ext>
            </a:extLst>
          </p:cNvPr>
          <p:cNvSpPr/>
          <p:nvPr/>
        </p:nvSpPr>
        <p:spPr>
          <a:xfrm>
            <a:off x="1368476" y="3300581"/>
            <a:ext cx="20839808" cy="11283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0" name="矩形 19">
            <a:extLst>
              <a:ext uri="{FF2B5EF4-FFF2-40B4-BE49-F238E27FC236}">
                <a16:creationId xmlns:mc="http://schemas.openxmlformats.org/markup-compatibility/2006" xmlns:a14="http://schemas.microsoft.com/office/drawing/2010/main" xmlns="" xmlns:a16="http://schemas.microsoft.com/office/drawing/2014/main" id="{3787DA90-282E-4FAF-8C28-9A054149F1A8}"/>
              </a:ext>
            </a:extLst>
          </p:cNvPr>
          <p:cNvSpPr/>
          <p:nvPr/>
        </p:nvSpPr>
        <p:spPr>
          <a:xfrm>
            <a:off x="1440484" y="3228573"/>
            <a:ext cx="20522280" cy="2308324"/>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cs typeface="Times New Roman"/>
              </a:rPr>
              <a:t>(13)</a:t>
            </a:r>
            <a:r>
              <a:rPr lang="zh-CN" altLang="zh-CN" sz="4800" dirty="0">
                <a:solidFill>
                  <a:srgbClr val="A50021"/>
                </a:solidFill>
                <a:latin typeface="Times New Roman"/>
                <a:ea typeface="微软雅黑"/>
                <a:cs typeface="Times New Roman"/>
              </a:rPr>
              <a:t>要合成自然界中不存在的蛋白质</a:t>
            </a:r>
            <a:r>
              <a:rPr lang="en-US" altLang="zh-CN" sz="4800" dirty="0">
                <a:solidFill>
                  <a:srgbClr val="A50021"/>
                </a:solidFill>
                <a:latin typeface="Times New Roman"/>
                <a:ea typeface="微软雅黑"/>
                <a:cs typeface="Times New Roman"/>
              </a:rPr>
              <a:t>,</a:t>
            </a:r>
            <a:r>
              <a:rPr lang="zh-CN" altLang="zh-CN" sz="4800" dirty="0">
                <a:solidFill>
                  <a:srgbClr val="A50021"/>
                </a:solidFill>
                <a:latin typeface="Times New Roman"/>
                <a:ea typeface="微软雅黑"/>
                <a:cs typeface="Times New Roman"/>
              </a:rPr>
              <a:t>应从预期的蛋白质功能出发设计预期的蛋白质结构</a:t>
            </a:r>
            <a:r>
              <a:rPr lang="en-US" altLang="zh-CN" sz="4800" dirty="0">
                <a:solidFill>
                  <a:srgbClr val="A50021"/>
                </a:solidFill>
                <a:latin typeface="Times New Roman"/>
                <a:ea typeface="微软雅黑"/>
                <a:cs typeface="Times New Roman"/>
              </a:rPr>
              <a:t>,</a:t>
            </a:r>
            <a:r>
              <a:rPr lang="zh-CN" altLang="zh-CN" sz="4800" dirty="0">
                <a:solidFill>
                  <a:srgbClr val="A50021"/>
                </a:solidFill>
                <a:latin typeface="Times New Roman"/>
                <a:ea typeface="微软雅黑"/>
                <a:cs typeface="Times New Roman"/>
              </a:rPr>
              <a:t>然后再推测出氨基酸序列进而合成相关基因。</a:t>
            </a:r>
            <a:endParaRPr lang="zh-CN" altLang="zh-CN" sz="1800" dirty="0">
              <a:solidFill>
                <a:srgbClr val="000000"/>
              </a:solidFill>
              <a:effectLst/>
              <a:latin typeface="NEU-BZ-S92"/>
              <a:ea typeface="方正宋三_GBK"/>
              <a:cs typeface="Times New Roman"/>
            </a:endParaRPr>
          </a:p>
        </p:txBody>
      </p:sp>
      <p:sp>
        <p:nvSpPr>
          <p:cNvPr id="21" name="矩形 20">
            <a:extLst>
              <a:ext uri="{FF2B5EF4-FFF2-40B4-BE49-F238E27FC236}">
                <a16:creationId xmlns="" xmlns:a16="http://schemas.microsoft.com/office/drawing/2014/main" id="{7891B1A3-A860-4BA1-A729-9A89AFD5B345}"/>
              </a:ext>
            </a:extLst>
          </p:cNvPr>
          <p:cNvSpPr/>
          <p:nvPr/>
        </p:nvSpPr>
        <p:spPr>
          <a:xfrm>
            <a:off x="1368476" y="7044997"/>
            <a:ext cx="20839808" cy="2496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2" name="矩形 21">
            <a:extLst>
              <a:ext uri="{FF2B5EF4-FFF2-40B4-BE49-F238E27FC236}">
                <a16:creationId xmlns="" xmlns:a16="http://schemas.microsoft.com/office/drawing/2014/main" xmlns:a14="http://schemas.microsoft.com/office/drawing/2010/main" xmlns:mc="http://schemas.openxmlformats.org/markup-compatibility/2006" id="{3787DA90-282E-4FAF-8C28-9A054149F1A8}"/>
              </a:ext>
            </a:extLst>
          </p:cNvPr>
          <p:cNvSpPr/>
          <p:nvPr/>
        </p:nvSpPr>
        <p:spPr>
          <a:xfrm>
            <a:off x="1440484" y="7146708"/>
            <a:ext cx="20522280" cy="2178738"/>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cs typeface="Times New Roman"/>
              </a:rPr>
              <a:t>(14)</a:t>
            </a:r>
            <a:r>
              <a:rPr lang="zh-CN" altLang="zh-CN" sz="4800" dirty="0">
                <a:solidFill>
                  <a:srgbClr val="A50021"/>
                </a:solidFill>
                <a:latin typeface="Times New Roman"/>
                <a:ea typeface="微软雅黑"/>
                <a:cs typeface="Times New Roman"/>
              </a:rPr>
              <a:t>蛋白质工程中真正的操作对象仍然是基因</a:t>
            </a:r>
            <a:r>
              <a:rPr lang="en-US" altLang="zh-CN" sz="4800" dirty="0">
                <a:solidFill>
                  <a:srgbClr val="A50021"/>
                </a:solidFill>
                <a:latin typeface="Times New Roman"/>
                <a:ea typeface="微软雅黑"/>
                <a:cs typeface="Times New Roman"/>
              </a:rPr>
              <a:t>,</a:t>
            </a:r>
            <a:r>
              <a:rPr lang="zh-CN" altLang="zh-CN" sz="4800" dirty="0">
                <a:solidFill>
                  <a:srgbClr val="A50021"/>
                </a:solidFill>
                <a:latin typeface="Times New Roman"/>
                <a:ea typeface="微软雅黑"/>
                <a:cs typeface="Times New Roman"/>
              </a:rPr>
              <a:t>即改造或合成基因</a:t>
            </a:r>
            <a:r>
              <a:rPr lang="en-US" altLang="zh-CN" sz="4800" dirty="0">
                <a:solidFill>
                  <a:srgbClr val="A50021"/>
                </a:solidFill>
                <a:latin typeface="Times New Roman"/>
                <a:ea typeface="微软雅黑"/>
                <a:cs typeface="Times New Roman"/>
              </a:rPr>
              <a:t>,</a:t>
            </a:r>
            <a:r>
              <a:rPr lang="zh-CN" altLang="zh-CN" sz="4800" dirty="0">
                <a:solidFill>
                  <a:srgbClr val="A50021"/>
                </a:solidFill>
                <a:latin typeface="Times New Roman"/>
                <a:ea typeface="微软雅黑"/>
                <a:cs typeface="Times New Roman"/>
              </a:rPr>
              <a:t>而不是对蛋白质的结构或者氨基酸进行改造。</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51918165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500"/>
                                        <p:tgtEl>
                                          <p:spTgt spid="20">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5" dur="500"/>
                                        <p:tgtEl>
                                          <p:spTgt spid="22">
                                            <p:txEl>
                                              <p:pRg st="0" end="0"/>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animBg="1"/>
      <p:bldP spid="20" grpId="0" build="p"/>
      <p:bldP spid="21" grpId="0" animBg="1"/>
      <p:bldP spid="2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B995E445-7526-4BBD-AFF3-1859EF312FFD}"/>
              </a:ext>
            </a:extLst>
          </p:cNvPr>
          <p:cNvSpPr/>
          <p:nvPr/>
        </p:nvSpPr>
        <p:spPr>
          <a:xfrm>
            <a:off x="1512492" y="2052638"/>
            <a:ext cx="21043076" cy="1070293"/>
          </a:xfrm>
          <a:prstGeom prst="rect">
            <a:avLst/>
          </a:prstGeom>
        </p:spPr>
        <p:txBody>
          <a:bodyPr wrap="square">
            <a:spAutoFit/>
          </a:bodyPr>
          <a:lstStyle/>
          <a:p>
            <a:pPr>
              <a:lnSpc>
                <a:spcPct val="150000"/>
              </a:lnSpc>
              <a:spcAft>
                <a:spcPts val="0"/>
              </a:spcAft>
            </a:pPr>
            <a:r>
              <a:rPr lang="en-US" altLang="zh-CN" sz="4800" dirty="0" smtClean="0">
                <a:solidFill>
                  <a:srgbClr val="000000"/>
                </a:solidFill>
                <a:latin typeface="Times New Roman"/>
                <a:ea typeface="微软雅黑"/>
                <a:cs typeface="Times New Roman"/>
              </a:rPr>
              <a:t>(</a:t>
            </a:r>
            <a:r>
              <a:rPr lang="en-US" altLang="zh-CN" sz="4800" dirty="0">
                <a:solidFill>
                  <a:srgbClr val="000000"/>
                </a:solidFill>
                <a:latin typeface="Times New Roman"/>
                <a:ea typeface="微软雅黑"/>
                <a:cs typeface="Times New Roman"/>
              </a:rPr>
              <a:t>15)</a:t>
            </a:r>
            <a:r>
              <a:rPr lang="zh-CN" altLang="zh-CN" sz="4800" dirty="0">
                <a:solidFill>
                  <a:srgbClr val="000000"/>
                </a:solidFill>
                <a:latin typeface="Times New Roman"/>
                <a:ea typeface="微软雅黑"/>
                <a:cs typeface="Times New Roman"/>
              </a:rPr>
              <a:t>蛋白质工程的流程和天然蛋白质合成的过程是相同的。</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endParaRPr lang="zh-CN" altLang="zh-CN" sz="1800" dirty="0">
              <a:solidFill>
                <a:srgbClr val="000000"/>
              </a:solidFill>
              <a:effectLst/>
              <a:latin typeface="NEU-BZ-S92"/>
              <a:ea typeface="方正宋三_GBK"/>
              <a:cs typeface="Times New Roman"/>
            </a:endParaRPr>
          </a:p>
        </p:txBody>
      </p:sp>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17" name="矩形 16">
            <a:extLst>
              <a:ext uri="{FF2B5EF4-FFF2-40B4-BE49-F238E27FC236}">
                <a16:creationId xmlns="" xmlns:a16="http://schemas.microsoft.com/office/drawing/2014/main" id="{A497D934-F90E-4085-BAF7-C2A6CADE797D}"/>
              </a:ext>
            </a:extLst>
          </p:cNvPr>
          <p:cNvSpPr/>
          <p:nvPr/>
        </p:nvSpPr>
        <p:spPr>
          <a:xfrm>
            <a:off x="19010436" y="2254356"/>
            <a:ext cx="661239" cy="861774"/>
          </a:xfrm>
          <a:prstGeom prst="rect">
            <a:avLst/>
          </a:prstGeom>
        </p:spPr>
        <p:txBody>
          <a:bodyPr wrap="square">
            <a:spAutoFit/>
          </a:bodyPr>
          <a:lstStyle/>
          <a:p>
            <a:pPr lvl="0"/>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solidFill>
                <a:prstClr val="black"/>
              </a:solidFill>
            </a:endParaRPr>
          </a:p>
        </p:txBody>
      </p:sp>
      <p:sp>
        <p:nvSpPr>
          <p:cNvPr id="21" name="矩形 20">
            <a:extLst>
              <a:ext uri="{FF2B5EF4-FFF2-40B4-BE49-F238E27FC236}">
                <a16:creationId xmlns="" xmlns:a16="http://schemas.microsoft.com/office/drawing/2014/main" id="{7891B1A3-A860-4BA1-A729-9A89AFD5B345}"/>
              </a:ext>
            </a:extLst>
          </p:cNvPr>
          <p:cNvSpPr/>
          <p:nvPr/>
        </p:nvSpPr>
        <p:spPr>
          <a:xfrm>
            <a:off x="1368476" y="3420790"/>
            <a:ext cx="20839808" cy="11283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0"/>
          </a:p>
        </p:txBody>
      </p:sp>
      <p:sp>
        <p:nvSpPr>
          <p:cNvPr id="22" name="矩形 21">
            <a:extLst>
              <a:ext uri="{FF2B5EF4-FFF2-40B4-BE49-F238E27FC236}">
                <a16:creationId xmlns="" xmlns:a16="http://schemas.microsoft.com/office/drawing/2014/main" xmlns:a14="http://schemas.microsoft.com/office/drawing/2010/main" xmlns:mc="http://schemas.openxmlformats.org/markup-compatibility/2006" id="{3787DA90-282E-4FAF-8C28-9A054149F1A8}"/>
              </a:ext>
            </a:extLst>
          </p:cNvPr>
          <p:cNvSpPr/>
          <p:nvPr/>
        </p:nvSpPr>
        <p:spPr>
          <a:xfrm>
            <a:off x="1440484" y="3348782"/>
            <a:ext cx="20522280" cy="1070293"/>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A50021"/>
                </a:solidFill>
                <a:latin typeface="Times New Roman"/>
                <a:ea typeface="微软雅黑"/>
                <a:cs typeface="Times New Roman"/>
              </a:rPr>
              <a:t>(15)</a:t>
            </a:r>
            <a:r>
              <a:rPr lang="zh-CN" altLang="zh-CN" sz="4800" dirty="0">
                <a:solidFill>
                  <a:srgbClr val="A50021"/>
                </a:solidFill>
                <a:latin typeface="Times New Roman"/>
                <a:ea typeface="微软雅黑"/>
                <a:cs typeface="Times New Roman"/>
              </a:rPr>
              <a:t>蛋白质工程的流程和天然蛋白质合成的过程不是完全相同的。</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320277994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2" dur="500"/>
                                        <p:tgtEl>
                                          <p:spTgt spid="22">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2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25" name="矩形 24">
            <a:extLst>
              <a:ext uri="{FF2B5EF4-FFF2-40B4-BE49-F238E27FC236}">
                <a16:creationId xmlns:a16="http://schemas.microsoft.com/office/drawing/2014/main" xmlns="" id="{B995E445-7526-4BBD-AFF3-1859EF312FFD}"/>
              </a:ext>
            </a:extLst>
          </p:cNvPr>
          <p:cNvSpPr/>
          <p:nvPr/>
        </p:nvSpPr>
        <p:spPr>
          <a:xfrm>
            <a:off x="1507439" y="2068032"/>
            <a:ext cx="14694685" cy="8956298"/>
          </a:xfrm>
          <a:prstGeom prst="rect">
            <a:avLst/>
          </a:prstGeom>
        </p:spPr>
        <p:txBody>
          <a:bodyPr wrap="square">
            <a:spAutoFit/>
          </a:bodyPr>
          <a:lstStyle/>
          <a:p>
            <a:pPr>
              <a:lnSpc>
                <a:spcPct val="150000"/>
              </a:lnSpc>
              <a:spcAft>
                <a:spcPts val="0"/>
              </a:spcAft>
            </a:pPr>
            <a:r>
              <a:rPr lang="en-US" altLang="zh-CN" sz="4800" dirty="0">
                <a:solidFill>
                  <a:srgbClr val="000000"/>
                </a:solidFill>
                <a:latin typeface="Times New Roman"/>
                <a:ea typeface="微软雅黑"/>
                <a:cs typeface="Times New Roman"/>
              </a:rPr>
              <a:t>2.</a:t>
            </a:r>
            <a:r>
              <a:rPr lang="zh-CN" altLang="zh-CN" sz="4800" dirty="0">
                <a:solidFill>
                  <a:srgbClr val="000000"/>
                </a:solidFill>
                <a:latin typeface="Times New Roman"/>
                <a:ea typeface="微软雅黑"/>
                <a:cs typeface="Times New Roman"/>
              </a:rPr>
              <a:t>蛋白质工程中对蛋白质分子进行设计时</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主要包括哪几种</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endParaRPr lang="zh-CN" altLang="zh-CN" sz="1800" dirty="0">
              <a:solidFill>
                <a:srgbClr val="000000"/>
              </a:solidFill>
              <a:latin typeface="NEU-BZ-S92"/>
              <a:ea typeface="方正宋三_GBK"/>
              <a:cs typeface="Times New Roman"/>
            </a:endParaRPr>
          </a:p>
          <a:p>
            <a:pPr>
              <a:lnSpc>
                <a:spcPct val="150000"/>
              </a:lnSpc>
              <a:spcAft>
                <a:spcPts val="0"/>
              </a:spcAft>
            </a:pPr>
            <a:r>
              <a:rPr lang="zh-CN" altLang="zh-CN" sz="4800" dirty="0">
                <a:solidFill>
                  <a:srgbClr val="000000"/>
                </a:solidFill>
                <a:latin typeface="NEU-BZ-S92"/>
                <a:ea typeface="宋体"/>
                <a:cs typeface="宋体"/>
              </a:rPr>
              <a:t>①</a:t>
            </a:r>
            <a:r>
              <a:rPr lang="zh-CN" altLang="zh-CN" sz="4800" dirty="0">
                <a:solidFill>
                  <a:srgbClr val="000000"/>
                </a:solidFill>
                <a:latin typeface="Times New Roman"/>
                <a:ea typeface="微软雅黑"/>
                <a:cs typeface="Times New Roman"/>
              </a:rPr>
              <a:t>进行少数氨基酸的替换</a:t>
            </a:r>
            <a:endParaRPr lang="zh-CN" altLang="zh-CN" sz="1800" dirty="0">
              <a:solidFill>
                <a:srgbClr val="000000"/>
              </a:solidFill>
              <a:latin typeface="NEU-BZ-S92"/>
              <a:ea typeface="方正宋三_GBK"/>
              <a:cs typeface="Times New Roman"/>
            </a:endParaRPr>
          </a:p>
          <a:p>
            <a:pPr>
              <a:lnSpc>
                <a:spcPct val="150000"/>
              </a:lnSpc>
              <a:spcAft>
                <a:spcPts val="0"/>
              </a:spcAft>
            </a:pPr>
            <a:r>
              <a:rPr lang="zh-CN" altLang="zh-CN" sz="4800" dirty="0">
                <a:solidFill>
                  <a:srgbClr val="000000"/>
                </a:solidFill>
                <a:latin typeface="NEU-BZ-S92"/>
                <a:ea typeface="宋体"/>
                <a:cs typeface="宋体"/>
              </a:rPr>
              <a:t>②</a:t>
            </a:r>
            <a:r>
              <a:rPr lang="zh-CN" altLang="zh-CN" sz="4800" dirty="0">
                <a:solidFill>
                  <a:srgbClr val="000000"/>
                </a:solidFill>
                <a:latin typeface="Times New Roman"/>
                <a:ea typeface="微软雅黑"/>
                <a:cs typeface="Times New Roman"/>
              </a:rPr>
              <a:t>对不同来源的蛋白质的拼接</a:t>
            </a:r>
            <a:endParaRPr lang="zh-CN" altLang="zh-CN" sz="1800" dirty="0">
              <a:solidFill>
                <a:srgbClr val="000000"/>
              </a:solidFill>
              <a:latin typeface="NEU-BZ-S92"/>
              <a:ea typeface="方正宋三_GBK"/>
              <a:cs typeface="Times New Roman"/>
            </a:endParaRPr>
          </a:p>
          <a:p>
            <a:pPr>
              <a:lnSpc>
                <a:spcPct val="150000"/>
              </a:lnSpc>
              <a:spcAft>
                <a:spcPts val="0"/>
              </a:spcAft>
            </a:pPr>
            <a:r>
              <a:rPr lang="zh-CN" altLang="zh-CN" sz="4800" dirty="0">
                <a:solidFill>
                  <a:srgbClr val="000000"/>
                </a:solidFill>
                <a:latin typeface="NEU-BZ-S92"/>
                <a:ea typeface="宋体"/>
                <a:cs typeface="宋体"/>
              </a:rPr>
              <a:t>③</a:t>
            </a:r>
            <a:r>
              <a:rPr lang="zh-CN" altLang="zh-CN" sz="4800" dirty="0">
                <a:solidFill>
                  <a:srgbClr val="000000"/>
                </a:solidFill>
                <a:latin typeface="Times New Roman"/>
                <a:ea typeface="微软雅黑"/>
                <a:cs typeface="Times New Roman"/>
              </a:rPr>
              <a:t>从预期蛋白质的功能出发去推测氨基酸排列顺序</a:t>
            </a:r>
            <a:endParaRPr lang="zh-CN" altLang="zh-CN" sz="1800" dirty="0">
              <a:solidFill>
                <a:srgbClr val="000000"/>
              </a:solidFill>
              <a:latin typeface="NEU-BZ-S92"/>
              <a:ea typeface="方正宋三_GBK"/>
              <a:cs typeface="Times New Roman"/>
            </a:endParaRPr>
          </a:p>
          <a:p>
            <a:pPr>
              <a:lnSpc>
                <a:spcPct val="150000"/>
              </a:lnSpc>
              <a:spcAft>
                <a:spcPts val="0"/>
              </a:spcAft>
            </a:pPr>
            <a:r>
              <a:rPr lang="zh-CN" altLang="zh-CN" sz="4800" dirty="0">
                <a:solidFill>
                  <a:srgbClr val="000000"/>
                </a:solidFill>
                <a:latin typeface="NEU-BZ-S92"/>
                <a:ea typeface="宋体"/>
                <a:cs typeface="宋体"/>
              </a:rPr>
              <a:t>④</a:t>
            </a:r>
            <a:r>
              <a:rPr lang="zh-CN" altLang="zh-CN" sz="4800" dirty="0">
                <a:solidFill>
                  <a:srgbClr val="000000"/>
                </a:solidFill>
                <a:latin typeface="Times New Roman"/>
                <a:ea typeface="微软雅黑"/>
                <a:cs typeface="Times New Roman"/>
              </a:rPr>
              <a:t>直接改变蛋白质的空间结构</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A.</a:t>
            </a:r>
            <a:r>
              <a:rPr lang="zh-CN" altLang="zh-CN" sz="4800" dirty="0">
                <a:solidFill>
                  <a:srgbClr val="000000"/>
                </a:solidFill>
                <a:latin typeface="NEU-BZ-S92"/>
                <a:ea typeface="宋体"/>
                <a:cs typeface="宋体"/>
              </a:rPr>
              <a:t>①②</a:t>
            </a:r>
            <a:r>
              <a:rPr lang="en-US" altLang="zh-CN" sz="4800" dirty="0">
                <a:solidFill>
                  <a:srgbClr val="000000"/>
                </a:solidFill>
                <a:latin typeface="Times New Roman"/>
                <a:ea typeface="微软雅黑"/>
                <a:cs typeface="Times New Roman"/>
              </a:rPr>
              <a:t>	</a:t>
            </a:r>
            <a:r>
              <a:rPr lang="en-US" altLang="zh-CN" sz="1800" dirty="0">
                <a:solidFill>
                  <a:srgbClr val="000000"/>
                </a:solidFill>
                <a:latin typeface="NEU-BZ-S92"/>
                <a:ea typeface="方正宋三_GBK"/>
                <a:cs typeface="Times New Roman"/>
              </a:rPr>
              <a:t>	</a:t>
            </a:r>
            <a:r>
              <a:rPr lang="en-US" altLang="zh-CN" sz="1800" dirty="0" smtClean="0">
                <a:solidFill>
                  <a:srgbClr val="000000"/>
                </a:solidFill>
                <a:latin typeface="NEU-BZ-S92"/>
                <a:ea typeface="方正宋三_GBK"/>
                <a:cs typeface="Times New Roman"/>
              </a:rPr>
              <a:t>	</a:t>
            </a:r>
            <a:r>
              <a:rPr lang="en-US" altLang="zh-CN" sz="4800" dirty="0" smtClean="0">
                <a:solidFill>
                  <a:srgbClr val="000000"/>
                </a:solidFill>
                <a:latin typeface="Times New Roman"/>
                <a:ea typeface="微软雅黑"/>
                <a:cs typeface="Times New Roman"/>
              </a:rPr>
              <a:t>B</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NEU-BZ-S92"/>
                <a:ea typeface="宋体"/>
                <a:cs typeface="宋体"/>
              </a:rPr>
              <a:t>①②③</a:t>
            </a:r>
            <a:r>
              <a:rPr lang="en-US" altLang="zh-CN" sz="4800" dirty="0">
                <a:solidFill>
                  <a:srgbClr val="000000"/>
                </a:solid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C.</a:t>
            </a:r>
            <a:r>
              <a:rPr lang="zh-CN" altLang="zh-CN" sz="4800" dirty="0">
                <a:solidFill>
                  <a:srgbClr val="000000"/>
                </a:solidFill>
                <a:latin typeface="NEU-BZ-S92"/>
                <a:ea typeface="宋体"/>
                <a:cs typeface="宋体"/>
              </a:rPr>
              <a:t>②③④</a:t>
            </a:r>
            <a:r>
              <a:rPr lang="en-US" altLang="zh-CN" sz="4800" dirty="0">
                <a:solidFill>
                  <a:srgbClr val="000000"/>
                </a:solidFill>
                <a:latin typeface="Times New Roman"/>
                <a:ea typeface="微软雅黑"/>
                <a:cs typeface="Times New Roman"/>
              </a:rPr>
              <a:t>	</a:t>
            </a:r>
            <a:r>
              <a:rPr lang="en-US" altLang="zh-CN" sz="1800" dirty="0">
                <a:solidFill>
                  <a:srgbClr val="000000"/>
                </a:solidFill>
                <a:latin typeface="NEU-BZ-S92"/>
                <a:ea typeface="方正宋三_GBK"/>
                <a:cs typeface="Times New Roman"/>
              </a:rPr>
              <a:t>	</a:t>
            </a:r>
            <a:r>
              <a:rPr lang="en-US" altLang="zh-CN" sz="4800" dirty="0" smtClean="0">
                <a:solidFill>
                  <a:srgbClr val="000000"/>
                </a:solidFill>
                <a:latin typeface="Times New Roman"/>
                <a:ea typeface="微软雅黑"/>
                <a:cs typeface="Times New Roman"/>
              </a:rPr>
              <a:t>D</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NEU-BZ-S92"/>
                <a:ea typeface="宋体"/>
                <a:cs typeface="宋体"/>
              </a:rPr>
              <a:t>①②④</a:t>
            </a:r>
            <a:endParaRPr lang="zh-CN" altLang="zh-CN" sz="1800" dirty="0">
              <a:solidFill>
                <a:srgbClr val="000000"/>
              </a:solidFill>
              <a:effectLst/>
              <a:latin typeface="NEU-BZ-S92"/>
              <a:ea typeface="方正宋三_GBK"/>
              <a:cs typeface="Times New Roman"/>
            </a:endParaRPr>
          </a:p>
        </p:txBody>
      </p:sp>
      <p:sp>
        <p:nvSpPr>
          <p:cNvPr id="26" name="矩形 25">
            <a:extLst>
              <a:ext uri="{FF2B5EF4-FFF2-40B4-BE49-F238E27FC236}">
                <a16:creationId xmlns="" xmlns:a16="http://schemas.microsoft.com/office/drawing/2014/main" id="{671BE900-6A3A-4026-874D-4540597E2A74}"/>
              </a:ext>
            </a:extLst>
          </p:cNvPr>
          <p:cNvSpPr/>
          <p:nvPr/>
        </p:nvSpPr>
        <p:spPr>
          <a:xfrm>
            <a:off x="4248796" y="3348782"/>
            <a:ext cx="720080" cy="861774"/>
          </a:xfrm>
          <a:prstGeom prst="rect">
            <a:avLst/>
          </a:prstGeom>
        </p:spPr>
        <p:txBody>
          <a:bodyPr wrap="square">
            <a:spAutoFit/>
          </a:bodyPr>
          <a:lstStyle/>
          <a:p>
            <a:r>
              <a:rPr lang="en-US" altLang="zh-CN" sz="5000" dirty="0" smtClean="0">
                <a:solidFill>
                  <a:srgbClr val="A50021"/>
                </a:solidFill>
                <a:latin typeface="Times New Roman"/>
                <a:ea typeface="微软雅黑"/>
              </a:rPr>
              <a:t>B</a:t>
            </a:r>
            <a:endParaRPr lang="zh-CN" altLang="en-US" sz="5000" dirty="0"/>
          </a:p>
        </p:txBody>
      </p:sp>
      <p:pic>
        <p:nvPicPr>
          <p:cNvPr id="27" name="Picture 3">
            <a:extLst>
              <a:ext uri="{FF2B5EF4-FFF2-40B4-BE49-F238E27FC236}">
                <a16:creationId xmlns="" xmlns:a16="http://schemas.microsoft.com/office/drawing/2014/main" id="{68ADFDC9-B8C2-4DE9-AEF6-1F6E9FC85271}"/>
              </a:ext>
            </a:extLst>
          </p:cNvPr>
          <p:cNvPicPr>
            <a:picLocks noChangeAspect="1" noChangeArrowheads="1"/>
          </p:cNvPicPr>
          <p:nvPr/>
        </p:nvPicPr>
        <p:blipFill>
          <a:blip r:embed="rId3" cstate="print"/>
          <a:srcRect/>
          <a:stretch>
            <a:fillRect/>
          </a:stretch>
        </p:blipFill>
        <p:spPr bwMode="auto">
          <a:xfrm>
            <a:off x="15842084" y="1980630"/>
            <a:ext cx="6772474" cy="8352928"/>
          </a:xfrm>
          <a:prstGeom prst="rect">
            <a:avLst/>
          </a:prstGeom>
          <a:noFill/>
          <a:ln w="9525">
            <a:noFill/>
            <a:miter lim="800000"/>
            <a:headEnd/>
            <a:tailEnd/>
          </a:ln>
          <a:effectLst/>
        </p:spPr>
      </p:pic>
      <p:sp>
        <p:nvSpPr>
          <p:cNvPr id="28" name="矩形 27">
            <a:extLst>
              <a:ext uri="{FF2B5EF4-FFF2-40B4-BE49-F238E27FC236}">
                <a16:creationId xmlns="" xmlns:a16="http://schemas.microsoft.com/office/drawing/2014/main" id="{B50D3475-AA26-43CD-8B9A-B3CA1F6A7D03}"/>
              </a:ext>
            </a:extLst>
          </p:cNvPr>
          <p:cNvSpPr/>
          <p:nvPr/>
        </p:nvSpPr>
        <p:spPr>
          <a:xfrm>
            <a:off x="16130116" y="2124646"/>
            <a:ext cx="6196411" cy="7848302"/>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dirty="0" smtClean="0">
                <a:solidFill>
                  <a:srgbClr val="A50021"/>
                </a:solidFill>
                <a:latin typeface="Times New Roman"/>
                <a:ea typeface="微软雅黑"/>
                <a:cs typeface="Times New Roman"/>
              </a:rPr>
              <a:t>由于</a:t>
            </a:r>
            <a:r>
              <a:rPr lang="zh-CN" altLang="zh-CN" sz="4800" dirty="0">
                <a:solidFill>
                  <a:srgbClr val="A50021"/>
                </a:solidFill>
                <a:latin typeface="Times New Roman"/>
                <a:ea typeface="微软雅黑"/>
                <a:cs typeface="Times New Roman"/>
              </a:rPr>
              <a:t>蛋白质分子通常都较大</a:t>
            </a:r>
            <a:r>
              <a:rPr lang="en-US" altLang="zh-CN" sz="4800" dirty="0">
                <a:solidFill>
                  <a:srgbClr val="A50021"/>
                </a:solidFill>
                <a:latin typeface="Times New Roman"/>
                <a:ea typeface="微软雅黑"/>
                <a:cs typeface="Times New Roman"/>
              </a:rPr>
              <a:t>,</a:t>
            </a:r>
            <a:r>
              <a:rPr lang="zh-CN" altLang="zh-CN" sz="4800" dirty="0">
                <a:solidFill>
                  <a:srgbClr val="A50021"/>
                </a:solidFill>
                <a:latin typeface="Times New Roman"/>
                <a:ea typeface="微软雅黑"/>
                <a:cs typeface="Times New Roman"/>
              </a:rPr>
              <a:t>而直接改变蛋白质的空间结构不易于操作</a:t>
            </a:r>
            <a:r>
              <a:rPr lang="en-US" altLang="zh-CN" sz="4800" dirty="0">
                <a:solidFill>
                  <a:srgbClr val="A50021"/>
                </a:solidFill>
                <a:latin typeface="Times New Roman"/>
                <a:ea typeface="微软雅黑"/>
                <a:cs typeface="Times New Roman"/>
              </a:rPr>
              <a:t>,</a:t>
            </a:r>
            <a:r>
              <a:rPr lang="zh-CN" altLang="zh-CN" sz="4800" dirty="0">
                <a:solidFill>
                  <a:srgbClr val="A50021"/>
                </a:solidFill>
                <a:latin typeface="Times New Roman"/>
                <a:ea typeface="微软雅黑"/>
                <a:cs typeface="Times New Roman"/>
              </a:rPr>
              <a:t>因此蛋白质工程是在基因的水平上进行操作的。综上所述</a:t>
            </a:r>
            <a:r>
              <a:rPr lang="en-US" altLang="zh-CN" sz="4800" dirty="0">
                <a:solidFill>
                  <a:srgbClr val="A50021"/>
                </a:solidFill>
                <a:latin typeface="Times New Roman"/>
                <a:ea typeface="微软雅黑"/>
                <a:cs typeface="Times New Roman"/>
              </a:rPr>
              <a:t>,B</a:t>
            </a:r>
            <a:r>
              <a:rPr lang="zh-CN" altLang="zh-CN" sz="4800" dirty="0">
                <a:solidFill>
                  <a:srgbClr val="A50021"/>
                </a:solidFill>
                <a:latin typeface="Times New Roman"/>
                <a:ea typeface="微软雅黑"/>
                <a:cs typeface="Times New Roman"/>
              </a:rPr>
              <a:t>正确。</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314091605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2" dur="500"/>
                                        <p:tgtEl>
                                          <p:spTgt spid="28">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25" name="矩形 24">
            <a:extLst>
              <a:ext uri="{FF2B5EF4-FFF2-40B4-BE49-F238E27FC236}">
                <a16:creationId xmlns:a16="http://schemas.microsoft.com/office/drawing/2014/main" xmlns="" id="{B995E445-7526-4BBD-AFF3-1859EF312FFD}"/>
              </a:ext>
            </a:extLst>
          </p:cNvPr>
          <p:cNvSpPr/>
          <p:nvPr/>
        </p:nvSpPr>
        <p:spPr>
          <a:xfrm>
            <a:off x="1507439" y="2068032"/>
            <a:ext cx="13830589" cy="8956298"/>
          </a:xfrm>
          <a:prstGeom prst="rect">
            <a:avLst/>
          </a:prstGeom>
        </p:spPr>
        <p:txBody>
          <a:bodyPr wrap="square">
            <a:spAutoFit/>
          </a:bodyPr>
          <a:lstStyle/>
          <a:p>
            <a:pPr>
              <a:lnSpc>
                <a:spcPct val="150000"/>
              </a:lnSpc>
              <a:spcAft>
                <a:spcPts val="0"/>
              </a:spcAft>
            </a:pPr>
            <a:r>
              <a:rPr lang="en-US" altLang="zh-CN" sz="4800" dirty="0">
                <a:solidFill>
                  <a:srgbClr val="000000"/>
                </a:solidFill>
                <a:latin typeface="Times New Roman"/>
                <a:ea typeface="微软雅黑"/>
                <a:cs typeface="Times New Roman"/>
              </a:rPr>
              <a:t>3.</a:t>
            </a:r>
            <a:r>
              <a:rPr lang="zh-CN" altLang="zh-CN" sz="4800" dirty="0">
                <a:solidFill>
                  <a:srgbClr val="000000"/>
                </a:solidFill>
                <a:latin typeface="Times New Roman"/>
                <a:ea typeface="微软雅黑"/>
                <a:cs typeface="Times New Roman"/>
              </a:rPr>
              <a:t>下列关于蛋白质工程的说法</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错误的是</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A.</a:t>
            </a:r>
            <a:r>
              <a:rPr lang="zh-CN" altLang="zh-CN" sz="4800" dirty="0">
                <a:solidFill>
                  <a:srgbClr val="000000"/>
                </a:solidFill>
                <a:latin typeface="Times New Roman"/>
                <a:ea typeface="微软雅黑"/>
                <a:cs typeface="Times New Roman"/>
              </a:rPr>
              <a:t>蛋白质工程是在基因工程基础上延伸出来的第二代基因工程</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B.</a:t>
            </a:r>
            <a:r>
              <a:rPr lang="zh-CN" altLang="zh-CN" sz="4800" dirty="0">
                <a:solidFill>
                  <a:srgbClr val="000000"/>
                </a:solidFill>
                <a:latin typeface="Times New Roman"/>
                <a:ea typeface="微软雅黑"/>
                <a:cs typeface="Times New Roman"/>
              </a:rPr>
              <a:t>实施蛋白质工程的基本途径必须从预期蛋白质功能出发</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C.</a:t>
            </a:r>
            <a:r>
              <a:rPr lang="zh-CN" altLang="zh-CN" sz="4800" dirty="0">
                <a:solidFill>
                  <a:srgbClr val="000000"/>
                </a:solidFill>
                <a:latin typeface="Times New Roman"/>
                <a:ea typeface="微软雅黑"/>
                <a:cs typeface="Times New Roman"/>
              </a:rPr>
              <a:t>蛋白质工程实施过程中可对关键氨基酸进行直接置换或增删</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D.</a:t>
            </a:r>
            <a:r>
              <a:rPr lang="zh-CN" altLang="zh-CN" sz="4800" dirty="0">
                <a:solidFill>
                  <a:srgbClr val="000000"/>
                </a:solidFill>
                <a:latin typeface="Times New Roman"/>
                <a:ea typeface="微软雅黑"/>
                <a:cs typeface="Times New Roman"/>
              </a:rPr>
              <a:t>构建基因表达载体也是蛋白质工程的核心步骤</a:t>
            </a:r>
            <a:endParaRPr lang="zh-CN" altLang="zh-CN" sz="1800" dirty="0">
              <a:solidFill>
                <a:srgbClr val="000000"/>
              </a:solidFill>
              <a:effectLst/>
              <a:latin typeface="NEU-BZ-S92"/>
              <a:ea typeface="方正宋三_GBK"/>
              <a:cs typeface="Times New Roman"/>
            </a:endParaRPr>
          </a:p>
        </p:txBody>
      </p:sp>
      <p:sp>
        <p:nvSpPr>
          <p:cNvPr id="26" name="矩形 25">
            <a:extLst>
              <a:ext uri="{FF2B5EF4-FFF2-40B4-BE49-F238E27FC236}">
                <a16:creationId xmlns="" xmlns:a16="http://schemas.microsoft.com/office/drawing/2014/main" id="{671BE900-6A3A-4026-874D-4540597E2A74}"/>
              </a:ext>
            </a:extLst>
          </p:cNvPr>
          <p:cNvSpPr/>
          <p:nvPr/>
        </p:nvSpPr>
        <p:spPr>
          <a:xfrm>
            <a:off x="12673732" y="2268662"/>
            <a:ext cx="720080" cy="861774"/>
          </a:xfrm>
          <a:prstGeom prst="rect">
            <a:avLst/>
          </a:prstGeom>
        </p:spPr>
        <p:txBody>
          <a:bodyPr wrap="square">
            <a:spAutoFit/>
          </a:bodyPr>
          <a:lstStyle/>
          <a:p>
            <a:r>
              <a:rPr lang="en-US" altLang="zh-CN" sz="5000" dirty="0" smtClean="0">
                <a:solidFill>
                  <a:srgbClr val="A50021"/>
                </a:solidFill>
                <a:latin typeface="Times New Roman"/>
                <a:ea typeface="微软雅黑"/>
              </a:rPr>
              <a:t>C</a:t>
            </a:r>
            <a:endParaRPr lang="zh-CN" altLang="en-US" sz="5000" dirty="0"/>
          </a:p>
        </p:txBody>
      </p:sp>
      <p:pic>
        <p:nvPicPr>
          <p:cNvPr id="27" name="Picture 3">
            <a:extLst>
              <a:ext uri="{FF2B5EF4-FFF2-40B4-BE49-F238E27FC236}">
                <a16:creationId xmlns="" xmlns:a16="http://schemas.microsoft.com/office/drawing/2014/main" id="{68ADFDC9-B8C2-4DE9-AEF6-1F6E9FC85271}"/>
              </a:ext>
            </a:extLst>
          </p:cNvPr>
          <p:cNvPicPr>
            <a:picLocks noChangeAspect="1" noChangeArrowheads="1"/>
          </p:cNvPicPr>
          <p:nvPr/>
        </p:nvPicPr>
        <p:blipFill>
          <a:blip r:embed="rId3" cstate="print"/>
          <a:srcRect/>
          <a:stretch>
            <a:fillRect/>
          </a:stretch>
        </p:blipFill>
        <p:spPr bwMode="auto">
          <a:xfrm>
            <a:off x="15626060" y="1980630"/>
            <a:ext cx="6988498" cy="7992318"/>
          </a:xfrm>
          <a:prstGeom prst="rect">
            <a:avLst/>
          </a:prstGeom>
          <a:noFill/>
          <a:ln w="9525">
            <a:noFill/>
            <a:miter lim="800000"/>
            <a:headEnd/>
            <a:tailEnd/>
          </a:ln>
          <a:effectLst/>
        </p:spPr>
      </p:pic>
      <p:sp>
        <p:nvSpPr>
          <p:cNvPr id="28" name="矩形 27">
            <a:extLst>
              <a:ext uri="{FF2B5EF4-FFF2-40B4-BE49-F238E27FC236}">
                <a16:creationId xmlns="" xmlns:a16="http://schemas.microsoft.com/office/drawing/2014/main" id="{B50D3475-AA26-43CD-8B9A-B3CA1F6A7D03}"/>
              </a:ext>
            </a:extLst>
          </p:cNvPr>
          <p:cNvSpPr/>
          <p:nvPr/>
        </p:nvSpPr>
        <p:spPr>
          <a:xfrm>
            <a:off x="15842084" y="2124646"/>
            <a:ext cx="6556451" cy="6740307"/>
          </a:xfrm>
          <a:prstGeom prst="rect">
            <a:avLst/>
          </a:prstGeom>
        </p:spPr>
        <p:txBody>
          <a:bodyPr wrap="square">
            <a:spAutoFit/>
          </a:bodyPr>
          <a:lstStyle/>
          <a:p>
            <a:pPr>
              <a:lnSpc>
                <a:spcPct val="150000"/>
              </a:lnSpc>
              <a:spcAft>
                <a:spcPts val="0"/>
              </a:spcAft>
            </a:pP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dirty="0" smtClean="0">
                <a:solidFill>
                  <a:srgbClr val="A50021"/>
                </a:solidFill>
                <a:latin typeface="Times New Roman"/>
                <a:ea typeface="微软雅黑"/>
                <a:cs typeface="Times New Roman"/>
              </a:rPr>
              <a:t>蛋白质工程</a:t>
            </a:r>
            <a:r>
              <a:rPr lang="zh-CN" altLang="zh-CN" sz="4800" dirty="0">
                <a:solidFill>
                  <a:srgbClr val="A50021"/>
                </a:solidFill>
                <a:latin typeface="Times New Roman"/>
                <a:ea typeface="微软雅黑"/>
                <a:cs typeface="Times New Roman"/>
              </a:rPr>
              <a:t>中真正的操作对象仍然是基因</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即改造或合成基因</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而不是对蛋白质的结构或者氨基酸进行改造</a:t>
            </a:r>
            <a:r>
              <a:rPr lang="en-US" altLang="zh-CN" sz="4800" dirty="0">
                <a:solidFill>
                  <a:srgbClr val="A50021"/>
                </a:solidFill>
                <a:latin typeface="Times New Roman"/>
                <a:ea typeface="微软雅黑"/>
              </a:rPr>
              <a:t>,</a:t>
            </a:r>
            <a:r>
              <a:rPr lang="zh-CN" altLang="zh-CN" sz="4800" dirty="0">
                <a:solidFill>
                  <a:srgbClr val="A50021"/>
                </a:solidFill>
                <a:latin typeface="Times New Roman"/>
                <a:ea typeface="微软雅黑"/>
                <a:cs typeface="Times New Roman"/>
              </a:rPr>
              <a:t>所以</a:t>
            </a:r>
            <a:r>
              <a:rPr lang="en-US" altLang="zh-CN" sz="4800" dirty="0">
                <a:solidFill>
                  <a:srgbClr val="A50021"/>
                </a:solidFill>
                <a:latin typeface="Times New Roman"/>
                <a:ea typeface="微软雅黑"/>
              </a:rPr>
              <a:t>C</a:t>
            </a:r>
            <a:r>
              <a:rPr lang="zh-CN" altLang="zh-CN" sz="4800" dirty="0">
                <a:solidFill>
                  <a:srgbClr val="A50021"/>
                </a:solidFill>
                <a:latin typeface="Times New Roman"/>
                <a:ea typeface="微软雅黑"/>
                <a:cs typeface="Times New Roman"/>
              </a:rPr>
              <a:t>错误。</a:t>
            </a:r>
            <a:endParaRPr lang="zh-CN" altLang="zh-CN" sz="4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333416555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2" dur="500"/>
                                        <p:tgtEl>
                                          <p:spTgt spid="28">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25" name="矩形 24">
            <a:extLst>
              <a:ext uri="{FF2B5EF4-FFF2-40B4-BE49-F238E27FC236}">
                <a16:creationId xmlns:a16="http://schemas.microsoft.com/office/drawing/2014/main" xmlns="" id="{B995E445-7526-4BBD-AFF3-1859EF312FFD}"/>
              </a:ext>
            </a:extLst>
          </p:cNvPr>
          <p:cNvSpPr/>
          <p:nvPr/>
        </p:nvSpPr>
        <p:spPr>
          <a:xfrm>
            <a:off x="1507439" y="2068032"/>
            <a:ext cx="21107120" cy="8956298"/>
          </a:xfrm>
          <a:prstGeom prst="rect">
            <a:avLst/>
          </a:prstGeom>
        </p:spPr>
        <p:txBody>
          <a:bodyPr wrap="square">
            <a:spAutoFit/>
          </a:bodyPr>
          <a:lstStyle/>
          <a:p>
            <a:pPr>
              <a:lnSpc>
                <a:spcPct val="150000"/>
              </a:lnSpc>
              <a:spcAft>
                <a:spcPts val="0"/>
              </a:spcAft>
            </a:pPr>
            <a:r>
              <a:rPr lang="en-US" altLang="zh-CN" sz="4800" dirty="0">
                <a:solidFill>
                  <a:srgbClr val="000000"/>
                </a:solidFill>
                <a:latin typeface="Times New Roman"/>
                <a:ea typeface="微软雅黑"/>
                <a:cs typeface="Times New Roman"/>
              </a:rPr>
              <a:t>4.T</a:t>
            </a:r>
            <a:r>
              <a:rPr lang="en-US" altLang="zh-CN" sz="4800" baseline="-25000" dirty="0">
                <a:solidFill>
                  <a:srgbClr val="000000"/>
                </a:solidFill>
                <a:latin typeface="Times New Roman"/>
                <a:ea typeface="微软雅黑"/>
                <a:cs typeface="Times New Roman"/>
              </a:rPr>
              <a:t>4</a:t>
            </a:r>
            <a:r>
              <a:rPr lang="zh-CN" altLang="zh-CN" sz="4800" dirty="0">
                <a:solidFill>
                  <a:srgbClr val="000000"/>
                </a:solidFill>
                <a:latin typeface="Times New Roman"/>
                <a:ea typeface="微软雅黑"/>
                <a:cs typeface="Times New Roman"/>
              </a:rPr>
              <a:t>溶菌酶在温度较高时易失去活性</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科学家对编码</a:t>
            </a:r>
            <a:r>
              <a:rPr lang="en-US" altLang="zh-CN" sz="4800" dirty="0">
                <a:solidFill>
                  <a:srgbClr val="000000"/>
                </a:solidFill>
                <a:latin typeface="Times New Roman"/>
                <a:ea typeface="微软雅黑"/>
                <a:cs typeface="Times New Roman"/>
              </a:rPr>
              <a:t>T</a:t>
            </a:r>
            <a:r>
              <a:rPr lang="en-US" altLang="zh-CN" sz="4800" baseline="-25000" dirty="0">
                <a:solidFill>
                  <a:srgbClr val="000000"/>
                </a:solidFill>
                <a:latin typeface="Times New Roman"/>
                <a:ea typeface="微软雅黑"/>
                <a:cs typeface="Times New Roman"/>
              </a:rPr>
              <a:t>4</a:t>
            </a:r>
            <a:r>
              <a:rPr lang="zh-CN" altLang="zh-CN" sz="4800" dirty="0">
                <a:solidFill>
                  <a:srgbClr val="000000"/>
                </a:solidFill>
                <a:latin typeface="Times New Roman"/>
                <a:ea typeface="微软雅黑"/>
                <a:cs typeface="Times New Roman"/>
              </a:rPr>
              <a:t>溶菌酶的基因进行改造</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使其表达的</a:t>
            </a:r>
            <a:r>
              <a:rPr lang="en-US" altLang="zh-CN" sz="4800" dirty="0">
                <a:solidFill>
                  <a:srgbClr val="000000"/>
                </a:solidFill>
                <a:latin typeface="Times New Roman"/>
                <a:ea typeface="微软雅黑"/>
                <a:cs typeface="Times New Roman"/>
              </a:rPr>
              <a:t>T</a:t>
            </a:r>
            <a:r>
              <a:rPr lang="en-US" altLang="zh-CN" sz="4800" baseline="-25000" dirty="0">
                <a:solidFill>
                  <a:srgbClr val="000000"/>
                </a:solidFill>
                <a:latin typeface="Times New Roman"/>
                <a:ea typeface="微软雅黑"/>
                <a:cs typeface="Times New Roman"/>
              </a:rPr>
              <a:t>4</a:t>
            </a:r>
            <a:r>
              <a:rPr lang="zh-CN" altLang="zh-CN" sz="4800" dirty="0">
                <a:solidFill>
                  <a:srgbClr val="000000"/>
                </a:solidFill>
                <a:latin typeface="Times New Roman"/>
                <a:ea typeface="微软雅黑"/>
                <a:cs typeface="Times New Roman"/>
              </a:rPr>
              <a:t>溶菌酶的第</a:t>
            </a:r>
            <a:r>
              <a:rPr lang="en-US" altLang="zh-CN" sz="4800" dirty="0">
                <a:solidFill>
                  <a:srgbClr val="000000"/>
                </a:solidFill>
                <a:latin typeface="Times New Roman"/>
                <a:ea typeface="微软雅黑"/>
                <a:cs typeface="Times New Roman"/>
              </a:rPr>
              <a:t> 3 </a:t>
            </a:r>
            <a:r>
              <a:rPr lang="zh-CN" altLang="zh-CN" sz="4800" dirty="0">
                <a:solidFill>
                  <a:srgbClr val="000000"/>
                </a:solidFill>
                <a:latin typeface="Times New Roman"/>
                <a:ea typeface="微软雅黑"/>
                <a:cs typeface="Times New Roman"/>
              </a:rPr>
              <a:t>位的异亮氨酸变为半胱氨酸</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在该半胱氨酸与第</a:t>
            </a:r>
            <a:r>
              <a:rPr lang="en-US" altLang="zh-CN" sz="4800" dirty="0">
                <a:solidFill>
                  <a:srgbClr val="000000"/>
                </a:solidFill>
                <a:latin typeface="Times New Roman"/>
                <a:ea typeface="微软雅黑"/>
                <a:cs typeface="Times New Roman"/>
              </a:rPr>
              <a:t> 97 </a:t>
            </a:r>
            <a:r>
              <a:rPr lang="zh-CN" altLang="zh-CN" sz="4800" dirty="0">
                <a:solidFill>
                  <a:srgbClr val="000000"/>
                </a:solidFill>
                <a:latin typeface="Times New Roman"/>
                <a:ea typeface="微软雅黑"/>
                <a:cs typeface="Times New Roman"/>
              </a:rPr>
              <a:t>位的半胱氨酸之间形成了一个二硫键</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提高了</a:t>
            </a:r>
            <a:r>
              <a:rPr lang="en-US" altLang="zh-CN" sz="4800" dirty="0">
                <a:solidFill>
                  <a:srgbClr val="000000"/>
                </a:solidFill>
                <a:latin typeface="Times New Roman"/>
                <a:ea typeface="微软雅黑"/>
                <a:cs typeface="Times New Roman"/>
              </a:rPr>
              <a:t>T</a:t>
            </a:r>
            <a:r>
              <a:rPr lang="en-US" altLang="zh-CN" sz="4800" baseline="-25000" dirty="0">
                <a:solidFill>
                  <a:srgbClr val="000000"/>
                </a:solidFill>
                <a:latin typeface="Times New Roman"/>
                <a:ea typeface="微软雅黑"/>
                <a:cs typeface="Times New Roman"/>
              </a:rPr>
              <a:t>4</a:t>
            </a:r>
            <a:r>
              <a:rPr lang="zh-CN" altLang="zh-CN" sz="4800" dirty="0">
                <a:solidFill>
                  <a:srgbClr val="000000"/>
                </a:solidFill>
                <a:latin typeface="Times New Roman"/>
                <a:ea typeface="微软雅黑"/>
                <a:cs typeface="Times New Roman"/>
              </a:rPr>
              <a:t>溶菌酶的耐热性。下列说法正确的是</a:t>
            </a:r>
            <a:r>
              <a:rPr lang="en-US" altLang="zh-CN" sz="4800" dirty="0">
                <a:solidFill>
                  <a:srgbClr val="000000"/>
                </a:solidFill>
                <a:latin typeface="Times New Roman"/>
                <a:ea typeface="微软雅黑"/>
                <a:cs typeface="Times New Roman"/>
              </a:rPr>
              <a:t>	(</a:t>
            </a:r>
            <a:r>
              <a:rPr lang="zh-CN" altLang="zh-CN" sz="4800" dirty="0">
                <a:solidFill>
                  <a:srgbClr val="000000"/>
                </a:solid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A.</a:t>
            </a:r>
            <a:r>
              <a:rPr lang="zh-CN" altLang="zh-CN" sz="4800" dirty="0">
                <a:solidFill>
                  <a:srgbClr val="000000"/>
                </a:solidFill>
                <a:latin typeface="Times New Roman"/>
                <a:ea typeface="微软雅黑"/>
                <a:cs typeface="Times New Roman"/>
              </a:rPr>
              <a:t>属于基因工程的范畴</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B.</a:t>
            </a:r>
            <a:r>
              <a:rPr lang="zh-CN" altLang="zh-CN" sz="4800" dirty="0">
                <a:solidFill>
                  <a:srgbClr val="000000"/>
                </a:solidFill>
                <a:latin typeface="Times New Roman"/>
                <a:ea typeface="微软雅黑"/>
                <a:cs typeface="Times New Roman"/>
              </a:rPr>
              <a:t>耐热的</a:t>
            </a:r>
            <a:r>
              <a:rPr lang="en-US" altLang="zh-CN" sz="4800" dirty="0">
                <a:solidFill>
                  <a:srgbClr val="000000"/>
                </a:solidFill>
                <a:latin typeface="Times New Roman"/>
                <a:ea typeface="微软雅黑"/>
                <a:cs typeface="Times New Roman"/>
              </a:rPr>
              <a:t> T</a:t>
            </a:r>
            <a:r>
              <a:rPr lang="en-US" altLang="zh-CN" sz="4800" baseline="-25000" dirty="0">
                <a:solidFill>
                  <a:srgbClr val="000000"/>
                </a:solidFill>
                <a:latin typeface="Times New Roman"/>
                <a:ea typeface="微软雅黑"/>
                <a:cs typeface="Times New Roman"/>
              </a:rPr>
              <a:t>4</a:t>
            </a:r>
            <a:r>
              <a:rPr lang="zh-CN" altLang="zh-CN" sz="4800" dirty="0">
                <a:solidFill>
                  <a:srgbClr val="000000"/>
                </a:solidFill>
                <a:latin typeface="Times New Roman"/>
                <a:ea typeface="微软雅黑"/>
                <a:cs typeface="Times New Roman"/>
              </a:rPr>
              <a:t>溶菌酶是一种直接利用氨基酸制造出的新蛋白质</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C.T</a:t>
            </a:r>
            <a:r>
              <a:rPr lang="en-US" altLang="zh-CN" sz="4800" baseline="-25000" dirty="0">
                <a:solidFill>
                  <a:srgbClr val="000000"/>
                </a:solidFill>
                <a:latin typeface="Times New Roman"/>
                <a:ea typeface="微软雅黑"/>
                <a:cs typeface="Times New Roman"/>
              </a:rPr>
              <a:t>4</a:t>
            </a:r>
            <a:r>
              <a:rPr lang="zh-CN" altLang="zh-CN" sz="4800" dirty="0">
                <a:solidFill>
                  <a:srgbClr val="000000"/>
                </a:solidFill>
                <a:latin typeface="Times New Roman"/>
                <a:ea typeface="微软雅黑"/>
                <a:cs typeface="Times New Roman"/>
              </a:rPr>
              <a:t>溶菌酶在温度较高时易失去活性是因为肽链断裂</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D.</a:t>
            </a:r>
            <a:r>
              <a:rPr lang="zh-CN" altLang="zh-CN" sz="4800" dirty="0">
                <a:solidFill>
                  <a:srgbClr val="000000"/>
                </a:solidFill>
                <a:latin typeface="Times New Roman"/>
                <a:ea typeface="微软雅黑"/>
                <a:cs typeface="Times New Roman"/>
              </a:rPr>
              <a:t>蛋白质工程可以制造新的蛋白质或改造现有蛋白质</a:t>
            </a:r>
            <a:endParaRPr lang="zh-CN" altLang="zh-CN" sz="1800" dirty="0">
              <a:solidFill>
                <a:srgbClr val="000000"/>
              </a:solidFill>
              <a:effectLst/>
              <a:latin typeface="NEU-BZ-S92"/>
              <a:ea typeface="方正宋三_GBK"/>
              <a:cs typeface="Times New Roman"/>
            </a:endParaRPr>
          </a:p>
        </p:txBody>
      </p:sp>
      <p:sp>
        <p:nvSpPr>
          <p:cNvPr id="26" name="矩形 25">
            <a:extLst>
              <a:ext uri="{FF2B5EF4-FFF2-40B4-BE49-F238E27FC236}">
                <a16:creationId xmlns="" xmlns:a16="http://schemas.microsoft.com/office/drawing/2014/main" id="{671BE900-6A3A-4026-874D-4540597E2A74}"/>
              </a:ext>
            </a:extLst>
          </p:cNvPr>
          <p:cNvSpPr/>
          <p:nvPr/>
        </p:nvSpPr>
        <p:spPr>
          <a:xfrm>
            <a:off x="4176788" y="5581030"/>
            <a:ext cx="720080" cy="861774"/>
          </a:xfrm>
          <a:prstGeom prst="rect">
            <a:avLst/>
          </a:prstGeom>
        </p:spPr>
        <p:txBody>
          <a:bodyPr wrap="square">
            <a:spAutoFit/>
          </a:bodyPr>
          <a:lstStyle/>
          <a:p>
            <a:r>
              <a:rPr lang="en-US" altLang="zh-CN" sz="5000" dirty="0" smtClean="0">
                <a:solidFill>
                  <a:srgbClr val="A50021"/>
                </a:solidFill>
                <a:latin typeface="Times New Roman"/>
                <a:ea typeface="微软雅黑"/>
              </a:rPr>
              <a:t>D</a:t>
            </a:r>
            <a:endParaRPr lang="zh-CN" altLang="en-US" sz="5000" dirty="0"/>
          </a:p>
        </p:txBody>
      </p:sp>
    </p:spTree>
    <p:extLst>
      <p:ext uri="{BB962C8B-B14F-4D97-AF65-F5344CB8AC3E}">
        <p14:creationId xmlns:p14="http://schemas.microsoft.com/office/powerpoint/2010/main" val="194568443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pic>
        <p:nvPicPr>
          <p:cNvPr id="9" name="Picture 3">
            <a:extLst>
              <a:ext uri="{FF2B5EF4-FFF2-40B4-BE49-F238E27FC236}">
                <a16:creationId xmlns="" xmlns:a16="http://schemas.microsoft.com/office/drawing/2014/main" id="{78F0918B-EE9A-45C7-A2EB-1CD4CE69FD43}"/>
              </a:ext>
            </a:extLst>
          </p:cNvPr>
          <p:cNvPicPr>
            <a:picLocks noChangeAspect="1" noChangeArrowheads="1"/>
          </p:cNvPicPr>
          <p:nvPr/>
        </p:nvPicPr>
        <p:blipFill>
          <a:blip r:embed="rId3" cstate="print"/>
          <a:srcRect/>
          <a:stretch>
            <a:fillRect/>
          </a:stretch>
        </p:blipFill>
        <p:spPr bwMode="auto">
          <a:xfrm>
            <a:off x="1440484" y="2268662"/>
            <a:ext cx="21174074" cy="9289032"/>
          </a:xfrm>
          <a:prstGeom prst="rect">
            <a:avLst/>
          </a:prstGeom>
          <a:noFill/>
          <a:ln w="9525">
            <a:noFill/>
            <a:miter lim="800000"/>
            <a:headEnd/>
            <a:tailEnd/>
          </a:ln>
          <a:effectLst/>
        </p:spPr>
      </p:pic>
      <p:sp>
        <p:nvSpPr>
          <p:cNvPr id="10" name="矩形 9">
            <a:extLst>
              <a:ext uri="{FF2B5EF4-FFF2-40B4-BE49-F238E27FC236}">
                <a16:creationId xmlns="" xmlns:a16="http://schemas.microsoft.com/office/drawing/2014/main" id="{26C80D33-4560-45A2-AE9E-D6776D3CCBB0}"/>
              </a:ext>
            </a:extLst>
          </p:cNvPr>
          <p:cNvSpPr/>
          <p:nvPr/>
        </p:nvSpPr>
        <p:spPr>
          <a:xfrm>
            <a:off x="1656508" y="2485256"/>
            <a:ext cx="20594288" cy="8462381"/>
          </a:xfrm>
          <a:prstGeom prst="rect">
            <a:avLst/>
          </a:prstGeom>
        </p:spPr>
        <p:txBody>
          <a:bodyPr wrap="square">
            <a:spAutoFit/>
          </a:bodyPr>
          <a:lstStyle/>
          <a:p>
            <a:pPr>
              <a:lnSpc>
                <a:spcPct val="150000"/>
              </a:lnSpc>
              <a:spcAft>
                <a:spcPts val="0"/>
              </a:spcAft>
            </a:pPr>
            <a:r>
              <a:rPr lang="en-US" altLang="zh-CN" sz="46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6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600" dirty="0" smtClean="0">
                <a:solidFill>
                  <a:srgbClr val="A50021"/>
                </a:solidFill>
                <a:latin typeface="Times New Roman"/>
                <a:ea typeface="微软雅黑"/>
                <a:cs typeface="Times New Roman"/>
              </a:rPr>
              <a:t>科学家</a:t>
            </a:r>
            <a:r>
              <a:rPr lang="zh-CN" altLang="zh-CN" sz="4600" dirty="0">
                <a:solidFill>
                  <a:srgbClr val="A50021"/>
                </a:solidFill>
                <a:latin typeface="Times New Roman"/>
                <a:ea typeface="微软雅黑"/>
                <a:cs typeface="Times New Roman"/>
              </a:rPr>
              <a:t>将编码</a:t>
            </a:r>
            <a:r>
              <a:rPr lang="en-US" altLang="zh-CN" sz="4600" dirty="0">
                <a:solidFill>
                  <a:srgbClr val="A50021"/>
                </a:solidFill>
                <a:latin typeface="Times New Roman"/>
                <a:ea typeface="微软雅黑"/>
              </a:rPr>
              <a:t>T</a:t>
            </a:r>
            <a:r>
              <a:rPr lang="en-US" altLang="zh-CN" sz="4600" baseline="-25000" dirty="0">
                <a:solidFill>
                  <a:srgbClr val="A50021"/>
                </a:solidFill>
                <a:latin typeface="Times New Roman"/>
                <a:ea typeface="微软雅黑"/>
              </a:rPr>
              <a:t>4</a:t>
            </a:r>
            <a:r>
              <a:rPr lang="zh-CN" altLang="zh-CN" sz="4600" dirty="0">
                <a:solidFill>
                  <a:srgbClr val="A50021"/>
                </a:solidFill>
                <a:latin typeface="Times New Roman"/>
                <a:ea typeface="微软雅黑"/>
                <a:cs typeface="Times New Roman"/>
              </a:rPr>
              <a:t>溶菌酶的基因进行了改造</a:t>
            </a:r>
            <a:r>
              <a:rPr lang="en-US" altLang="zh-CN" sz="4600" dirty="0">
                <a:solidFill>
                  <a:srgbClr val="A50021"/>
                </a:solidFill>
                <a:latin typeface="Times New Roman"/>
                <a:ea typeface="微软雅黑"/>
              </a:rPr>
              <a:t>,</a:t>
            </a:r>
            <a:r>
              <a:rPr lang="zh-CN" altLang="zh-CN" sz="4600" dirty="0">
                <a:solidFill>
                  <a:srgbClr val="A50021"/>
                </a:solidFill>
                <a:latin typeface="Times New Roman"/>
                <a:ea typeface="微软雅黑"/>
                <a:cs typeface="Times New Roman"/>
              </a:rPr>
              <a:t>使其形成了原本不能产生的蛋白质结构</a:t>
            </a:r>
            <a:r>
              <a:rPr lang="en-US" altLang="zh-CN" sz="4600" dirty="0">
                <a:solidFill>
                  <a:srgbClr val="A50021"/>
                </a:solidFill>
                <a:latin typeface="Times New Roman"/>
                <a:ea typeface="微软雅黑"/>
              </a:rPr>
              <a:t>,</a:t>
            </a:r>
            <a:r>
              <a:rPr lang="zh-CN" altLang="zh-CN" sz="4600" dirty="0">
                <a:solidFill>
                  <a:srgbClr val="A50021"/>
                </a:solidFill>
                <a:latin typeface="Times New Roman"/>
                <a:ea typeface="微软雅黑"/>
                <a:cs typeface="Times New Roman"/>
              </a:rPr>
              <a:t>这属于蛋白质工程</a:t>
            </a:r>
            <a:r>
              <a:rPr lang="en-US" altLang="zh-CN" sz="4600" dirty="0">
                <a:solidFill>
                  <a:srgbClr val="A50021"/>
                </a:solidFill>
                <a:latin typeface="Times New Roman"/>
                <a:ea typeface="微软雅黑"/>
              </a:rPr>
              <a:t>,A</a:t>
            </a:r>
            <a:r>
              <a:rPr lang="zh-CN" altLang="zh-CN" sz="4600" dirty="0">
                <a:solidFill>
                  <a:srgbClr val="A50021"/>
                </a:solidFill>
                <a:latin typeface="Times New Roman"/>
                <a:ea typeface="微软雅黑"/>
                <a:cs typeface="Times New Roman"/>
              </a:rPr>
              <a:t>错误</a:t>
            </a:r>
            <a:r>
              <a:rPr lang="en-US" altLang="zh-CN" sz="4600" dirty="0" smtClean="0">
                <a:solidFill>
                  <a:srgbClr val="A50021"/>
                </a:solidFill>
                <a:latin typeface="Times New Roman"/>
                <a:ea typeface="微软雅黑"/>
              </a:rPr>
              <a:t>;</a:t>
            </a:r>
          </a:p>
          <a:p>
            <a:pPr>
              <a:lnSpc>
                <a:spcPct val="150000"/>
              </a:lnSpc>
              <a:spcAft>
                <a:spcPts val="0"/>
              </a:spcAft>
            </a:pPr>
            <a:r>
              <a:rPr lang="zh-CN" altLang="zh-CN" sz="4600" dirty="0" smtClean="0">
                <a:solidFill>
                  <a:srgbClr val="A50021"/>
                </a:solidFill>
                <a:latin typeface="Times New Roman"/>
                <a:ea typeface="微软雅黑"/>
                <a:cs typeface="Times New Roman"/>
              </a:rPr>
              <a:t>耐热</a:t>
            </a:r>
            <a:r>
              <a:rPr lang="zh-CN" altLang="zh-CN" sz="4600" dirty="0">
                <a:solidFill>
                  <a:srgbClr val="A50021"/>
                </a:solidFill>
                <a:latin typeface="Times New Roman"/>
                <a:ea typeface="微软雅黑"/>
                <a:cs typeface="Times New Roman"/>
              </a:rPr>
              <a:t>的</a:t>
            </a:r>
            <a:r>
              <a:rPr lang="en-US" altLang="zh-CN" sz="4600" dirty="0">
                <a:solidFill>
                  <a:srgbClr val="A50021"/>
                </a:solidFill>
                <a:latin typeface="Times New Roman"/>
                <a:ea typeface="微软雅黑"/>
              </a:rPr>
              <a:t>T</a:t>
            </a:r>
            <a:r>
              <a:rPr lang="en-US" altLang="zh-CN" sz="4600" baseline="-25000" dirty="0">
                <a:solidFill>
                  <a:srgbClr val="A50021"/>
                </a:solidFill>
                <a:latin typeface="Times New Roman"/>
                <a:ea typeface="微软雅黑"/>
              </a:rPr>
              <a:t>4</a:t>
            </a:r>
            <a:r>
              <a:rPr lang="zh-CN" altLang="zh-CN" sz="4600" dirty="0">
                <a:solidFill>
                  <a:srgbClr val="A50021"/>
                </a:solidFill>
                <a:latin typeface="Times New Roman"/>
                <a:ea typeface="微软雅黑"/>
                <a:cs typeface="Times New Roman"/>
              </a:rPr>
              <a:t>溶菌酶是一种通过改造</a:t>
            </a:r>
            <a:r>
              <a:rPr lang="en-US" altLang="zh-CN" sz="4600" dirty="0">
                <a:solidFill>
                  <a:srgbClr val="A50021"/>
                </a:solidFill>
                <a:latin typeface="Times New Roman"/>
                <a:ea typeface="微软雅黑"/>
              </a:rPr>
              <a:t>“</a:t>
            </a:r>
            <a:r>
              <a:rPr lang="zh-CN" altLang="zh-CN" sz="4600" dirty="0">
                <a:solidFill>
                  <a:srgbClr val="A50021"/>
                </a:solidFill>
                <a:latin typeface="Times New Roman"/>
                <a:ea typeface="微软雅黑"/>
                <a:cs typeface="Times New Roman"/>
              </a:rPr>
              <a:t>编码</a:t>
            </a:r>
            <a:r>
              <a:rPr lang="en-US" altLang="zh-CN" sz="4600" dirty="0">
                <a:solidFill>
                  <a:srgbClr val="A50021"/>
                </a:solidFill>
                <a:latin typeface="Times New Roman"/>
                <a:ea typeface="微软雅黑"/>
              </a:rPr>
              <a:t>T</a:t>
            </a:r>
            <a:r>
              <a:rPr lang="en-US" altLang="zh-CN" sz="4600" baseline="-25000" dirty="0">
                <a:solidFill>
                  <a:srgbClr val="A50021"/>
                </a:solidFill>
                <a:latin typeface="Times New Roman"/>
                <a:ea typeface="微软雅黑"/>
              </a:rPr>
              <a:t>4</a:t>
            </a:r>
            <a:r>
              <a:rPr lang="zh-CN" altLang="zh-CN" sz="4600" dirty="0">
                <a:solidFill>
                  <a:srgbClr val="A50021"/>
                </a:solidFill>
                <a:latin typeface="Times New Roman"/>
                <a:ea typeface="微软雅黑"/>
                <a:cs typeface="Times New Roman"/>
              </a:rPr>
              <a:t>溶菌酶的基因</a:t>
            </a:r>
            <a:r>
              <a:rPr lang="en-US" altLang="zh-CN" sz="4600" dirty="0">
                <a:solidFill>
                  <a:srgbClr val="A50021"/>
                </a:solidFill>
                <a:latin typeface="Times New Roman"/>
                <a:ea typeface="微软雅黑"/>
              </a:rPr>
              <a:t>”</a:t>
            </a:r>
            <a:r>
              <a:rPr lang="zh-CN" altLang="zh-CN" sz="4600" dirty="0">
                <a:solidFill>
                  <a:srgbClr val="A50021"/>
                </a:solidFill>
                <a:latin typeface="Times New Roman"/>
                <a:ea typeface="微软雅黑"/>
                <a:cs typeface="Times New Roman"/>
              </a:rPr>
              <a:t>而编码出来的新蛋白质</a:t>
            </a:r>
            <a:r>
              <a:rPr lang="en-US" altLang="zh-CN" sz="4600" dirty="0">
                <a:solidFill>
                  <a:srgbClr val="A50021"/>
                </a:solidFill>
                <a:latin typeface="Times New Roman"/>
                <a:ea typeface="微软雅黑"/>
              </a:rPr>
              <a:t>,B</a:t>
            </a:r>
            <a:r>
              <a:rPr lang="zh-CN" altLang="zh-CN" sz="4600" dirty="0">
                <a:solidFill>
                  <a:srgbClr val="A50021"/>
                </a:solidFill>
                <a:latin typeface="Times New Roman"/>
                <a:ea typeface="微软雅黑"/>
                <a:cs typeface="Times New Roman"/>
              </a:rPr>
              <a:t>错误</a:t>
            </a:r>
            <a:r>
              <a:rPr lang="en-US" altLang="zh-CN" sz="4600" dirty="0" smtClean="0">
                <a:solidFill>
                  <a:srgbClr val="A50021"/>
                </a:solidFill>
                <a:latin typeface="Times New Roman"/>
                <a:ea typeface="微软雅黑"/>
              </a:rPr>
              <a:t>;</a:t>
            </a:r>
          </a:p>
          <a:p>
            <a:pPr>
              <a:lnSpc>
                <a:spcPct val="150000"/>
              </a:lnSpc>
              <a:spcAft>
                <a:spcPts val="0"/>
              </a:spcAft>
            </a:pPr>
            <a:r>
              <a:rPr lang="zh-CN" altLang="zh-CN" sz="4600" dirty="0" smtClean="0">
                <a:solidFill>
                  <a:srgbClr val="A50021"/>
                </a:solidFill>
                <a:latin typeface="Times New Roman"/>
                <a:ea typeface="微软雅黑"/>
                <a:cs typeface="Times New Roman"/>
              </a:rPr>
              <a:t>高温</a:t>
            </a:r>
            <a:r>
              <a:rPr lang="zh-CN" altLang="zh-CN" sz="4600" dirty="0">
                <a:solidFill>
                  <a:srgbClr val="A50021"/>
                </a:solidFill>
                <a:latin typeface="Times New Roman"/>
                <a:ea typeface="微软雅黑"/>
                <a:cs typeface="Times New Roman"/>
              </a:rPr>
              <a:t>使酶变性失活</a:t>
            </a:r>
            <a:r>
              <a:rPr lang="en-US" altLang="zh-CN" sz="4600" dirty="0">
                <a:solidFill>
                  <a:srgbClr val="A50021"/>
                </a:solidFill>
                <a:latin typeface="Times New Roman"/>
                <a:ea typeface="微软雅黑"/>
              </a:rPr>
              <a:t>,</a:t>
            </a:r>
            <a:r>
              <a:rPr lang="zh-CN" altLang="zh-CN" sz="4600" dirty="0">
                <a:solidFill>
                  <a:srgbClr val="A50021"/>
                </a:solidFill>
                <a:latin typeface="Times New Roman"/>
                <a:ea typeface="微软雅黑"/>
                <a:cs typeface="Times New Roman"/>
              </a:rPr>
              <a:t>是因为高温会改变酶的空间结构</a:t>
            </a:r>
            <a:r>
              <a:rPr lang="en-US" altLang="zh-CN" sz="4600" dirty="0">
                <a:solidFill>
                  <a:srgbClr val="A50021"/>
                </a:solidFill>
                <a:latin typeface="Times New Roman"/>
                <a:ea typeface="微软雅黑"/>
              </a:rPr>
              <a:t>,</a:t>
            </a:r>
            <a:r>
              <a:rPr lang="zh-CN" altLang="zh-CN" sz="4600" dirty="0">
                <a:solidFill>
                  <a:srgbClr val="A50021"/>
                </a:solidFill>
                <a:latin typeface="Times New Roman"/>
                <a:ea typeface="微软雅黑"/>
                <a:cs typeface="Times New Roman"/>
              </a:rPr>
              <a:t>但不会使其肽链断裂</a:t>
            </a:r>
            <a:r>
              <a:rPr lang="en-US" altLang="zh-CN" sz="4600" dirty="0">
                <a:solidFill>
                  <a:srgbClr val="A50021"/>
                </a:solidFill>
                <a:latin typeface="Times New Roman"/>
                <a:ea typeface="微软雅黑"/>
              </a:rPr>
              <a:t>, C</a:t>
            </a:r>
            <a:r>
              <a:rPr lang="zh-CN" altLang="zh-CN" sz="4600" dirty="0">
                <a:solidFill>
                  <a:srgbClr val="A50021"/>
                </a:solidFill>
                <a:latin typeface="Times New Roman"/>
                <a:ea typeface="微软雅黑"/>
                <a:cs typeface="Times New Roman"/>
              </a:rPr>
              <a:t>错误</a:t>
            </a:r>
            <a:r>
              <a:rPr lang="en-US" altLang="zh-CN" sz="4600" dirty="0" smtClean="0">
                <a:solidFill>
                  <a:srgbClr val="A50021"/>
                </a:solidFill>
                <a:latin typeface="Times New Roman"/>
                <a:ea typeface="微软雅黑"/>
              </a:rPr>
              <a:t>;</a:t>
            </a:r>
          </a:p>
          <a:p>
            <a:pPr>
              <a:lnSpc>
                <a:spcPct val="150000"/>
              </a:lnSpc>
              <a:spcAft>
                <a:spcPts val="0"/>
              </a:spcAft>
            </a:pPr>
            <a:r>
              <a:rPr lang="zh-CN" altLang="zh-CN" sz="4600" dirty="0" smtClean="0">
                <a:solidFill>
                  <a:srgbClr val="A50021"/>
                </a:solidFill>
                <a:latin typeface="Times New Roman"/>
                <a:ea typeface="微软雅黑"/>
                <a:cs typeface="Times New Roman"/>
              </a:rPr>
              <a:t>蛋白质工程</a:t>
            </a:r>
            <a:r>
              <a:rPr lang="zh-CN" altLang="zh-CN" sz="4600" dirty="0">
                <a:solidFill>
                  <a:srgbClr val="A50021"/>
                </a:solidFill>
                <a:latin typeface="Times New Roman"/>
                <a:ea typeface="微软雅黑"/>
                <a:cs typeface="Times New Roman"/>
              </a:rPr>
              <a:t>是指以蛋白质分子的结构规律及其与生物功能的关系作为基础</a:t>
            </a:r>
            <a:r>
              <a:rPr lang="en-US" altLang="zh-CN" sz="4600" dirty="0">
                <a:solidFill>
                  <a:srgbClr val="A50021"/>
                </a:solidFill>
                <a:latin typeface="Times New Roman"/>
                <a:ea typeface="微软雅黑"/>
              </a:rPr>
              <a:t>,</a:t>
            </a:r>
            <a:r>
              <a:rPr lang="zh-CN" altLang="zh-CN" sz="4600" dirty="0">
                <a:solidFill>
                  <a:srgbClr val="A50021"/>
                </a:solidFill>
                <a:latin typeface="Times New Roman"/>
                <a:ea typeface="微软雅黑"/>
                <a:cs typeface="Times New Roman"/>
              </a:rPr>
              <a:t>通过改造或合成基因</a:t>
            </a:r>
            <a:r>
              <a:rPr lang="en-US" altLang="zh-CN" sz="4600" dirty="0">
                <a:solidFill>
                  <a:srgbClr val="A50021"/>
                </a:solidFill>
                <a:latin typeface="Times New Roman"/>
                <a:ea typeface="微软雅黑"/>
              </a:rPr>
              <a:t>,</a:t>
            </a:r>
            <a:r>
              <a:rPr lang="zh-CN" altLang="zh-CN" sz="4600" dirty="0">
                <a:solidFill>
                  <a:srgbClr val="A50021"/>
                </a:solidFill>
                <a:latin typeface="Times New Roman"/>
                <a:ea typeface="微软雅黑"/>
                <a:cs typeface="Times New Roman"/>
              </a:rPr>
              <a:t>来改造现有蛋白质</a:t>
            </a:r>
            <a:r>
              <a:rPr lang="en-US" altLang="zh-CN" sz="4600" dirty="0">
                <a:solidFill>
                  <a:srgbClr val="A50021"/>
                </a:solidFill>
                <a:latin typeface="Times New Roman"/>
                <a:ea typeface="微软雅黑"/>
              </a:rPr>
              <a:t>,</a:t>
            </a:r>
            <a:r>
              <a:rPr lang="zh-CN" altLang="zh-CN" sz="4600" dirty="0">
                <a:solidFill>
                  <a:srgbClr val="A50021"/>
                </a:solidFill>
                <a:latin typeface="Times New Roman"/>
                <a:ea typeface="微软雅黑"/>
                <a:cs typeface="Times New Roman"/>
              </a:rPr>
              <a:t>或制造一种新的蛋白质</a:t>
            </a:r>
            <a:r>
              <a:rPr lang="en-US" altLang="zh-CN" sz="4600" dirty="0">
                <a:solidFill>
                  <a:srgbClr val="A50021"/>
                </a:solidFill>
                <a:latin typeface="Times New Roman"/>
                <a:ea typeface="微软雅黑"/>
              </a:rPr>
              <a:t>,</a:t>
            </a:r>
            <a:r>
              <a:rPr lang="zh-CN" altLang="zh-CN" sz="4600" dirty="0">
                <a:solidFill>
                  <a:srgbClr val="A50021"/>
                </a:solidFill>
                <a:latin typeface="Times New Roman"/>
                <a:ea typeface="微软雅黑"/>
                <a:cs typeface="Times New Roman"/>
              </a:rPr>
              <a:t>以满足人类生产和生活的需求</a:t>
            </a:r>
            <a:r>
              <a:rPr lang="en-US" altLang="zh-CN" sz="4600" dirty="0">
                <a:solidFill>
                  <a:srgbClr val="A50021"/>
                </a:solidFill>
                <a:latin typeface="Times New Roman"/>
                <a:ea typeface="微软雅黑"/>
              </a:rPr>
              <a:t>, D</a:t>
            </a:r>
            <a:r>
              <a:rPr lang="zh-CN" altLang="zh-CN" sz="4600" dirty="0">
                <a:solidFill>
                  <a:srgbClr val="A50021"/>
                </a:solidFill>
                <a:latin typeface="Times New Roman"/>
                <a:ea typeface="微软雅黑"/>
                <a:cs typeface="Times New Roman"/>
              </a:rPr>
              <a:t>正确。</a:t>
            </a:r>
            <a:endParaRPr lang="zh-CN" altLang="zh-CN" sz="46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227633891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25" name="矩形 24">
            <a:extLst>
              <a:ext uri="{FF2B5EF4-FFF2-40B4-BE49-F238E27FC236}">
                <a16:creationId xmlns:a16="http://schemas.microsoft.com/office/drawing/2014/main" xmlns="" id="{B995E445-7526-4BBD-AFF3-1859EF312FFD}"/>
              </a:ext>
            </a:extLst>
          </p:cNvPr>
          <p:cNvSpPr/>
          <p:nvPr/>
        </p:nvSpPr>
        <p:spPr>
          <a:xfrm>
            <a:off x="1507439" y="2068032"/>
            <a:ext cx="20815365" cy="8956298"/>
          </a:xfrm>
          <a:prstGeom prst="rect">
            <a:avLst/>
          </a:prstGeom>
        </p:spPr>
        <p:txBody>
          <a:bodyPr wrap="square">
            <a:spAutoFit/>
          </a:bodyPr>
          <a:lstStyle/>
          <a:p>
            <a:pPr>
              <a:lnSpc>
                <a:spcPct val="150000"/>
              </a:lnSpc>
              <a:spcAft>
                <a:spcPts val="0"/>
              </a:spcAft>
            </a:pPr>
            <a:r>
              <a:rPr lang="en-US" altLang="zh-CN" sz="4800" dirty="0">
                <a:solidFill>
                  <a:srgbClr val="000000"/>
                </a:solidFill>
                <a:latin typeface="Times New Roman"/>
                <a:ea typeface="微软雅黑"/>
                <a:cs typeface="Times New Roman"/>
              </a:rPr>
              <a:t>5.</a:t>
            </a:r>
            <a:r>
              <a:rPr lang="zh-CN" altLang="zh-CN" sz="4800" dirty="0">
                <a:solidFill>
                  <a:srgbClr val="000000"/>
                </a:solidFill>
                <a:latin typeface="Times New Roman"/>
                <a:ea typeface="微软雅黑"/>
                <a:cs typeface="Times New Roman"/>
              </a:rPr>
              <a:t>糖尿病是近年来高发的</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富贵病</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常见类型有遗传型糖尿病和</a:t>
            </a:r>
            <a:r>
              <a:rPr lang="zh-CN" altLang="zh-CN" sz="4800" dirty="0">
                <a:solidFill>
                  <a:srgbClr val="000000"/>
                </a:solidFill>
                <a:latin typeface="NEU-BZ-S92"/>
                <a:ea typeface="宋体"/>
                <a:cs typeface="宋体"/>
              </a:rPr>
              <a:t>Ⅱ</a:t>
            </a:r>
            <a:r>
              <a:rPr lang="zh-CN" altLang="zh-CN" sz="4800" dirty="0">
                <a:solidFill>
                  <a:srgbClr val="000000"/>
                </a:solidFill>
                <a:latin typeface="Times New Roman"/>
                <a:ea typeface="微软雅黑"/>
                <a:cs typeface="Times New Roman"/>
              </a:rPr>
              <a:t>型糖尿病。遗传型糖尿病的主要病因之一是胰岛受损。科研机构作出如下设计</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取糖尿病患者的细胞</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将人的正常胰岛素基因导入其中</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然后做细胞培养</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诱导产生胰岛组织</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重新植入患者的胰岛</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使胰岛恢复功能。</a:t>
            </a:r>
            <a:r>
              <a:rPr lang="zh-CN" altLang="zh-CN" sz="4800" dirty="0">
                <a:solidFill>
                  <a:srgbClr val="000000"/>
                </a:solidFill>
                <a:latin typeface="NEU-BZ-S92"/>
                <a:ea typeface="宋体"/>
                <a:cs typeface="宋体"/>
              </a:rPr>
              <a:t>Ⅱ</a:t>
            </a:r>
            <a:r>
              <a:rPr lang="zh-CN" altLang="zh-CN" sz="4800" dirty="0">
                <a:solidFill>
                  <a:srgbClr val="000000"/>
                </a:solidFill>
                <a:latin typeface="Times New Roman"/>
                <a:ea typeface="微软雅黑"/>
                <a:cs typeface="Times New Roman"/>
              </a:rPr>
              <a:t>型糖尿病需要注射胰岛素治疗。目前临床使用的胰岛素制剂注射后</a:t>
            </a:r>
            <a:r>
              <a:rPr lang="en-US" altLang="zh-CN" sz="4800" dirty="0">
                <a:solidFill>
                  <a:srgbClr val="000000"/>
                </a:solidFill>
                <a:latin typeface="Times New Roman"/>
                <a:ea typeface="微软雅黑"/>
                <a:cs typeface="Times New Roman"/>
              </a:rPr>
              <a:t>120 min</a:t>
            </a:r>
            <a:r>
              <a:rPr lang="zh-CN" altLang="zh-CN" sz="4800" dirty="0">
                <a:solidFill>
                  <a:srgbClr val="000000"/>
                </a:solidFill>
                <a:latin typeface="Times New Roman"/>
                <a:ea typeface="微软雅黑"/>
                <a:cs typeface="Times New Roman"/>
              </a:rPr>
              <a:t>后才出现高峰</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与人体生理状态不符。科研人员通过一定的工程技术手段</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将胰岛素</a:t>
            </a:r>
            <a:r>
              <a:rPr lang="en-US" altLang="zh-CN" sz="4800" dirty="0">
                <a:solidFill>
                  <a:srgbClr val="000000"/>
                </a:solidFill>
                <a:latin typeface="Times New Roman"/>
                <a:ea typeface="微软雅黑"/>
                <a:cs typeface="Times New Roman"/>
              </a:rPr>
              <a:t>B</a:t>
            </a:r>
            <a:r>
              <a:rPr lang="zh-CN" altLang="zh-CN" sz="4800" dirty="0">
                <a:solidFill>
                  <a:srgbClr val="000000"/>
                </a:solidFill>
                <a:latin typeface="Times New Roman"/>
                <a:ea typeface="微软雅黑"/>
                <a:cs typeface="Times New Roman"/>
              </a:rPr>
              <a:t>链的</a:t>
            </a:r>
            <a:r>
              <a:rPr lang="en-US" altLang="zh-CN" sz="4800" dirty="0">
                <a:solidFill>
                  <a:srgbClr val="000000"/>
                </a:solidFill>
                <a:latin typeface="Times New Roman"/>
                <a:ea typeface="微软雅黑"/>
                <a:cs typeface="Times New Roman"/>
              </a:rPr>
              <a:t>28</a:t>
            </a:r>
            <a:r>
              <a:rPr lang="zh-CN" altLang="zh-CN" sz="4800" dirty="0">
                <a:solidFill>
                  <a:srgbClr val="000000"/>
                </a:solidFill>
                <a:latin typeface="Times New Roman"/>
                <a:ea typeface="微软雅黑"/>
                <a:cs typeface="Times New Roman"/>
              </a:rPr>
              <a:t>号和</a:t>
            </a:r>
            <a:r>
              <a:rPr lang="en-US" altLang="zh-CN" sz="4800" dirty="0">
                <a:solidFill>
                  <a:srgbClr val="000000"/>
                </a:solidFill>
                <a:latin typeface="Times New Roman"/>
                <a:ea typeface="微软雅黑"/>
                <a:cs typeface="Times New Roman"/>
              </a:rPr>
              <a:t>29</a:t>
            </a:r>
            <a:r>
              <a:rPr lang="zh-CN" altLang="zh-CN" sz="4800" dirty="0">
                <a:solidFill>
                  <a:srgbClr val="000000"/>
                </a:solidFill>
                <a:latin typeface="Times New Roman"/>
                <a:ea typeface="微软雅黑"/>
                <a:cs typeface="Times New Roman"/>
              </a:rPr>
              <a:t>号氨基酸互换</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获得了速效胰岛素</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已通过临床实验。</a:t>
            </a:r>
            <a:endParaRPr lang="zh-CN" altLang="zh-CN" sz="1800" dirty="0">
              <a:solidFill>
                <a:srgbClr val="000000"/>
              </a:solidFill>
              <a:latin typeface="NEU-BZ-S92"/>
              <a:ea typeface="方正宋三_GBK"/>
              <a:cs typeface="Times New Roman"/>
            </a:endParaRPr>
          </a:p>
          <a:p>
            <a:pPr>
              <a:lnSpc>
                <a:spcPct val="150000"/>
              </a:lnSpc>
              <a:spcAft>
                <a:spcPts val="0"/>
              </a:spcAft>
            </a:pPr>
            <a:r>
              <a:rPr lang="zh-CN" altLang="zh-CN" sz="4800" dirty="0">
                <a:solidFill>
                  <a:srgbClr val="000000"/>
                </a:solidFill>
                <a:latin typeface="Times New Roman"/>
                <a:ea typeface="微软雅黑"/>
                <a:cs typeface="Times New Roman"/>
              </a:rPr>
              <a:t>请回答</a:t>
            </a:r>
            <a:r>
              <a:rPr lang="en-US" altLang="zh-CN" sz="4800" dirty="0">
                <a:solidFill>
                  <a:srgbClr val="000000"/>
                </a:solidFill>
                <a:latin typeface="Times New Roman"/>
                <a:ea typeface="微软雅黑"/>
                <a:cs typeface="Times New Roman"/>
              </a:rPr>
              <a:t>:</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2342057809"/>
      </p:ext>
    </p:extLst>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25" name="矩形 24">
            <a:extLst>
              <a:ext uri="{FF2B5EF4-FFF2-40B4-BE49-F238E27FC236}">
                <a16:creationId xmlns:a16="http://schemas.microsoft.com/office/drawing/2014/main" xmlns="" id="{B995E445-7526-4BBD-AFF3-1859EF312FFD}"/>
              </a:ext>
            </a:extLst>
          </p:cNvPr>
          <p:cNvSpPr/>
          <p:nvPr/>
        </p:nvSpPr>
        <p:spPr>
          <a:xfrm>
            <a:off x="1507439" y="2068032"/>
            <a:ext cx="20815365" cy="5632311"/>
          </a:xfrm>
          <a:prstGeom prst="rect">
            <a:avLst/>
          </a:prstGeom>
        </p:spPr>
        <p:txBody>
          <a:bodyPr wrap="square">
            <a:spAutoFit/>
          </a:bodyPr>
          <a:lstStyle/>
          <a:p>
            <a:pPr>
              <a:lnSpc>
                <a:spcPct val="150000"/>
              </a:lnSpc>
              <a:spcAft>
                <a:spcPts val="0"/>
              </a:spcAft>
            </a:pPr>
            <a:r>
              <a:rPr lang="en-US" altLang="zh-CN" sz="4800" dirty="0">
                <a:solidFill>
                  <a:srgbClr val="000000"/>
                </a:solidFill>
                <a:latin typeface="Times New Roman"/>
                <a:ea typeface="微软雅黑"/>
                <a:cs typeface="Times New Roman"/>
              </a:rPr>
              <a:t>(1)</a:t>
            </a:r>
            <a:r>
              <a:rPr lang="zh-CN" altLang="zh-CN" sz="4800" dirty="0">
                <a:solidFill>
                  <a:srgbClr val="000000"/>
                </a:solidFill>
                <a:latin typeface="Times New Roman"/>
                <a:ea typeface="微软雅黑"/>
                <a:cs typeface="Times New Roman"/>
              </a:rPr>
              <a:t>对遗传型糖尿病进行基因治疗的方案中</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胰岛素基因称为</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实验室中要先对该基因利用</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技术进行扩增。将该基因导入正常细胞所用的方法是</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a:t>
            </a:r>
            <a:r>
              <a:rPr lang="en-US" altLang="zh-CN" sz="4800" dirty="0">
                <a:solidFill>
                  <a:srgbClr val="000000"/>
                </a:solid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(2)</a:t>
            </a:r>
            <a:r>
              <a:rPr lang="zh-CN" altLang="zh-CN" sz="4800" dirty="0">
                <a:solidFill>
                  <a:srgbClr val="000000"/>
                </a:solidFill>
                <a:latin typeface="Times New Roman"/>
                <a:ea typeface="微软雅黑"/>
                <a:cs typeface="Times New Roman"/>
              </a:rPr>
              <a:t>对遗传型糖尿病患者进行治疗的基因工程步骤中的核心步骤是</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a:t>
            </a:r>
            <a:r>
              <a:rPr lang="en-US" altLang="zh-CN" sz="4800" dirty="0">
                <a:solidFill>
                  <a:srgbClr val="000000"/>
                </a:solidFill>
                <a:latin typeface="Times New Roman"/>
                <a:ea typeface="微软雅黑"/>
                <a:cs typeface="Times New Roman"/>
              </a:rPr>
              <a:t> </a:t>
            </a:r>
            <a:endParaRPr lang="zh-CN" altLang="zh-CN" sz="1800" dirty="0">
              <a:solidFill>
                <a:srgbClr val="000000"/>
              </a:solidFill>
              <a:effectLst/>
              <a:latin typeface="NEU-BZ-S92"/>
              <a:ea typeface="方正宋三_GBK"/>
              <a:cs typeface="Times New Roman"/>
            </a:endParaRPr>
          </a:p>
        </p:txBody>
      </p:sp>
      <p:sp>
        <p:nvSpPr>
          <p:cNvPr id="8" name="矩形 7">
            <a:extLst>
              <a:ext uri="{FF2B5EF4-FFF2-40B4-BE49-F238E27FC236}">
                <a16:creationId xmlns="" xmlns:a16="http://schemas.microsoft.com/office/drawing/2014/main" id="{6F448D99-61E6-441B-9549-9AA9A76D81EB}"/>
              </a:ext>
            </a:extLst>
          </p:cNvPr>
          <p:cNvSpPr/>
          <p:nvPr/>
        </p:nvSpPr>
        <p:spPr>
          <a:xfrm>
            <a:off x="8281244" y="3204766"/>
            <a:ext cx="1348446" cy="830997"/>
          </a:xfrm>
          <a:prstGeom prst="rect">
            <a:avLst/>
          </a:prstGeom>
        </p:spPr>
        <p:txBody>
          <a:bodyPr wrap="none">
            <a:spAutoFit/>
          </a:bodyPr>
          <a:lstStyle/>
          <a:p>
            <a:r>
              <a:rPr lang="en-US" altLang="zh-CN" sz="4800" dirty="0">
                <a:solidFill>
                  <a:srgbClr val="A50021"/>
                </a:solidFill>
                <a:latin typeface="Times New Roman"/>
                <a:ea typeface="微软雅黑"/>
              </a:rPr>
              <a:t>PCR</a:t>
            </a:r>
            <a:endParaRPr lang="zh-CN" altLang="en-US" sz="4800" dirty="0"/>
          </a:p>
        </p:txBody>
      </p:sp>
      <p:sp>
        <p:nvSpPr>
          <p:cNvPr id="10" name="矩形 9">
            <a:extLst>
              <a:ext uri="{FF2B5EF4-FFF2-40B4-BE49-F238E27FC236}">
                <a16:creationId xmlns="" xmlns:a16="http://schemas.microsoft.com/office/drawing/2014/main" id="{7C1A5664-51D8-40DF-9AAE-821A88AF7516}"/>
              </a:ext>
            </a:extLst>
          </p:cNvPr>
          <p:cNvSpPr/>
          <p:nvPr/>
        </p:nvSpPr>
        <p:spPr>
          <a:xfrm>
            <a:off x="4752852" y="4212878"/>
            <a:ext cx="3262432"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显微注射法</a:t>
            </a:r>
            <a:endParaRPr lang="zh-CN" altLang="zh-CN" sz="4800" dirty="0">
              <a:solidFill>
                <a:srgbClr val="000000"/>
              </a:solidFill>
              <a:effectLst/>
              <a:latin typeface="NEU-BZ-S92"/>
              <a:ea typeface="方正书宋_GBK"/>
              <a:cs typeface="Times New Roman"/>
            </a:endParaRPr>
          </a:p>
        </p:txBody>
      </p:sp>
      <p:sp>
        <p:nvSpPr>
          <p:cNvPr id="12" name="矩形 11">
            <a:extLst>
              <a:ext uri="{FF2B5EF4-FFF2-40B4-BE49-F238E27FC236}">
                <a16:creationId xmlns="" xmlns:a16="http://schemas.microsoft.com/office/drawing/2014/main" id="{3773EE5A-225D-4A04-B390-1BE53B47BE2A}"/>
              </a:ext>
            </a:extLst>
          </p:cNvPr>
          <p:cNvSpPr/>
          <p:nvPr/>
        </p:nvSpPr>
        <p:spPr>
          <a:xfrm>
            <a:off x="3816748" y="6445126"/>
            <a:ext cx="5724644"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基因表达载体的构建</a:t>
            </a:r>
            <a:endParaRPr lang="zh-CN" altLang="zh-CN" sz="4800" dirty="0">
              <a:solidFill>
                <a:srgbClr val="000000"/>
              </a:solidFill>
              <a:effectLst/>
              <a:latin typeface="NEU-BZ-S92"/>
              <a:ea typeface="方正书宋_GBK"/>
              <a:cs typeface="Times New Roman"/>
            </a:endParaRPr>
          </a:p>
        </p:txBody>
      </p:sp>
      <p:sp>
        <p:nvSpPr>
          <p:cNvPr id="13" name="矩形 12">
            <a:extLst>
              <a:ext uri="{FF2B5EF4-FFF2-40B4-BE49-F238E27FC236}">
                <a16:creationId xmlns="" xmlns:a16="http://schemas.microsoft.com/office/drawing/2014/main" id="{6F448D99-61E6-441B-9549-9AA9A76D81EB}"/>
              </a:ext>
            </a:extLst>
          </p:cNvPr>
          <p:cNvSpPr/>
          <p:nvPr/>
        </p:nvSpPr>
        <p:spPr>
          <a:xfrm>
            <a:off x="17642284" y="2068032"/>
            <a:ext cx="2646878"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目的基因</a:t>
            </a:r>
            <a:endParaRPr lang="zh-CN" altLang="en-US" sz="4800" dirty="0"/>
          </a:p>
        </p:txBody>
      </p:sp>
    </p:spTree>
    <p:extLst>
      <p:ext uri="{BB962C8B-B14F-4D97-AF65-F5344CB8AC3E}">
        <p14:creationId xmlns:p14="http://schemas.microsoft.com/office/powerpoint/2010/main" val="187407693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904980" y="4716934"/>
            <a:ext cx="15625736" cy="2400657"/>
          </a:xfrm>
          <a:prstGeom prst="rect">
            <a:avLst/>
          </a:prstGeom>
        </p:spPr>
        <p:txBody>
          <a:bodyPr wrap="square">
            <a:spAutoFit/>
          </a:bodyPr>
          <a:lstStyle/>
          <a:p>
            <a:pPr>
              <a:spcAft>
                <a:spcPts val="0"/>
              </a:spcAft>
            </a:pPr>
            <a:r>
              <a:rPr lang="zh-CN" altLang="zh-CN" sz="7500" b="1" dirty="0" smtClean="0">
                <a:solidFill>
                  <a:srgbClr val="000000"/>
                </a:solidFill>
                <a:latin typeface="Times New Roman"/>
                <a:ea typeface="微软雅黑"/>
                <a:cs typeface="Times New Roman"/>
              </a:rPr>
              <a:t>第二</a:t>
            </a:r>
            <a:r>
              <a:rPr lang="zh-CN" altLang="zh-CN" sz="7500" b="1" dirty="0">
                <a:solidFill>
                  <a:srgbClr val="000000"/>
                </a:solidFill>
                <a:latin typeface="Times New Roman"/>
                <a:ea typeface="微软雅黑"/>
                <a:cs typeface="Times New Roman"/>
              </a:rPr>
              <a:t>节　基因工程及其延伸技术应用广泛</a:t>
            </a:r>
            <a:endParaRPr lang="zh-CN" altLang="en-US" sz="7500" b="1" dirty="0">
              <a:solidFill>
                <a:srgbClr val="000000"/>
              </a:solidFill>
              <a:latin typeface="Times New Roman"/>
              <a:ea typeface="微软雅黑"/>
              <a:cs typeface="Times New Roman"/>
            </a:endParaRPr>
          </a:p>
        </p:txBody>
      </p:sp>
    </p:spTree>
    <p:extLst>
      <p:ext uri="{BB962C8B-B14F-4D97-AF65-F5344CB8AC3E}">
        <p14:creationId xmlns:p14="http://schemas.microsoft.com/office/powerpoint/2010/main" val="1920924065"/>
      </p:ext>
    </p:extLst>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25" name="矩形 24">
            <a:extLst>
              <a:ext uri="{FF2B5EF4-FFF2-40B4-BE49-F238E27FC236}">
                <a16:creationId xmlns:a16="http://schemas.microsoft.com/office/drawing/2014/main" xmlns="" id="{B995E445-7526-4BBD-AFF3-1859EF312FFD}"/>
              </a:ext>
            </a:extLst>
          </p:cNvPr>
          <p:cNvSpPr/>
          <p:nvPr/>
        </p:nvSpPr>
        <p:spPr>
          <a:xfrm>
            <a:off x="1507439" y="2068032"/>
            <a:ext cx="20815365" cy="6740307"/>
          </a:xfrm>
          <a:prstGeom prst="rect">
            <a:avLst/>
          </a:prstGeom>
        </p:spPr>
        <p:txBody>
          <a:bodyPr wrap="square">
            <a:spAutoFit/>
          </a:bodyPr>
          <a:lstStyle/>
          <a:p>
            <a:pPr>
              <a:lnSpc>
                <a:spcPct val="150000"/>
              </a:lnSpc>
              <a:spcAft>
                <a:spcPts val="0"/>
              </a:spcAft>
            </a:pPr>
            <a:r>
              <a:rPr lang="en-US" altLang="zh-CN" sz="4800" dirty="0">
                <a:solidFill>
                  <a:srgbClr val="000000"/>
                </a:solidFill>
                <a:latin typeface="Times New Roman"/>
                <a:ea typeface="微软雅黑"/>
                <a:cs typeface="Times New Roman"/>
              </a:rPr>
              <a:t>(3)</a:t>
            </a:r>
            <a:r>
              <a:rPr lang="zh-CN" altLang="zh-CN" sz="4800" dirty="0">
                <a:solidFill>
                  <a:srgbClr val="000000"/>
                </a:solidFill>
                <a:latin typeface="Times New Roman"/>
                <a:ea typeface="微软雅黑"/>
                <a:cs typeface="Times New Roman"/>
              </a:rPr>
              <a:t>科研人员利用蛋白质工程合成速效胰岛素</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该技术的实验流程</a:t>
            </a:r>
            <a:r>
              <a:rPr lang="en-US" altLang="zh-CN" sz="4800" dirty="0" smtClean="0">
                <a:solidFill>
                  <a:srgbClr val="000000"/>
                </a:solidFill>
                <a:latin typeface="Times New Roman"/>
                <a:ea typeface="微软雅黑"/>
                <a:cs typeface="Times New Roman"/>
              </a:rPr>
              <a:t>:</a:t>
            </a:r>
          </a:p>
          <a:p>
            <a:pPr algn="ctr">
              <a:lnSpc>
                <a:spcPct val="150000"/>
              </a:lnSpc>
              <a:spcAft>
                <a:spcPts val="0"/>
              </a:spcAft>
            </a:pPr>
            <a:endParaRPr lang="en-US" altLang="zh-CN" sz="4800" dirty="0" smtClean="0">
              <a:solidFill>
                <a:srgbClr val="000000"/>
              </a:solidFill>
              <a:latin typeface="Times New Roman"/>
              <a:ea typeface="微软雅黑"/>
              <a:cs typeface="Times New Roman"/>
            </a:endParaRPr>
          </a:p>
          <a:p>
            <a:pPr algn="ctr">
              <a:lnSpc>
                <a:spcPct val="150000"/>
              </a:lnSpc>
              <a:spcAft>
                <a:spcPts val="0"/>
              </a:spcAft>
            </a:pPr>
            <a:endParaRPr lang="en-US" altLang="zh-CN" sz="4800" dirty="0">
              <a:solidFill>
                <a:srgbClr val="000000"/>
              </a:solidFill>
              <a:latin typeface="Times New Roman"/>
              <a:ea typeface="微软雅黑"/>
              <a:cs typeface="Times New Roman"/>
            </a:endParaRPr>
          </a:p>
          <a:p>
            <a:pPr algn="ctr">
              <a:lnSpc>
                <a:spcPct val="150000"/>
              </a:lnSpc>
              <a:spcAft>
                <a:spcPts val="0"/>
              </a:spcAft>
            </a:pPr>
            <a:endParaRPr lang="en-US" altLang="zh-CN" sz="4800" dirty="0" smtClean="0">
              <a:solidFill>
                <a:srgbClr val="000000"/>
              </a:solidFill>
              <a:latin typeface="Times New Roman"/>
              <a:ea typeface="微软雅黑"/>
              <a:cs typeface="Times New Roman"/>
            </a:endParaRPr>
          </a:p>
          <a:p>
            <a:pPr algn="ctr">
              <a:lnSpc>
                <a:spcPct val="150000"/>
              </a:lnSpc>
              <a:spcAft>
                <a:spcPts val="0"/>
              </a:spcAft>
            </a:pPr>
            <a:r>
              <a:rPr lang="zh-CN" altLang="zh-CN" sz="4800" dirty="0" smtClean="0">
                <a:solidFill>
                  <a:srgbClr val="000000"/>
                </a:solidFill>
                <a:latin typeface="Times New Roman"/>
                <a:ea typeface="微软雅黑"/>
                <a:cs typeface="Times New Roman"/>
              </a:rPr>
              <a:t>图</a:t>
            </a:r>
            <a:r>
              <a:rPr lang="en-US" altLang="zh-CN" sz="4800" dirty="0">
                <a:solidFill>
                  <a:srgbClr val="000000"/>
                </a:solidFill>
                <a:latin typeface="Times New Roman"/>
                <a:ea typeface="微软雅黑"/>
                <a:cs typeface="Times New Roman"/>
              </a:rPr>
              <a:t>4-2-2</a:t>
            </a:r>
            <a:endParaRPr lang="zh-CN" altLang="zh-CN" sz="4800" dirty="0">
              <a:solidFill>
                <a:srgbClr val="000000"/>
              </a:solidFill>
              <a:latin typeface="NEU-BZ-S92"/>
              <a:ea typeface="方正宋三_GBK"/>
              <a:cs typeface="Times New Roman"/>
            </a:endParaRPr>
          </a:p>
          <a:p>
            <a:pPr>
              <a:lnSpc>
                <a:spcPct val="150000"/>
              </a:lnSpc>
              <a:spcAft>
                <a:spcPts val="0"/>
              </a:spcAft>
            </a:pPr>
            <a:r>
              <a:rPr lang="zh-CN" altLang="zh-CN" sz="4800" dirty="0">
                <a:solidFill>
                  <a:srgbClr val="000000"/>
                </a:solidFill>
                <a:latin typeface="Times New Roman"/>
                <a:ea typeface="微软雅黑"/>
                <a:cs typeface="Times New Roman"/>
              </a:rPr>
              <a:t>其中</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流程</a:t>
            </a:r>
            <a:r>
              <a:rPr lang="en-US" altLang="zh-CN" sz="4800" dirty="0">
                <a:solidFill>
                  <a:srgbClr val="000000"/>
                </a:solidFill>
                <a:latin typeface="Times New Roman"/>
                <a:ea typeface="微软雅黑"/>
                <a:cs typeface="Times New Roman"/>
              </a:rPr>
              <a:t>A</a:t>
            </a:r>
            <a:r>
              <a:rPr lang="zh-CN" altLang="zh-CN" sz="4800" dirty="0">
                <a:solidFill>
                  <a:srgbClr val="000000"/>
                </a:solidFill>
                <a:latin typeface="Times New Roman"/>
                <a:ea typeface="微软雅黑"/>
                <a:cs typeface="Times New Roman"/>
              </a:rPr>
              <a:t>是</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流程</a:t>
            </a:r>
            <a:r>
              <a:rPr lang="en-US" altLang="zh-CN" sz="4800" dirty="0">
                <a:solidFill>
                  <a:srgbClr val="000000"/>
                </a:solidFill>
                <a:latin typeface="Times New Roman"/>
                <a:ea typeface="微软雅黑"/>
                <a:cs typeface="Times New Roman"/>
              </a:rPr>
              <a:t>B</a:t>
            </a:r>
            <a:r>
              <a:rPr lang="zh-CN" altLang="zh-CN" sz="4800" dirty="0">
                <a:solidFill>
                  <a:srgbClr val="000000"/>
                </a:solidFill>
                <a:latin typeface="Times New Roman"/>
                <a:ea typeface="微软雅黑"/>
                <a:cs typeface="Times New Roman"/>
              </a:rPr>
              <a:t>是</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smtClean="0">
                <a:solidFill>
                  <a:srgbClr val="000000"/>
                </a:solidFill>
                <a:latin typeface="Times New Roman"/>
                <a:ea typeface="微软雅黑"/>
                <a:cs typeface="Times New Roman"/>
              </a:rPr>
              <a:t>。</a:t>
            </a:r>
            <a:endParaRPr lang="zh-CN" altLang="zh-CN" sz="4800" dirty="0">
              <a:solidFill>
                <a:srgbClr val="000000"/>
              </a:solidFill>
              <a:effectLst/>
              <a:latin typeface="NEU-BZ-S92"/>
              <a:ea typeface="方正宋三_GBK"/>
              <a:cs typeface="Times New Roman"/>
            </a:endParaRPr>
          </a:p>
        </p:txBody>
      </p:sp>
      <p:sp>
        <p:nvSpPr>
          <p:cNvPr id="8" name="矩形 7">
            <a:extLst>
              <a:ext uri="{FF2B5EF4-FFF2-40B4-BE49-F238E27FC236}">
                <a16:creationId xmlns="" xmlns:a16="http://schemas.microsoft.com/office/drawing/2014/main" id="{6F448D99-61E6-441B-9549-9AA9A76D81EB}"/>
              </a:ext>
            </a:extLst>
          </p:cNvPr>
          <p:cNvSpPr/>
          <p:nvPr/>
        </p:nvSpPr>
        <p:spPr>
          <a:xfrm>
            <a:off x="14951080" y="7525857"/>
            <a:ext cx="5109091"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相应的氨基酸序列</a:t>
            </a:r>
            <a:endParaRPr lang="zh-CN" altLang="en-US" sz="4800" dirty="0"/>
          </a:p>
        </p:txBody>
      </p:sp>
      <p:sp>
        <p:nvSpPr>
          <p:cNvPr id="13" name="矩形 12">
            <a:extLst>
              <a:ext uri="{FF2B5EF4-FFF2-40B4-BE49-F238E27FC236}">
                <a16:creationId xmlns="" xmlns:a16="http://schemas.microsoft.com/office/drawing/2014/main" id="{6F448D99-61E6-441B-9549-9AA9A76D81EB}"/>
              </a:ext>
            </a:extLst>
          </p:cNvPr>
          <p:cNvSpPr/>
          <p:nvPr/>
        </p:nvSpPr>
        <p:spPr>
          <a:xfrm>
            <a:off x="6048996" y="7558345"/>
            <a:ext cx="5109091"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预期蛋白质的功能</a:t>
            </a:r>
            <a:endParaRPr lang="zh-CN" altLang="en-US" sz="4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092" y="3733552"/>
            <a:ext cx="161544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96988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sp>
        <p:nvSpPr>
          <p:cNvPr id="25" name="矩形 24">
            <a:extLst>
              <a:ext uri="{FF2B5EF4-FFF2-40B4-BE49-F238E27FC236}">
                <a16:creationId xmlns:a16="http://schemas.microsoft.com/office/drawing/2014/main" xmlns="" id="{B995E445-7526-4BBD-AFF3-1859EF312FFD}"/>
              </a:ext>
            </a:extLst>
          </p:cNvPr>
          <p:cNvSpPr/>
          <p:nvPr/>
        </p:nvSpPr>
        <p:spPr>
          <a:xfrm>
            <a:off x="1507439" y="2068032"/>
            <a:ext cx="20815365" cy="3286284"/>
          </a:xfrm>
          <a:prstGeom prst="rect">
            <a:avLst/>
          </a:prstGeom>
        </p:spPr>
        <p:txBody>
          <a:bodyPr wrap="square">
            <a:spAutoFit/>
          </a:bodyPr>
          <a:lstStyle/>
          <a:p>
            <a:pPr>
              <a:lnSpc>
                <a:spcPct val="150000"/>
              </a:lnSpc>
              <a:spcAft>
                <a:spcPts val="0"/>
              </a:spcAft>
            </a:pPr>
            <a:r>
              <a:rPr lang="en-US" altLang="zh-CN" sz="4800" dirty="0">
                <a:solidFill>
                  <a:srgbClr val="000000"/>
                </a:solidFill>
                <a:latin typeface="Times New Roman"/>
                <a:ea typeface="微软雅黑"/>
                <a:cs typeface="Times New Roman"/>
              </a:rPr>
              <a:t>(4)</a:t>
            </a:r>
            <a:r>
              <a:rPr lang="zh-CN" altLang="zh-CN" sz="4800" dirty="0">
                <a:solidFill>
                  <a:srgbClr val="000000"/>
                </a:solidFill>
                <a:latin typeface="Times New Roman"/>
                <a:ea typeface="微软雅黑"/>
                <a:cs typeface="Times New Roman"/>
              </a:rPr>
              <a:t>与基因工程相比</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蛋白质工程是以蛋白质分子的结构规律及其与生物功能的关系作为基础</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通过</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或</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基因</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对现有蛋白质进行</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或制造一种新的蛋白质</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以满足人类的生产和生活需要。</a:t>
            </a:r>
            <a:r>
              <a:rPr lang="en-US" altLang="zh-CN" sz="4800" dirty="0">
                <a:solidFill>
                  <a:srgbClr val="000000"/>
                </a:solidFill>
                <a:latin typeface="Times New Roman"/>
                <a:ea typeface="微软雅黑"/>
                <a:cs typeface="Times New Roman"/>
              </a:rPr>
              <a:t> </a:t>
            </a:r>
            <a:endParaRPr lang="zh-CN" altLang="zh-CN" sz="1800" dirty="0">
              <a:solidFill>
                <a:srgbClr val="000000"/>
              </a:solidFill>
              <a:effectLst/>
              <a:latin typeface="NEU-BZ-S92"/>
              <a:ea typeface="方正宋三_GBK"/>
              <a:cs typeface="Times New Roman"/>
            </a:endParaRPr>
          </a:p>
        </p:txBody>
      </p:sp>
      <p:sp>
        <p:nvSpPr>
          <p:cNvPr id="8" name="矩形 7">
            <a:extLst>
              <a:ext uri="{FF2B5EF4-FFF2-40B4-BE49-F238E27FC236}">
                <a16:creationId xmlns="" xmlns:a16="http://schemas.microsoft.com/office/drawing/2014/main" id="{6F448D99-61E6-441B-9549-9AA9A76D81EB}"/>
              </a:ext>
            </a:extLst>
          </p:cNvPr>
          <p:cNvSpPr/>
          <p:nvPr/>
        </p:nvSpPr>
        <p:spPr>
          <a:xfrm>
            <a:off x="10873532" y="3165856"/>
            <a:ext cx="1415772"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合成</a:t>
            </a:r>
            <a:endParaRPr lang="zh-CN" altLang="en-US" sz="4800" dirty="0"/>
          </a:p>
        </p:txBody>
      </p:sp>
      <p:sp>
        <p:nvSpPr>
          <p:cNvPr id="10" name="矩形 9">
            <a:extLst>
              <a:ext uri="{FF2B5EF4-FFF2-40B4-BE49-F238E27FC236}">
                <a16:creationId xmlns="" xmlns:a16="http://schemas.microsoft.com/office/drawing/2014/main" id="{7C1A5664-51D8-40DF-9AAE-821A88AF7516}"/>
              </a:ext>
            </a:extLst>
          </p:cNvPr>
          <p:cNvSpPr/>
          <p:nvPr/>
        </p:nvSpPr>
        <p:spPr>
          <a:xfrm>
            <a:off x="19538880" y="3165855"/>
            <a:ext cx="1415772"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改造</a:t>
            </a:r>
            <a:endParaRPr lang="zh-CN" altLang="zh-CN" sz="4800" dirty="0">
              <a:solidFill>
                <a:srgbClr val="000000"/>
              </a:solidFill>
              <a:effectLst/>
              <a:latin typeface="NEU-BZ-S92"/>
              <a:ea typeface="方正书宋_GBK"/>
              <a:cs typeface="Times New Roman"/>
            </a:endParaRPr>
          </a:p>
        </p:txBody>
      </p:sp>
      <p:sp>
        <p:nvSpPr>
          <p:cNvPr id="13" name="矩形 12">
            <a:extLst>
              <a:ext uri="{FF2B5EF4-FFF2-40B4-BE49-F238E27FC236}">
                <a16:creationId xmlns="" xmlns:a16="http://schemas.microsoft.com/office/drawing/2014/main" id="{6F448D99-61E6-441B-9549-9AA9A76D81EB}"/>
              </a:ext>
            </a:extLst>
          </p:cNvPr>
          <p:cNvSpPr/>
          <p:nvPr/>
        </p:nvSpPr>
        <p:spPr>
          <a:xfrm>
            <a:off x="7489156" y="3165857"/>
            <a:ext cx="1415772"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改造</a:t>
            </a:r>
            <a:endParaRPr lang="zh-CN" altLang="en-US" sz="4800" dirty="0"/>
          </a:p>
        </p:txBody>
      </p:sp>
    </p:spTree>
    <p:extLst>
      <p:ext uri="{BB962C8B-B14F-4D97-AF65-F5344CB8AC3E}">
        <p14:creationId xmlns:p14="http://schemas.microsoft.com/office/powerpoint/2010/main" val="294595810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F5B69DC-A0BA-4A19-8A8E-D0C973630BCE}"/>
              </a:ext>
            </a:extLst>
          </p:cNvPr>
          <p:cNvGrpSpPr/>
          <p:nvPr/>
        </p:nvGrpSpPr>
        <p:grpSpPr>
          <a:xfrm>
            <a:off x="1440484" y="1188542"/>
            <a:ext cx="21174075" cy="828675"/>
            <a:chOff x="1436761" y="1188542"/>
            <a:chExt cx="21174075" cy="828675"/>
          </a:xfrm>
        </p:grpSpPr>
        <p:pic>
          <p:nvPicPr>
            <p:cNvPr id="15" name="Picture 2">
              <a:extLst>
                <a:ext uri="{FF2B5EF4-FFF2-40B4-BE49-F238E27FC236}">
                  <a16:creationId xmlns="" xmlns:a16="http://schemas.microsoft.com/office/drawing/2014/main" id="{A248327C-37D8-4D8B-BCE1-10110C2E2354}"/>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6" name="TextBox 8">
              <a:extLst>
                <a:ext uri="{FF2B5EF4-FFF2-40B4-BE49-F238E27FC236}">
                  <a16:creationId xmlns="" xmlns:a16="http://schemas.microsoft.com/office/drawing/2014/main" id="{EEDE74C4-BB7D-4388-918E-C1C66F76BA2D}"/>
                </a:ext>
              </a:extLst>
            </p:cNvPr>
            <p:cNvSpPr txBox="1"/>
            <p:nvPr/>
          </p:nvSpPr>
          <p:spPr>
            <a:xfrm>
              <a:off x="1796801" y="1188542"/>
              <a:ext cx="3240360" cy="769441"/>
            </a:xfrm>
            <a:prstGeom prst="rect">
              <a:avLst/>
            </a:prstGeom>
            <a:noFill/>
          </p:spPr>
          <p:txBody>
            <a:bodyPr wrap="square" rtlCol="0">
              <a:spAutoFit/>
            </a:bodyPr>
            <a:lstStyle/>
            <a:p>
              <a:r>
                <a:rPr lang="zh-CN" altLang="en-US" sz="4400" b="1" dirty="0" smtClean="0">
                  <a:solidFill>
                    <a:schemeClr val="bg1"/>
                  </a:solidFill>
                  <a:latin typeface="微软雅黑" pitchFamily="34" charset="-122"/>
                  <a:ea typeface="微软雅黑" pitchFamily="34" charset="-122"/>
                </a:rPr>
                <a:t>当 堂 自 评</a:t>
              </a:r>
              <a:endParaRPr lang="zh-CN" altLang="en-US" sz="4400" b="1" dirty="0">
                <a:solidFill>
                  <a:schemeClr val="bg1"/>
                </a:solidFill>
                <a:latin typeface="微软雅黑" pitchFamily="34" charset="-122"/>
                <a:ea typeface="微软雅黑" pitchFamily="34" charset="-122"/>
              </a:endParaRPr>
            </a:p>
          </p:txBody>
        </p:sp>
      </p:grpSp>
      <p:pic>
        <p:nvPicPr>
          <p:cNvPr id="9" name="Picture 3">
            <a:extLst>
              <a:ext uri="{FF2B5EF4-FFF2-40B4-BE49-F238E27FC236}">
                <a16:creationId xmlns="" xmlns:a16="http://schemas.microsoft.com/office/drawing/2014/main" id="{78F0918B-EE9A-45C7-A2EB-1CD4CE69FD43}"/>
              </a:ext>
            </a:extLst>
          </p:cNvPr>
          <p:cNvPicPr>
            <a:picLocks noChangeAspect="1" noChangeArrowheads="1"/>
          </p:cNvPicPr>
          <p:nvPr/>
        </p:nvPicPr>
        <p:blipFill>
          <a:blip r:embed="rId3" cstate="print"/>
          <a:srcRect/>
          <a:stretch>
            <a:fillRect/>
          </a:stretch>
        </p:blipFill>
        <p:spPr bwMode="auto">
          <a:xfrm>
            <a:off x="1440484" y="2268661"/>
            <a:ext cx="21174074" cy="9741189"/>
          </a:xfrm>
          <a:prstGeom prst="rect">
            <a:avLst/>
          </a:prstGeom>
          <a:noFill/>
          <a:ln w="9525">
            <a:noFill/>
            <a:miter lim="800000"/>
            <a:headEnd/>
            <a:tailEnd/>
          </a:ln>
          <a:effectLst/>
        </p:spPr>
      </p:pic>
      <p:sp>
        <p:nvSpPr>
          <p:cNvPr id="10" name="矩形 9">
            <a:extLst>
              <a:ext uri="{FF2B5EF4-FFF2-40B4-BE49-F238E27FC236}">
                <a16:creationId xmlns="" xmlns:a16="http://schemas.microsoft.com/office/drawing/2014/main" id="{26C80D33-4560-45A2-AE9E-D6776D3CCBB0}"/>
              </a:ext>
            </a:extLst>
          </p:cNvPr>
          <p:cNvSpPr/>
          <p:nvPr/>
        </p:nvSpPr>
        <p:spPr>
          <a:xfrm>
            <a:off x="1656508" y="2340670"/>
            <a:ext cx="20594288" cy="9524595"/>
          </a:xfrm>
          <a:prstGeom prst="rect">
            <a:avLst/>
          </a:prstGeom>
        </p:spPr>
        <p:txBody>
          <a:bodyPr wrap="square">
            <a:spAutoFit/>
          </a:bodyPr>
          <a:lstStyle/>
          <a:p>
            <a:pPr>
              <a:lnSpc>
                <a:spcPct val="150000"/>
              </a:lnSpc>
              <a:spcAft>
                <a:spcPts val="0"/>
              </a:spcAft>
            </a:pPr>
            <a:r>
              <a:rPr lang="en-US" altLang="zh-CN" sz="46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6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600" b="1" dirty="0" smtClean="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600" dirty="0">
                <a:solidFill>
                  <a:srgbClr val="A50021"/>
                </a:solidFill>
                <a:latin typeface="Times New Roman"/>
                <a:ea typeface="微软雅黑"/>
                <a:cs typeface="Times New Roman"/>
              </a:rPr>
              <a:t>(1)</a:t>
            </a:r>
            <a:r>
              <a:rPr lang="zh-CN" altLang="zh-CN" sz="4600" dirty="0">
                <a:solidFill>
                  <a:srgbClr val="A50021"/>
                </a:solidFill>
                <a:latin typeface="Times New Roman"/>
                <a:ea typeface="微软雅黑"/>
                <a:cs typeface="Times New Roman"/>
              </a:rPr>
              <a:t>对遗传型糖尿病进行基因治疗的方案中</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胰岛素基因为目的基因。可采用</a:t>
            </a:r>
            <a:r>
              <a:rPr lang="en-US" altLang="zh-CN" sz="4600" dirty="0">
                <a:solidFill>
                  <a:srgbClr val="A50021"/>
                </a:solidFill>
                <a:latin typeface="Times New Roman"/>
                <a:ea typeface="微软雅黑"/>
                <a:cs typeface="Times New Roman"/>
              </a:rPr>
              <a:t>PCR</a:t>
            </a:r>
            <a:r>
              <a:rPr lang="zh-CN" altLang="zh-CN" sz="4600" dirty="0">
                <a:solidFill>
                  <a:srgbClr val="A50021"/>
                </a:solidFill>
                <a:latin typeface="Times New Roman"/>
                <a:ea typeface="微软雅黑"/>
                <a:cs typeface="Times New Roman"/>
              </a:rPr>
              <a:t>技术扩增目的基因。将该基因导入人体细胞所用的方法是显微注射法。</a:t>
            </a:r>
            <a:endParaRPr lang="zh-CN" altLang="zh-CN" sz="4600" dirty="0">
              <a:solidFill>
                <a:srgbClr val="000000"/>
              </a:solidFill>
              <a:latin typeface="NEU-BZ-S92"/>
              <a:ea typeface="方正宋三_GBK"/>
              <a:cs typeface="Times New Roman"/>
            </a:endParaRPr>
          </a:p>
          <a:p>
            <a:pPr>
              <a:lnSpc>
                <a:spcPct val="150000"/>
              </a:lnSpc>
              <a:spcAft>
                <a:spcPts val="0"/>
              </a:spcAft>
            </a:pPr>
            <a:r>
              <a:rPr lang="en-US" altLang="zh-CN" sz="4600" dirty="0">
                <a:solidFill>
                  <a:srgbClr val="A50021"/>
                </a:solidFill>
                <a:latin typeface="Times New Roman"/>
                <a:ea typeface="微软雅黑"/>
                <a:cs typeface="Times New Roman"/>
              </a:rPr>
              <a:t>(2)</a:t>
            </a:r>
            <a:r>
              <a:rPr lang="zh-CN" altLang="zh-CN" sz="4600" dirty="0">
                <a:solidFill>
                  <a:srgbClr val="A50021"/>
                </a:solidFill>
                <a:latin typeface="Times New Roman"/>
                <a:ea typeface="微软雅黑"/>
                <a:cs typeface="Times New Roman"/>
              </a:rPr>
              <a:t>基因工程步骤中的核心步骤是基因表达载体的构建。</a:t>
            </a:r>
            <a:endParaRPr lang="zh-CN" altLang="zh-CN" sz="4600" dirty="0">
              <a:solidFill>
                <a:srgbClr val="000000"/>
              </a:solidFill>
              <a:latin typeface="NEU-BZ-S92"/>
              <a:ea typeface="方正宋三_GBK"/>
              <a:cs typeface="Times New Roman"/>
            </a:endParaRPr>
          </a:p>
          <a:p>
            <a:pPr>
              <a:lnSpc>
                <a:spcPct val="150000"/>
              </a:lnSpc>
              <a:spcAft>
                <a:spcPts val="0"/>
              </a:spcAft>
            </a:pPr>
            <a:r>
              <a:rPr lang="en-US" altLang="zh-CN" sz="4600" dirty="0">
                <a:solidFill>
                  <a:srgbClr val="A50021"/>
                </a:solidFill>
                <a:latin typeface="Times New Roman"/>
                <a:ea typeface="微软雅黑"/>
                <a:cs typeface="Times New Roman"/>
              </a:rPr>
              <a:t>(3)</a:t>
            </a:r>
            <a:r>
              <a:rPr lang="zh-CN" altLang="zh-CN" sz="4600" dirty="0">
                <a:solidFill>
                  <a:srgbClr val="A50021"/>
                </a:solidFill>
                <a:latin typeface="Times New Roman"/>
                <a:ea typeface="微软雅黑"/>
                <a:cs typeface="Times New Roman"/>
              </a:rPr>
              <a:t>蛋白质工程的部分过程</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预期蛋白质功能</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设计预期的蛋白质结构</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推测应有氨基酸序列</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找到对应的脱氧核苷酸序列</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基因</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。因此</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图中流程</a:t>
            </a:r>
            <a:r>
              <a:rPr lang="en-US" altLang="zh-CN" sz="4600" dirty="0">
                <a:solidFill>
                  <a:srgbClr val="A50021"/>
                </a:solidFill>
                <a:latin typeface="Times New Roman"/>
                <a:ea typeface="微软雅黑"/>
                <a:cs typeface="Times New Roman"/>
              </a:rPr>
              <a:t>A</a:t>
            </a:r>
            <a:r>
              <a:rPr lang="zh-CN" altLang="zh-CN" sz="4600" dirty="0">
                <a:solidFill>
                  <a:srgbClr val="A50021"/>
                </a:solidFill>
                <a:latin typeface="Times New Roman"/>
                <a:ea typeface="微软雅黑"/>
                <a:cs typeface="Times New Roman"/>
              </a:rPr>
              <a:t>是预期蛋白质的功能</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流程</a:t>
            </a:r>
            <a:r>
              <a:rPr lang="en-US" altLang="zh-CN" sz="4600" dirty="0">
                <a:solidFill>
                  <a:srgbClr val="A50021"/>
                </a:solidFill>
                <a:latin typeface="Times New Roman"/>
                <a:ea typeface="微软雅黑"/>
                <a:cs typeface="Times New Roman"/>
              </a:rPr>
              <a:t>B</a:t>
            </a:r>
            <a:r>
              <a:rPr lang="zh-CN" altLang="zh-CN" sz="4600" dirty="0">
                <a:solidFill>
                  <a:srgbClr val="A50021"/>
                </a:solidFill>
                <a:latin typeface="Times New Roman"/>
                <a:ea typeface="微软雅黑"/>
                <a:cs typeface="Times New Roman"/>
              </a:rPr>
              <a:t>是相应的氨基酸序列。</a:t>
            </a:r>
            <a:endParaRPr lang="zh-CN" altLang="zh-CN" sz="4600" dirty="0">
              <a:solidFill>
                <a:srgbClr val="000000"/>
              </a:solidFill>
              <a:latin typeface="NEU-BZ-S92"/>
              <a:ea typeface="方正宋三_GBK"/>
              <a:cs typeface="Times New Roman"/>
            </a:endParaRPr>
          </a:p>
          <a:p>
            <a:pPr>
              <a:lnSpc>
                <a:spcPct val="150000"/>
              </a:lnSpc>
              <a:spcAft>
                <a:spcPts val="0"/>
              </a:spcAft>
            </a:pPr>
            <a:r>
              <a:rPr lang="en-US" altLang="zh-CN" sz="4600" dirty="0">
                <a:solidFill>
                  <a:srgbClr val="A50021"/>
                </a:solidFill>
                <a:latin typeface="Times New Roman"/>
                <a:ea typeface="微软雅黑"/>
                <a:cs typeface="Times New Roman"/>
              </a:rPr>
              <a:t>(4)</a:t>
            </a:r>
            <a:r>
              <a:rPr lang="zh-CN" altLang="zh-CN" sz="4600" dirty="0">
                <a:solidFill>
                  <a:srgbClr val="A50021"/>
                </a:solidFill>
                <a:latin typeface="Times New Roman"/>
                <a:ea typeface="微软雅黑"/>
                <a:cs typeface="Times New Roman"/>
              </a:rPr>
              <a:t>蛋白质工程是以蛋白质分子的结构规律及其与生物功能的关系作为基础</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通过改造或合成基因</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对现有蛋白质进行改造</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或制造一种新的蛋白质</a:t>
            </a:r>
            <a:r>
              <a:rPr lang="en-US" altLang="zh-CN" sz="4600" dirty="0">
                <a:solidFill>
                  <a:srgbClr val="A50021"/>
                </a:solidFill>
                <a:latin typeface="Times New Roman"/>
                <a:ea typeface="微软雅黑"/>
                <a:cs typeface="Times New Roman"/>
              </a:rPr>
              <a:t>,</a:t>
            </a:r>
            <a:r>
              <a:rPr lang="zh-CN" altLang="zh-CN" sz="4600" dirty="0">
                <a:solidFill>
                  <a:srgbClr val="A50021"/>
                </a:solidFill>
                <a:latin typeface="Times New Roman"/>
                <a:ea typeface="微软雅黑"/>
                <a:cs typeface="Times New Roman"/>
              </a:rPr>
              <a:t>以满足人类的生产和生活需要。</a:t>
            </a:r>
            <a:endParaRPr lang="zh-CN" altLang="zh-CN" sz="46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154055269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 xmlns:a16="http://schemas.microsoft.com/office/drawing/2014/main" id="{F7D748A9-FFD1-47D9-9518-46E0AEF1861A}"/>
              </a:ext>
            </a:extLst>
          </p:cNvPr>
          <p:cNvGrpSpPr/>
          <p:nvPr/>
        </p:nvGrpSpPr>
        <p:grpSpPr>
          <a:xfrm>
            <a:off x="1440484" y="1188542"/>
            <a:ext cx="21174075" cy="828675"/>
            <a:chOff x="1436761" y="1188542"/>
            <a:chExt cx="21174075" cy="828675"/>
          </a:xfrm>
        </p:grpSpPr>
        <p:pic>
          <p:nvPicPr>
            <p:cNvPr id="14" name="Picture 2">
              <a:extLst>
                <a:ext uri="{FF2B5EF4-FFF2-40B4-BE49-F238E27FC236}">
                  <a16:creationId xmlns="" xmlns:a16="http://schemas.microsoft.com/office/drawing/2014/main" id="{AAC6A748-BCE4-4A04-A9CC-121C9A12820C}"/>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5" name="TextBox 8">
              <a:extLst>
                <a:ext uri="{FF2B5EF4-FFF2-40B4-BE49-F238E27FC236}">
                  <a16:creationId xmlns="" xmlns:a16="http://schemas.microsoft.com/office/drawing/2014/main" id="{4D5780E9-847C-4572-A7EA-B95C4F8E138D}"/>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预 习 梳 理</a:t>
              </a:r>
            </a:p>
          </p:txBody>
        </p:sp>
      </p:grpSp>
      <p:sp>
        <p:nvSpPr>
          <p:cNvPr id="16" name="矩形 15">
            <a:extLst>
              <a:ext uri="{FF2B5EF4-FFF2-40B4-BE49-F238E27FC236}">
                <a16:creationId xmlns="" xmlns:a16="http://schemas.microsoft.com/office/drawing/2014/main" id="{6F448D99-61E6-441B-9549-9AA9A76D81EB}"/>
              </a:ext>
            </a:extLst>
          </p:cNvPr>
          <p:cNvSpPr/>
          <p:nvPr/>
        </p:nvSpPr>
        <p:spPr>
          <a:xfrm>
            <a:off x="16562164" y="4428902"/>
            <a:ext cx="1415772"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缺陷</a:t>
            </a:r>
            <a:endParaRPr lang="zh-CN" altLang="en-US" sz="4800" dirty="0"/>
          </a:p>
        </p:txBody>
      </p:sp>
      <p:sp>
        <p:nvSpPr>
          <p:cNvPr id="20" name="矩形 19">
            <a:extLst>
              <a:ext uri="{FF2B5EF4-FFF2-40B4-BE49-F238E27FC236}">
                <a16:creationId xmlns="" xmlns:a16="http://schemas.microsoft.com/office/drawing/2014/main" id="{7C1A5664-51D8-40DF-9AAE-821A88AF7516}"/>
              </a:ext>
            </a:extLst>
          </p:cNvPr>
          <p:cNvSpPr/>
          <p:nvPr/>
        </p:nvSpPr>
        <p:spPr>
          <a:xfrm>
            <a:off x="6553052" y="5509022"/>
            <a:ext cx="1348446" cy="830997"/>
          </a:xfrm>
          <a:prstGeom prst="rect">
            <a:avLst/>
          </a:prstGeom>
        </p:spPr>
        <p:txBody>
          <a:bodyPr wrap="none">
            <a:spAutoFit/>
          </a:bodyPr>
          <a:lstStyle/>
          <a:p>
            <a:pPr>
              <a:spcAft>
                <a:spcPts val="0"/>
              </a:spcAft>
            </a:pPr>
            <a:r>
              <a:rPr lang="en-US" altLang="zh-CN" sz="4800" dirty="0">
                <a:solidFill>
                  <a:srgbClr val="A50021"/>
                </a:solidFill>
                <a:latin typeface="Times New Roman"/>
                <a:ea typeface="微软雅黑"/>
              </a:rPr>
              <a:t>PCR</a:t>
            </a:r>
            <a:endParaRPr lang="zh-CN" altLang="zh-CN" sz="4800" dirty="0">
              <a:solidFill>
                <a:srgbClr val="000000"/>
              </a:solidFill>
              <a:effectLst/>
              <a:latin typeface="NEU-BZ-S92"/>
              <a:ea typeface="方正书宋_GBK"/>
              <a:cs typeface="Times New Roman"/>
            </a:endParaRPr>
          </a:p>
        </p:txBody>
      </p:sp>
      <p:sp>
        <p:nvSpPr>
          <p:cNvPr id="24" name="矩形 23">
            <a:extLst>
              <a:ext uri="{FF2B5EF4-FFF2-40B4-BE49-F238E27FC236}">
                <a16:creationId xmlns="" xmlns:a16="http://schemas.microsoft.com/office/drawing/2014/main" id="{6F448D99-61E6-441B-9549-9AA9A76D81EB}"/>
              </a:ext>
            </a:extLst>
          </p:cNvPr>
          <p:cNvSpPr/>
          <p:nvPr/>
        </p:nvSpPr>
        <p:spPr>
          <a:xfrm>
            <a:off x="7960024" y="3309873"/>
            <a:ext cx="1348446" cy="830997"/>
          </a:xfrm>
          <a:prstGeom prst="rect">
            <a:avLst/>
          </a:prstGeom>
        </p:spPr>
        <p:txBody>
          <a:bodyPr wrap="none">
            <a:spAutoFit/>
          </a:bodyPr>
          <a:lstStyle/>
          <a:p>
            <a:r>
              <a:rPr lang="en-US" altLang="zh-CN" sz="4800" dirty="0">
                <a:solidFill>
                  <a:srgbClr val="A50021"/>
                </a:solidFill>
                <a:latin typeface="Times New Roman"/>
                <a:ea typeface="微软雅黑"/>
              </a:rPr>
              <a:t>PCR</a:t>
            </a:r>
            <a:endParaRPr lang="zh-CN" altLang="en-US" sz="4800" dirty="0"/>
          </a:p>
        </p:txBody>
      </p:sp>
      <p:sp>
        <p:nvSpPr>
          <p:cNvPr id="12" name="文本框 9">
            <a:extLst>
              <a:ext uri="{FF2B5EF4-FFF2-40B4-BE49-F238E27FC236}">
                <a16:creationId xmlns="" xmlns:a16="http://schemas.microsoft.com/office/drawing/2014/main" id="{3A9152A9-4031-41DC-8082-664FF29FB028}"/>
              </a:ext>
            </a:extLst>
          </p:cNvPr>
          <p:cNvSpPr txBox="1"/>
          <p:nvPr/>
        </p:nvSpPr>
        <p:spPr>
          <a:xfrm>
            <a:off x="1371063" y="2208843"/>
            <a:ext cx="21174075" cy="4524315"/>
          </a:xfrm>
          <a:prstGeom prst="rect">
            <a:avLst/>
          </a:prstGeom>
          <a:noFill/>
        </p:spPr>
        <p:txBody>
          <a:bodyPr wrap="square">
            <a:spAutoFit/>
          </a:bodyPr>
          <a:lstStyle/>
          <a:p>
            <a:pPr>
              <a:lnSpc>
                <a:spcPct val="150000"/>
              </a:lnSpc>
              <a:spcAft>
                <a:spcPts val="0"/>
              </a:spcAft>
            </a:pPr>
            <a:r>
              <a:rPr lang="zh-CN" altLang="zh-CN" sz="4800" b="1" dirty="0">
                <a:solidFill>
                  <a:srgbClr val="000000"/>
                </a:solidFill>
                <a:latin typeface="Times New Roman"/>
                <a:ea typeface="微软雅黑"/>
                <a:cs typeface="Times New Roman"/>
              </a:rPr>
              <a:t>一、基因工程改善了人类的生活品质</a:t>
            </a:r>
            <a:endParaRPr lang="zh-CN" altLang="zh-CN" sz="1800" b="1"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1.</a:t>
            </a:r>
            <a:r>
              <a:rPr lang="zh-CN" altLang="zh-CN" sz="4800" dirty="0">
                <a:solidFill>
                  <a:srgbClr val="000000"/>
                </a:solidFill>
                <a:latin typeface="Times New Roman"/>
                <a:ea typeface="微软雅黑"/>
                <a:cs typeface="Times New Roman"/>
              </a:rPr>
              <a:t>运用核酸分子杂交、</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等技术进行基因诊断</a:t>
            </a:r>
            <a:r>
              <a:rPr lang="en-US" altLang="zh-CN" sz="4800" dirty="0">
                <a:solidFill>
                  <a:srgbClr val="000000"/>
                </a:solid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(1)</a:t>
            </a:r>
            <a:r>
              <a:rPr lang="zh-CN" altLang="zh-CN" sz="4800" dirty="0">
                <a:solidFill>
                  <a:srgbClr val="000000"/>
                </a:solidFill>
                <a:latin typeface="Times New Roman"/>
                <a:ea typeface="微软雅黑"/>
                <a:cs typeface="Times New Roman"/>
              </a:rPr>
              <a:t>核酸分子杂交和</a:t>
            </a:r>
            <a:r>
              <a:rPr lang="en-US" altLang="zh-CN" sz="4800" dirty="0">
                <a:solidFill>
                  <a:srgbClr val="000000"/>
                </a:solidFill>
                <a:latin typeface="Times New Roman"/>
                <a:ea typeface="微软雅黑"/>
                <a:cs typeface="Times New Roman"/>
              </a:rPr>
              <a:t>PCR</a:t>
            </a:r>
            <a:r>
              <a:rPr lang="zh-CN" altLang="zh-CN" sz="4800" dirty="0">
                <a:solidFill>
                  <a:srgbClr val="000000"/>
                </a:solidFill>
                <a:latin typeface="Times New Roman"/>
                <a:ea typeface="微软雅黑"/>
                <a:cs typeface="Times New Roman"/>
              </a:rPr>
              <a:t>技术常用来检测患者自身携带的</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基因。</a:t>
            </a:r>
            <a:r>
              <a:rPr lang="en-US" altLang="zh-CN" sz="4800" dirty="0">
                <a:solidFill>
                  <a:srgbClr val="000000"/>
                </a:solid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(2)</a:t>
            </a:r>
            <a:r>
              <a:rPr lang="zh-CN" altLang="zh-CN" sz="4800" dirty="0">
                <a:solidFill>
                  <a:srgbClr val="000000"/>
                </a:solidFill>
                <a:latin typeface="Times New Roman"/>
                <a:ea typeface="微软雅黑"/>
                <a:cs typeface="Times New Roman"/>
              </a:rPr>
              <a:t>灵敏度极高的</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技术常用于诊断患者是否感染某种病原体。</a:t>
            </a:r>
            <a:r>
              <a:rPr lang="en-US" altLang="zh-CN" sz="4800" dirty="0">
                <a:solidFill>
                  <a:srgbClr val="000000"/>
                </a:solidFill>
                <a:latin typeface="Times New Roman"/>
                <a:ea typeface="微软雅黑"/>
                <a:cs typeface="Times New Roman"/>
              </a:rPr>
              <a:t> </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235813545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 xmlns:a16="http://schemas.microsoft.com/office/drawing/2014/main" id="{F7D748A9-FFD1-47D9-9518-46E0AEF1861A}"/>
              </a:ext>
            </a:extLst>
          </p:cNvPr>
          <p:cNvGrpSpPr/>
          <p:nvPr/>
        </p:nvGrpSpPr>
        <p:grpSpPr>
          <a:xfrm>
            <a:off x="1440484" y="1188542"/>
            <a:ext cx="21174075" cy="828675"/>
            <a:chOff x="1436761" y="1188542"/>
            <a:chExt cx="21174075" cy="828675"/>
          </a:xfrm>
        </p:grpSpPr>
        <p:pic>
          <p:nvPicPr>
            <p:cNvPr id="14" name="Picture 2">
              <a:extLst>
                <a:ext uri="{FF2B5EF4-FFF2-40B4-BE49-F238E27FC236}">
                  <a16:creationId xmlns="" xmlns:a16="http://schemas.microsoft.com/office/drawing/2014/main" id="{AAC6A748-BCE4-4A04-A9CC-121C9A12820C}"/>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5" name="TextBox 8">
              <a:extLst>
                <a:ext uri="{FF2B5EF4-FFF2-40B4-BE49-F238E27FC236}">
                  <a16:creationId xmlns="" xmlns:a16="http://schemas.microsoft.com/office/drawing/2014/main" id="{4D5780E9-847C-4572-A7EA-B95C4F8E138D}"/>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预 习 梳 理</a:t>
              </a:r>
            </a:p>
          </p:txBody>
        </p:sp>
      </p:grpSp>
      <p:sp>
        <p:nvSpPr>
          <p:cNvPr id="16" name="矩形 15">
            <a:extLst>
              <a:ext uri="{FF2B5EF4-FFF2-40B4-BE49-F238E27FC236}">
                <a16:creationId xmlns="" xmlns:a16="http://schemas.microsoft.com/office/drawing/2014/main" id="{6F448D99-61E6-441B-9549-9AA9A76D81EB}"/>
              </a:ext>
            </a:extLst>
          </p:cNvPr>
          <p:cNvSpPr/>
          <p:nvPr/>
        </p:nvSpPr>
        <p:spPr>
          <a:xfrm>
            <a:off x="12958847" y="3348782"/>
            <a:ext cx="2646878"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正常功能</a:t>
            </a:r>
            <a:endParaRPr lang="zh-CN" altLang="en-US" sz="4800" dirty="0"/>
          </a:p>
        </p:txBody>
      </p:sp>
      <p:sp>
        <p:nvSpPr>
          <p:cNvPr id="20" name="矩形 19">
            <a:extLst>
              <a:ext uri="{FF2B5EF4-FFF2-40B4-BE49-F238E27FC236}">
                <a16:creationId xmlns="" xmlns:a16="http://schemas.microsoft.com/office/drawing/2014/main" id="{7C1A5664-51D8-40DF-9AAE-821A88AF7516}"/>
              </a:ext>
            </a:extLst>
          </p:cNvPr>
          <p:cNvSpPr/>
          <p:nvPr/>
        </p:nvSpPr>
        <p:spPr>
          <a:xfrm>
            <a:off x="3384700" y="4462001"/>
            <a:ext cx="1415772"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缺陷</a:t>
            </a:r>
            <a:endParaRPr lang="zh-CN" altLang="zh-CN" sz="4800" dirty="0">
              <a:solidFill>
                <a:srgbClr val="000000"/>
              </a:solidFill>
              <a:effectLst/>
              <a:latin typeface="NEU-BZ-S92"/>
              <a:ea typeface="方正书宋_GBK"/>
              <a:cs typeface="Times New Roman"/>
            </a:endParaRPr>
          </a:p>
        </p:txBody>
      </p:sp>
      <p:sp>
        <p:nvSpPr>
          <p:cNvPr id="22" name="矩形 21">
            <a:extLst>
              <a:ext uri="{FF2B5EF4-FFF2-40B4-BE49-F238E27FC236}">
                <a16:creationId xmlns="" xmlns:a16="http://schemas.microsoft.com/office/drawing/2014/main" id="{3773EE5A-225D-4A04-B390-1BE53B47BE2A}"/>
              </a:ext>
            </a:extLst>
          </p:cNvPr>
          <p:cNvSpPr/>
          <p:nvPr/>
        </p:nvSpPr>
        <p:spPr>
          <a:xfrm>
            <a:off x="1968928" y="5542121"/>
            <a:ext cx="1415772"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病毒</a:t>
            </a:r>
            <a:endParaRPr lang="zh-CN" altLang="zh-CN" sz="4800" dirty="0">
              <a:solidFill>
                <a:srgbClr val="000000"/>
              </a:solidFill>
              <a:effectLst/>
              <a:latin typeface="NEU-BZ-S92"/>
              <a:ea typeface="方正书宋_GBK"/>
              <a:cs typeface="Times New Roman"/>
            </a:endParaRPr>
          </a:p>
        </p:txBody>
      </p:sp>
      <p:sp>
        <p:nvSpPr>
          <p:cNvPr id="24" name="矩形 23">
            <a:extLst>
              <a:ext uri="{FF2B5EF4-FFF2-40B4-BE49-F238E27FC236}">
                <a16:creationId xmlns="" xmlns:a16="http://schemas.microsoft.com/office/drawing/2014/main" id="{6F448D99-61E6-441B-9549-9AA9A76D81EB}"/>
              </a:ext>
            </a:extLst>
          </p:cNvPr>
          <p:cNvSpPr/>
          <p:nvPr/>
        </p:nvSpPr>
        <p:spPr>
          <a:xfrm>
            <a:off x="6661592" y="2208843"/>
            <a:ext cx="2646878"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正常基因</a:t>
            </a:r>
            <a:endParaRPr lang="zh-CN" altLang="en-US" sz="4800" dirty="0"/>
          </a:p>
        </p:txBody>
      </p:sp>
      <p:sp>
        <p:nvSpPr>
          <p:cNvPr id="12" name="文本框 9">
            <a:extLst>
              <a:ext uri="{FF2B5EF4-FFF2-40B4-BE49-F238E27FC236}">
                <a16:creationId xmlns="" xmlns:a16="http://schemas.microsoft.com/office/drawing/2014/main" id="{3A9152A9-4031-41DC-8082-664FF29FB028}"/>
              </a:ext>
            </a:extLst>
          </p:cNvPr>
          <p:cNvSpPr txBox="1"/>
          <p:nvPr/>
        </p:nvSpPr>
        <p:spPr>
          <a:xfrm>
            <a:off x="1371063" y="2208843"/>
            <a:ext cx="21174075" cy="4524315"/>
          </a:xfrm>
          <a:prstGeom prst="rect">
            <a:avLst/>
          </a:prstGeom>
          <a:noFill/>
        </p:spPr>
        <p:txBody>
          <a:bodyPr wrap="square">
            <a:spAutoFit/>
          </a:bodyPr>
          <a:lstStyle/>
          <a:p>
            <a:pPr>
              <a:lnSpc>
                <a:spcPct val="150000"/>
              </a:lnSpc>
              <a:spcAft>
                <a:spcPts val="0"/>
              </a:spcAft>
            </a:pPr>
            <a:r>
              <a:rPr lang="en-US" altLang="zh-CN" sz="4800" dirty="0">
                <a:solidFill>
                  <a:srgbClr val="000000"/>
                </a:solidFill>
                <a:latin typeface="Times New Roman"/>
                <a:ea typeface="微软雅黑"/>
                <a:cs typeface="Times New Roman"/>
              </a:rPr>
              <a:t>2.</a:t>
            </a:r>
            <a:r>
              <a:rPr lang="zh-CN" altLang="zh-CN" sz="4800" dirty="0">
                <a:solidFill>
                  <a:srgbClr val="000000"/>
                </a:solidFill>
                <a:latin typeface="Times New Roman"/>
                <a:ea typeface="微软雅黑"/>
                <a:cs typeface="Times New Roman"/>
              </a:rPr>
              <a:t>向患者体内导入</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进行基因治疗</a:t>
            </a:r>
            <a:r>
              <a:rPr lang="en-US" altLang="zh-CN" sz="4800" dirty="0">
                <a:solidFill>
                  <a:srgbClr val="000000"/>
                </a:solid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zh-CN" altLang="zh-CN" sz="4800" dirty="0">
                <a:solidFill>
                  <a:srgbClr val="000000"/>
                </a:solidFill>
                <a:latin typeface="Times New Roman"/>
                <a:ea typeface="微软雅黑"/>
                <a:cs typeface="Times New Roman"/>
              </a:rPr>
              <a:t>基因治疗是指向有</a:t>
            </a:r>
            <a:r>
              <a:rPr lang="zh-CN" altLang="zh-CN" sz="4800" dirty="0" smtClean="0">
                <a:solidFill>
                  <a:srgbClr val="000000"/>
                </a:solidFill>
                <a:latin typeface="Times New Roman"/>
                <a:ea typeface="微软雅黑"/>
                <a:cs typeface="Times New Roman"/>
              </a:rPr>
              <a:t>基因缺陷</a:t>
            </a:r>
            <a:r>
              <a:rPr lang="zh-CN" altLang="zh-CN" sz="4800" dirty="0">
                <a:solidFill>
                  <a:srgbClr val="000000"/>
                </a:solidFill>
                <a:latin typeface="Times New Roman"/>
                <a:ea typeface="微软雅黑"/>
                <a:cs typeface="Times New Roman"/>
              </a:rPr>
              <a:t>的细胞中引入</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的基因</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以纠正或补偿基因的</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从而达到治疗的目的。基因导入细胞的过程常以修饰过</a:t>
            </a:r>
            <a:r>
              <a:rPr lang="zh-CN" altLang="zh-CN" sz="4800" dirty="0" smtClean="0">
                <a:solidFill>
                  <a:srgbClr val="000000"/>
                </a:solidFill>
                <a:latin typeface="Times New Roman"/>
                <a:ea typeface="微软雅黑"/>
                <a:cs typeface="Times New Roman"/>
              </a:rPr>
              <a:t>的</a:t>
            </a:r>
            <a:endParaRPr lang="en-US" altLang="zh-CN" sz="4800" dirty="0" smtClean="0">
              <a:solidFill>
                <a:srgbClr val="000000"/>
              </a:solidFill>
              <a:latin typeface="Times New Roman"/>
              <a:ea typeface="微软雅黑"/>
              <a:cs typeface="Times New Roman"/>
            </a:endParaRPr>
          </a:p>
          <a:p>
            <a:pPr>
              <a:lnSpc>
                <a:spcPct val="150000"/>
              </a:lnSpc>
              <a:spcAft>
                <a:spcPts val="0"/>
              </a:spcAft>
            </a:pP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为载体</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如腺病毒和逆转录病毒。</a:t>
            </a:r>
            <a:r>
              <a:rPr lang="en-US" altLang="zh-CN" sz="4800" dirty="0">
                <a:solidFill>
                  <a:srgbClr val="000000"/>
                </a:solidFill>
                <a:latin typeface="Times New Roman"/>
                <a:ea typeface="微软雅黑"/>
                <a:cs typeface="Times New Roman"/>
              </a:rPr>
              <a:t> </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195463046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 xmlns:a16="http://schemas.microsoft.com/office/drawing/2014/main" id="{F7D748A9-FFD1-47D9-9518-46E0AEF1861A}"/>
              </a:ext>
            </a:extLst>
          </p:cNvPr>
          <p:cNvGrpSpPr/>
          <p:nvPr/>
        </p:nvGrpSpPr>
        <p:grpSpPr>
          <a:xfrm>
            <a:off x="1440484" y="1188542"/>
            <a:ext cx="21174075" cy="828675"/>
            <a:chOff x="1436761" y="1188542"/>
            <a:chExt cx="21174075" cy="828675"/>
          </a:xfrm>
        </p:grpSpPr>
        <p:pic>
          <p:nvPicPr>
            <p:cNvPr id="14" name="Picture 2">
              <a:extLst>
                <a:ext uri="{FF2B5EF4-FFF2-40B4-BE49-F238E27FC236}">
                  <a16:creationId xmlns="" xmlns:a16="http://schemas.microsoft.com/office/drawing/2014/main" id="{AAC6A748-BCE4-4A04-A9CC-121C9A12820C}"/>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5" name="TextBox 8">
              <a:extLst>
                <a:ext uri="{FF2B5EF4-FFF2-40B4-BE49-F238E27FC236}">
                  <a16:creationId xmlns="" xmlns:a16="http://schemas.microsoft.com/office/drawing/2014/main" id="{4D5780E9-847C-4572-A7EA-B95C4F8E138D}"/>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预 习 梳 理</a:t>
              </a:r>
            </a:p>
          </p:txBody>
        </p:sp>
      </p:grpSp>
      <p:sp>
        <p:nvSpPr>
          <p:cNvPr id="16" name="矩形 15">
            <a:extLst>
              <a:ext uri="{FF2B5EF4-FFF2-40B4-BE49-F238E27FC236}">
                <a16:creationId xmlns="" xmlns:a16="http://schemas.microsoft.com/office/drawing/2014/main" id="{6F448D99-61E6-441B-9549-9AA9A76D81EB}"/>
              </a:ext>
            </a:extLst>
          </p:cNvPr>
          <p:cNvSpPr/>
          <p:nvPr/>
        </p:nvSpPr>
        <p:spPr>
          <a:xfrm>
            <a:off x="5832972" y="5509022"/>
            <a:ext cx="1415772"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连续</a:t>
            </a:r>
            <a:endParaRPr lang="zh-CN" altLang="en-US" sz="4800" dirty="0"/>
          </a:p>
        </p:txBody>
      </p:sp>
      <p:sp>
        <p:nvSpPr>
          <p:cNvPr id="20" name="矩形 19">
            <a:extLst>
              <a:ext uri="{FF2B5EF4-FFF2-40B4-BE49-F238E27FC236}">
                <a16:creationId xmlns="" xmlns:a16="http://schemas.microsoft.com/office/drawing/2014/main" id="{7C1A5664-51D8-40DF-9AAE-821A88AF7516}"/>
              </a:ext>
            </a:extLst>
          </p:cNvPr>
          <p:cNvSpPr/>
          <p:nvPr/>
        </p:nvSpPr>
        <p:spPr>
          <a:xfrm>
            <a:off x="6409036" y="6661150"/>
            <a:ext cx="1415772"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提纯</a:t>
            </a:r>
            <a:endParaRPr lang="zh-CN" altLang="zh-CN" sz="4800" dirty="0">
              <a:solidFill>
                <a:srgbClr val="000000"/>
              </a:solidFill>
              <a:effectLst/>
              <a:latin typeface="NEU-BZ-S92"/>
              <a:ea typeface="方正书宋_GBK"/>
              <a:cs typeface="Times New Roman"/>
            </a:endParaRPr>
          </a:p>
        </p:txBody>
      </p:sp>
      <p:sp>
        <p:nvSpPr>
          <p:cNvPr id="21" name="矩形 20">
            <a:extLst>
              <a:ext uri="{FF2B5EF4-FFF2-40B4-BE49-F238E27FC236}">
                <a16:creationId xmlns="" xmlns:a16="http://schemas.microsoft.com/office/drawing/2014/main" id="{29D668F5-91C6-4F58-8F01-4785744D6CBE}"/>
              </a:ext>
            </a:extLst>
          </p:cNvPr>
          <p:cNvSpPr/>
          <p:nvPr/>
        </p:nvSpPr>
        <p:spPr>
          <a:xfrm>
            <a:off x="7849196" y="8854489"/>
            <a:ext cx="2646878"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遗传物质</a:t>
            </a:r>
            <a:endParaRPr lang="zh-CN" altLang="zh-CN" sz="4800" dirty="0">
              <a:solidFill>
                <a:srgbClr val="000000"/>
              </a:solidFill>
              <a:effectLst/>
              <a:latin typeface="NEU-BZ-S92"/>
              <a:ea typeface="方正书宋_GBK"/>
              <a:cs typeface="Times New Roman"/>
            </a:endParaRPr>
          </a:p>
        </p:txBody>
      </p:sp>
      <p:sp>
        <p:nvSpPr>
          <p:cNvPr id="22" name="矩形 21">
            <a:extLst>
              <a:ext uri="{FF2B5EF4-FFF2-40B4-BE49-F238E27FC236}">
                <a16:creationId xmlns="" xmlns:a16="http://schemas.microsoft.com/office/drawing/2014/main" id="{3773EE5A-225D-4A04-B390-1BE53B47BE2A}"/>
              </a:ext>
            </a:extLst>
          </p:cNvPr>
          <p:cNvSpPr/>
          <p:nvPr/>
        </p:nvSpPr>
        <p:spPr>
          <a:xfrm>
            <a:off x="4529649" y="7669262"/>
            <a:ext cx="2031325"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微生物</a:t>
            </a:r>
            <a:endParaRPr lang="zh-CN" altLang="zh-CN" sz="4800" dirty="0">
              <a:solidFill>
                <a:srgbClr val="000000"/>
              </a:solidFill>
              <a:effectLst/>
              <a:latin typeface="NEU-BZ-S92"/>
              <a:ea typeface="方正书宋_GBK"/>
              <a:cs typeface="Times New Roman"/>
            </a:endParaRPr>
          </a:p>
        </p:txBody>
      </p:sp>
      <p:sp>
        <p:nvSpPr>
          <p:cNvPr id="24" name="矩形 23">
            <a:extLst>
              <a:ext uri="{FF2B5EF4-FFF2-40B4-BE49-F238E27FC236}">
                <a16:creationId xmlns="" xmlns:a16="http://schemas.microsoft.com/office/drawing/2014/main" id="{6F448D99-61E6-441B-9549-9AA9A76D81EB}"/>
              </a:ext>
            </a:extLst>
          </p:cNvPr>
          <p:cNvSpPr/>
          <p:nvPr/>
        </p:nvSpPr>
        <p:spPr>
          <a:xfrm>
            <a:off x="8403188" y="4389993"/>
            <a:ext cx="3262432"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生物反应器</a:t>
            </a:r>
            <a:endParaRPr lang="zh-CN" altLang="en-US" sz="4800" dirty="0"/>
          </a:p>
        </p:txBody>
      </p:sp>
      <p:sp>
        <p:nvSpPr>
          <p:cNvPr id="12" name="文本框 9">
            <a:extLst>
              <a:ext uri="{FF2B5EF4-FFF2-40B4-BE49-F238E27FC236}">
                <a16:creationId xmlns="" xmlns:a16="http://schemas.microsoft.com/office/drawing/2014/main" id="{3A9152A9-4031-41DC-8082-664FF29FB028}"/>
              </a:ext>
            </a:extLst>
          </p:cNvPr>
          <p:cNvSpPr txBox="1"/>
          <p:nvPr/>
        </p:nvSpPr>
        <p:spPr>
          <a:xfrm>
            <a:off x="1371063" y="2208843"/>
            <a:ext cx="21743829" cy="8956298"/>
          </a:xfrm>
          <a:prstGeom prst="rect">
            <a:avLst/>
          </a:prstGeom>
          <a:noFill/>
        </p:spPr>
        <p:txBody>
          <a:bodyPr wrap="square">
            <a:spAutoFit/>
          </a:bodyPr>
          <a:lstStyle/>
          <a:p>
            <a:pPr>
              <a:lnSpc>
                <a:spcPct val="150000"/>
              </a:lnSpc>
              <a:spcAft>
                <a:spcPts val="0"/>
              </a:spcAft>
            </a:pPr>
            <a:r>
              <a:rPr lang="en-US" altLang="zh-CN" sz="4800" dirty="0">
                <a:solidFill>
                  <a:srgbClr val="000000"/>
                </a:solidFill>
                <a:latin typeface="Times New Roman"/>
                <a:ea typeface="微软雅黑"/>
                <a:cs typeface="Times New Roman"/>
              </a:rPr>
              <a:t>3.</a:t>
            </a:r>
            <a:r>
              <a:rPr lang="zh-CN" altLang="zh-CN" sz="4800" dirty="0">
                <a:solidFill>
                  <a:srgbClr val="000000"/>
                </a:solidFill>
                <a:latin typeface="Times New Roman"/>
                <a:ea typeface="微软雅黑"/>
                <a:cs typeface="Times New Roman"/>
              </a:rPr>
              <a:t>生产基因工程药物</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(1)</a:t>
            </a:r>
            <a:r>
              <a:rPr lang="zh-CN" altLang="zh-CN" sz="4800" dirty="0">
                <a:solidFill>
                  <a:srgbClr val="000000"/>
                </a:solidFill>
                <a:latin typeface="Times New Roman"/>
                <a:ea typeface="微软雅黑"/>
                <a:cs typeface="Times New Roman"/>
              </a:rPr>
              <a:t>转基因植物生产药物蛋白</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(2)</a:t>
            </a:r>
            <a:r>
              <a:rPr lang="zh-CN" altLang="zh-CN" sz="4800" dirty="0">
                <a:solidFill>
                  <a:srgbClr val="000000"/>
                </a:solidFill>
                <a:latin typeface="Times New Roman"/>
                <a:ea typeface="微软雅黑"/>
                <a:cs typeface="Times New Roman"/>
              </a:rPr>
              <a:t>哺乳动物的乳腺作为</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生产蛋白质类药物。</a:t>
            </a:r>
            <a:r>
              <a:rPr lang="en-US" altLang="zh-CN" sz="4800" dirty="0">
                <a:solidFill>
                  <a:srgbClr val="000000"/>
                </a:solid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zh-CN" altLang="zh-CN" sz="4800" dirty="0">
                <a:solidFill>
                  <a:srgbClr val="000000"/>
                </a:solidFill>
                <a:latin typeface="Times New Roman"/>
                <a:ea typeface="微软雅黑"/>
                <a:cs typeface="Times New Roman"/>
              </a:rPr>
              <a:t>优点</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乳汁可以</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合成</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频繁采集不会对动物产生危害</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乳汁成分相对简单、明确</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便于药物的</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a:t>
            </a:r>
            <a:r>
              <a:rPr lang="en-US" altLang="zh-CN" sz="4800" dirty="0">
                <a:solidFill>
                  <a:srgbClr val="000000"/>
                </a:solid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(3)</a:t>
            </a:r>
            <a:r>
              <a:rPr lang="zh-CN" altLang="zh-CN" sz="4800" dirty="0">
                <a:solidFill>
                  <a:srgbClr val="000000"/>
                </a:solidFill>
                <a:latin typeface="Times New Roman"/>
                <a:ea typeface="微软雅黑"/>
                <a:cs typeface="Times New Roman"/>
              </a:rPr>
              <a:t>转基因</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成为理想的合成蛋白质的分子工厂。</a:t>
            </a:r>
            <a:r>
              <a:rPr lang="en-US" altLang="zh-CN" sz="4800" dirty="0">
                <a:solidFill>
                  <a:srgbClr val="000000"/>
                </a:solid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zh-CN" altLang="zh-CN" sz="4800" dirty="0">
                <a:solidFill>
                  <a:srgbClr val="000000"/>
                </a:solidFill>
                <a:latin typeface="Times New Roman"/>
                <a:ea typeface="微软雅黑"/>
                <a:cs typeface="Times New Roman"/>
              </a:rPr>
              <a:t>优点</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大肠杆菌等微生物</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简单、操作方便</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可以在价格低廉的</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中快速生长。</a:t>
            </a:r>
            <a:r>
              <a:rPr lang="en-US" altLang="zh-CN" sz="4800" dirty="0">
                <a:solidFill>
                  <a:srgbClr val="000000"/>
                </a:solidFill>
                <a:latin typeface="Times New Roman"/>
                <a:ea typeface="微软雅黑"/>
                <a:cs typeface="Times New Roman"/>
              </a:rPr>
              <a:t> </a:t>
            </a:r>
            <a:endParaRPr lang="zh-CN" altLang="zh-CN" sz="1800" dirty="0">
              <a:solidFill>
                <a:srgbClr val="000000"/>
              </a:solidFill>
              <a:effectLst/>
              <a:latin typeface="NEU-BZ-S92"/>
              <a:ea typeface="方正宋三_GBK"/>
              <a:cs typeface="Times New Roman"/>
            </a:endParaRPr>
          </a:p>
        </p:txBody>
      </p:sp>
      <p:sp>
        <p:nvSpPr>
          <p:cNvPr id="11" name="矩形 10">
            <a:extLst>
              <a:ext uri="{FF2B5EF4-FFF2-40B4-BE49-F238E27FC236}">
                <a16:creationId xmlns="" xmlns:a16="http://schemas.microsoft.com/office/drawing/2014/main" id="{29D668F5-91C6-4F58-8F01-4785744D6CBE}"/>
              </a:ext>
            </a:extLst>
          </p:cNvPr>
          <p:cNvSpPr/>
          <p:nvPr/>
        </p:nvSpPr>
        <p:spPr>
          <a:xfrm>
            <a:off x="20090556" y="8854488"/>
            <a:ext cx="2031325"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培养基</a:t>
            </a:r>
            <a:endParaRPr lang="zh-CN" altLang="zh-CN" sz="4800" dirty="0">
              <a:solidFill>
                <a:srgbClr val="000000"/>
              </a:solidFill>
              <a:effectLst/>
              <a:latin typeface="NEU-BZ-S92"/>
              <a:ea typeface="方正书宋_GBK"/>
              <a:cs typeface="Times New Roman"/>
            </a:endParaRPr>
          </a:p>
        </p:txBody>
      </p:sp>
    </p:spTree>
    <p:extLst>
      <p:ext uri="{BB962C8B-B14F-4D97-AF65-F5344CB8AC3E}">
        <p14:creationId xmlns:p14="http://schemas.microsoft.com/office/powerpoint/2010/main" val="3604275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 xmlns:a16="http://schemas.microsoft.com/office/drawing/2014/main" id="{F7D748A9-FFD1-47D9-9518-46E0AEF1861A}"/>
              </a:ext>
            </a:extLst>
          </p:cNvPr>
          <p:cNvGrpSpPr/>
          <p:nvPr/>
        </p:nvGrpSpPr>
        <p:grpSpPr>
          <a:xfrm>
            <a:off x="1440484" y="1188542"/>
            <a:ext cx="21174075" cy="828675"/>
            <a:chOff x="1436761" y="1188542"/>
            <a:chExt cx="21174075" cy="828675"/>
          </a:xfrm>
        </p:grpSpPr>
        <p:pic>
          <p:nvPicPr>
            <p:cNvPr id="14" name="Picture 2">
              <a:extLst>
                <a:ext uri="{FF2B5EF4-FFF2-40B4-BE49-F238E27FC236}">
                  <a16:creationId xmlns="" xmlns:a16="http://schemas.microsoft.com/office/drawing/2014/main" id="{AAC6A748-BCE4-4A04-A9CC-121C9A12820C}"/>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5" name="TextBox 8">
              <a:extLst>
                <a:ext uri="{FF2B5EF4-FFF2-40B4-BE49-F238E27FC236}">
                  <a16:creationId xmlns="" xmlns:a16="http://schemas.microsoft.com/office/drawing/2014/main" id="{4D5780E9-847C-4572-A7EA-B95C4F8E138D}"/>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预 习 梳 理</a:t>
              </a:r>
            </a:p>
          </p:txBody>
        </p:sp>
      </p:grpSp>
      <p:sp>
        <p:nvSpPr>
          <p:cNvPr id="16" name="矩形 15">
            <a:extLst>
              <a:ext uri="{FF2B5EF4-FFF2-40B4-BE49-F238E27FC236}">
                <a16:creationId xmlns="" xmlns:a16="http://schemas.microsoft.com/office/drawing/2014/main" id="{6F448D99-61E6-441B-9549-9AA9A76D81EB}"/>
              </a:ext>
            </a:extLst>
          </p:cNvPr>
          <p:cNvSpPr/>
          <p:nvPr/>
        </p:nvSpPr>
        <p:spPr>
          <a:xfrm>
            <a:off x="7849196" y="3381881"/>
            <a:ext cx="1415772"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敲除</a:t>
            </a:r>
            <a:endParaRPr lang="zh-CN" altLang="en-US" sz="4800" dirty="0"/>
          </a:p>
        </p:txBody>
      </p:sp>
      <p:sp>
        <p:nvSpPr>
          <p:cNvPr id="20" name="矩形 19">
            <a:extLst>
              <a:ext uri="{FF2B5EF4-FFF2-40B4-BE49-F238E27FC236}">
                <a16:creationId xmlns="" xmlns:a16="http://schemas.microsoft.com/office/drawing/2014/main" id="{7C1A5664-51D8-40DF-9AAE-821A88AF7516}"/>
              </a:ext>
            </a:extLst>
          </p:cNvPr>
          <p:cNvSpPr/>
          <p:nvPr/>
        </p:nvSpPr>
        <p:spPr>
          <a:xfrm>
            <a:off x="3769128" y="5542121"/>
            <a:ext cx="1415772"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鉴定</a:t>
            </a:r>
            <a:endParaRPr lang="zh-CN" altLang="zh-CN" sz="4800" dirty="0">
              <a:solidFill>
                <a:srgbClr val="000000"/>
              </a:solidFill>
              <a:effectLst/>
              <a:latin typeface="NEU-BZ-S92"/>
              <a:ea typeface="方正书宋_GBK"/>
              <a:cs typeface="Times New Roman"/>
            </a:endParaRPr>
          </a:p>
        </p:txBody>
      </p:sp>
      <p:sp>
        <p:nvSpPr>
          <p:cNvPr id="21" name="矩形 20">
            <a:extLst>
              <a:ext uri="{FF2B5EF4-FFF2-40B4-BE49-F238E27FC236}">
                <a16:creationId xmlns="" xmlns:a16="http://schemas.microsoft.com/office/drawing/2014/main" id="{29D668F5-91C6-4F58-8F01-4785744D6CBE}"/>
              </a:ext>
            </a:extLst>
          </p:cNvPr>
          <p:cNvSpPr/>
          <p:nvPr/>
        </p:nvSpPr>
        <p:spPr>
          <a:xfrm>
            <a:off x="4477014" y="7702361"/>
            <a:ext cx="2031325"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特异性</a:t>
            </a:r>
            <a:endParaRPr lang="zh-CN" altLang="zh-CN" sz="4800" dirty="0">
              <a:solidFill>
                <a:srgbClr val="000000"/>
              </a:solidFill>
              <a:effectLst/>
              <a:latin typeface="NEU-BZ-S92"/>
              <a:ea typeface="方正书宋_GBK"/>
              <a:cs typeface="Times New Roman"/>
            </a:endParaRPr>
          </a:p>
        </p:txBody>
      </p:sp>
      <p:sp>
        <p:nvSpPr>
          <p:cNvPr id="22" name="矩形 21">
            <a:extLst>
              <a:ext uri="{FF2B5EF4-FFF2-40B4-BE49-F238E27FC236}">
                <a16:creationId xmlns="" xmlns:a16="http://schemas.microsoft.com/office/drawing/2014/main" id="{3773EE5A-225D-4A04-B390-1BE53B47BE2A}"/>
              </a:ext>
            </a:extLst>
          </p:cNvPr>
          <p:cNvSpPr/>
          <p:nvPr/>
        </p:nvSpPr>
        <p:spPr>
          <a:xfrm>
            <a:off x="17332180" y="6589142"/>
            <a:ext cx="3262432"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大量、新鲜</a:t>
            </a:r>
            <a:endParaRPr lang="zh-CN" altLang="zh-CN" sz="4800" dirty="0">
              <a:solidFill>
                <a:srgbClr val="000000"/>
              </a:solidFill>
              <a:effectLst/>
              <a:latin typeface="NEU-BZ-S92"/>
              <a:ea typeface="方正书宋_GBK"/>
              <a:cs typeface="Times New Roman"/>
            </a:endParaRPr>
          </a:p>
        </p:txBody>
      </p:sp>
      <p:sp>
        <p:nvSpPr>
          <p:cNvPr id="24" name="矩形 23">
            <a:extLst>
              <a:ext uri="{FF2B5EF4-FFF2-40B4-BE49-F238E27FC236}">
                <a16:creationId xmlns="" xmlns:a16="http://schemas.microsoft.com/office/drawing/2014/main" id="{6F448D99-61E6-441B-9549-9AA9A76D81EB}"/>
              </a:ext>
            </a:extLst>
          </p:cNvPr>
          <p:cNvSpPr/>
          <p:nvPr/>
        </p:nvSpPr>
        <p:spPr>
          <a:xfrm>
            <a:off x="11401976" y="2236434"/>
            <a:ext cx="1415772"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模型</a:t>
            </a:r>
            <a:endParaRPr lang="zh-CN" altLang="en-US" sz="4800" dirty="0"/>
          </a:p>
        </p:txBody>
      </p:sp>
      <p:sp>
        <p:nvSpPr>
          <p:cNvPr id="12" name="文本框 9">
            <a:extLst>
              <a:ext uri="{FF2B5EF4-FFF2-40B4-BE49-F238E27FC236}">
                <a16:creationId xmlns="" xmlns:a16="http://schemas.microsoft.com/office/drawing/2014/main" id="{3A9152A9-4031-41DC-8082-664FF29FB028}"/>
              </a:ext>
            </a:extLst>
          </p:cNvPr>
          <p:cNvSpPr txBox="1"/>
          <p:nvPr/>
        </p:nvSpPr>
        <p:spPr>
          <a:xfrm>
            <a:off x="1371063" y="2208843"/>
            <a:ext cx="21174075" cy="6740307"/>
          </a:xfrm>
          <a:prstGeom prst="rect">
            <a:avLst/>
          </a:prstGeom>
          <a:noFill/>
        </p:spPr>
        <p:txBody>
          <a:bodyPr wrap="square">
            <a:spAutoFit/>
          </a:bodyPr>
          <a:lstStyle/>
          <a:p>
            <a:pPr>
              <a:lnSpc>
                <a:spcPct val="150000"/>
              </a:lnSpc>
              <a:spcAft>
                <a:spcPts val="0"/>
              </a:spcAft>
            </a:pPr>
            <a:r>
              <a:rPr lang="en-US" altLang="zh-CN" sz="4800" dirty="0">
                <a:solidFill>
                  <a:srgbClr val="000000"/>
                </a:solidFill>
                <a:latin typeface="Times New Roman"/>
                <a:ea typeface="微软雅黑"/>
                <a:cs typeface="Times New Roman"/>
              </a:rPr>
              <a:t>4.</a:t>
            </a:r>
            <a:r>
              <a:rPr lang="zh-CN" altLang="zh-CN" sz="4800" dirty="0">
                <a:solidFill>
                  <a:srgbClr val="000000"/>
                </a:solidFill>
                <a:latin typeface="Times New Roman"/>
                <a:ea typeface="微软雅黑"/>
                <a:cs typeface="Times New Roman"/>
              </a:rPr>
              <a:t>转基因动物可为研究疾病机理提供</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a:solidFill>
                  <a:srgbClr val="000000"/>
                </a:solidFill>
                <a:uFill>
                  <a:solidFill>
                    <a:srgbClr val="000000"/>
                  </a:solidFill>
                </a:u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zh-CN" altLang="zh-CN" sz="4800" dirty="0">
                <a:solidFill>
                  <a:srgbClr val="000000"/>
                </a:solidFill>
                <a:latin typeface="Times New Roman"/>
                <a:ea typeface="微软雅黑"/>
                <a:cs typeface="Times New Roman"/>
              </a:rPr>
              <a:t>获得基因、改造基因</a:t>
            </a:r>
            <a:r>
              <a:rPr lang="en-US" altLang="zh-CN" sz="4800" dirty="0">
                <a:solidFill>
                  <a:srgbClr val="000000"/>
                </a:solidFill>
                <a:latin typeface="Times New Roman"/>
                <a:ea typeface="微软雅黑"/>
                <a:cs typeface="Times New Roman"/>
              </a:rPr>
              <a:t>,“</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某些基因</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成为研究致病机理和测试治疗方法的理想模型。</a:t>
            </a:r>
            <a:r>
              <a:rPr lang="en-US" altLang="zh-CN" sz="4800" dirty="0">
                <a:solidFill>
                  <a:srgbClr val="000000"/>
                </a:solid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5.</a:t>
            </a:r>
            <a:r>
              <a:rPr lang="zh-CN" altLang="zh-CN" sz="4800" dirty="0">
                <a:solidFill>
                  <a:srgbClr val="000000"/>
                </a:solidFill>
                <a:latin typeface="Times New Roman"/>
                <a:ea typeface="微软雅黑"/>
                <a:cs typeface="Times New Roman"/>
              </a:rPr>
              <a:t>法医</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能保护受害者权益</a:t>
            </a:r>
            <a:r>
              <a:rPr lang="en-US" altLang="zh-CN" sz="4800" dirty="0">
                <a:solidFill>
                  <a:srgbClr val="000000"/>
                </a:solid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(1)</a:t>
            </a:r>
            <a:r>
              <a:rPr lang="zh-CN" altLang="zh-CN" sz="4800" dirty="0">
                <a:solidFill>
                  <a:srgbClr val="000000"/>
                </a:solidFill>
                <a:latin typeface="Times New Roman"/>
                <a:ea typeface="微软雅黑"/>
                <a:cs typeface="Times New Roman"/>
              </a:rPr>
              <a:t>通过血型或抗原</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抗体杂交技术鉴定犯罪嫌疑人</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这需要有</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的样品</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结果的</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不强</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一般只能用于</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犯罪嫌疑人</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而不能指证。</a:t>
            </a:r>
            <a:r>
              <a:rPr lang="en-US" altLang="zh-CN" sz="4800" dirty="0">
                <a:solidFill>
                  <a:srgbClr val="000000"/>
                </a:solidFill>
                <a:latin typeface="Times New Roman"/>
                <a:ea typeface="微软雅黑"/>
                <a:cs typeface="Times New Roman"/>
              </a:rPr>
              <a:t> </a:t>
            </a:r>
            <a:endParaRPr lang="zh-CN" altLang="zh-CN" sz="1800" dirty="0">
              <a:solidFill>
                <a:srgbClr val="000000"/>
              </a:solidFill>
              <a:effectLst/>
              <a:latin typeface="NEU-BZ-S92"/>
              <a:ea typeface="方正宋三_GBK"/>
              <a:cs typeface="Times New Roman"/>
            </a:endParaRPr>
          </a:p>
        </p:txBody>
      </p:sp>
      <p:sp>
        <p:nvSpPr>
          <p:cNvPr id="11" name="矩形 10">
            <a:extLst>
              <a:ext uri="{FF2B5EF4-FFF2-40B4-BE49-F238E27FC236}">
                <a16:creationId xmlns="" xmlns:a16="http://schemas.microsoft.com/office/drawing/2014/main" id="{29D668F5-91C6-4F58-8F01-4785744D6CBE}"/>
              </a:ext>
            </a:extLst>
          </p:cNvPr>
          <p:cNvSpPr/>
          <p:nvPr/>
        </p:nvSpPr>
        <p:spPr>
          <a:xfrm>
            <a:off x="12457708" y="7702361"/>
            <a:ext cx="1415772"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排除</a:t>
            </a:r>
            <a:endParaRPr lang="zh-CN" altLang="zh-CN" sz="4800" dirty="0">
              <a:solidFill>
                <a:srgbClr val="000000"/>
              </a:solidFill>
              <a:effectLst/>
              <a:latin typeface="NEU-BZ-S92"/>
              <a:ea typeface="方正书宋_GBK"/>
              <a:cs typeface="Times New Roman"/>
            </a:endParaRPr>
          </a:p>
        </p:txBody>
      </p:sp>
    </p:spTree>
    <p:extLst>
      <p:ext uri="{BB962C8B-B14F-4D97-AF65-F5344CB8AC3E}">
        <p14:creationId xmlns:p14="http://schemas.microsoft.com/office/powerpoint/2010/main" val="287739927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 xmlns:a16="http://schemas.microsoft.com/office/drawing/2014/main" id="{F7D748A9-FFD1-47D9-9518-46E0AEF1861A}"/>
              </a:ext>
            </a:extLst>
          </p:cNvPr>
          <p:cNvGrpSpPr/>
          <p:nvPr/>
        </p:nvGrpSpPr>
        <p:grpSpPr>
          <a:xfrm>
            <a:off x="1440484" y="1188542"/>
            <a:ext cx="21174075" cy="828675"/>
            <a:chOff x="1436761" y="1188542"/>
            <a:chExt cx="21174075" cy="828675"/>
          </a:xfrm>
        </p:grpSpPr>
        <p:pic>
          <p:nvPicPr>
            <p:cNvPr id="14" name="Picture 2">
              <a:extLst>
                <a:ext uri="{FF2B5EF4-FFF2-40B4-BE49-F238E27FC236}">
                  <a16:creationId xmlns="" xmlns:a16="http://schemas.microsoft.com/office/drawing/2014/main" id="{AAC6A748-BCE4-4A04-A9CC-121C9A12820C}"/>
                </a:ext>
              </a:extLst>
            </p:cNvPr>
            <p:cNvPicPr>
              <a:picLocks noChangeAspect="1" noChangeArrowheads="1"/>
            </p:cNvPicPr>
            <p:nvPr/>
          </p:nvPicPr>
          <p:blipFill>
            <a:blip r:embed="rId2" cstate="print"/>
            <a:srcRect/>
            <a:stretch>
              <a:fillRect/>
            </a:stretch>
          </p:blipFill>
          <p:spPr bwMode="auto">
            <a:xfrm>
              <a:off x="1436761" y="1188542"/>
              <a:ext cx="21174075" cy="828675"/>
            </a:xfrm>
            <a:prstGeom prst="rect">
              <a:avLst/>
            </a:prstGeom>
            <a:noFill/>
            <a:ln w="9525">
              <a:noFill/>
              <a:miter lim="800000"/>
              <a:headEnd/>
              <a:tailEnd/>
            </a:ln>
          </p:spPr>
        </p:pic>
        <p:sp>
          <p:nvSpPr>
            <p:cNvPr id="15" name="TextBox 8">
              <a:extLst>
                <a:ext uri="{FF2B5EF4-FFF2-40B4-BE49-F238E27FC236}">
                  <a16:creationId xmlns="" xmlns:a16="http://schemas.microsoft.com/office/drawing/2014/main" id="{4D5780E9-847C-4572-A7EA-B95C4F8E138D}"/>
                </a:ext>
              </a:extLst>
            </p:cNvPr>
            <p:cNvSpPr txBox="1"/>
            <p:nvPr/>
          </p:nvSpPr>
          <p:spPr>
            <a:xfrm>
              <a:off x="1796801" y="1188542"/>
              <a:ext cx="4248472" cy="769441"/>
            </a:xfrm>
            <a:prstGeom prst="rect">
              <a:avLst/>
            </a:prstGeom>
            <a:noFill/>
          </p:spPr>
          <p:txBody>
            <a:bodyPr wrap="square" rtlCol="0">
              <a:spAutoFit/>
            </a:bodyPr>
            <a:lstStyle/>
            <a:p>
              <a:r>
                <a:rPr lang="zh-CN" altLang="en-US" sz="4400" b="1" dirty="0">
                  <a:solidFill>
                    <a:schemeClr val="bg1"/>
                  </a:solidFill>
                  <a:latin typeface="微软雅黑" pitchFamily="34" charset="-122"/>
                  <a:ea typeface="微软雅黑" pitchFamily="34" charset="-122"/>
                </a:rPr>
                <a:t>预 习 梳 理</a:t>
              </a:r>
            </a:p>
          </p:txBody>
        </p:sp>
      </p:grpSp>
      <p:sp>
        <p:nvSpPr>
          <p:cNvPr id="16" name="矩形 15">
            <a:extLst>
              <a:ext uri="{FF2B5EF4-FFF2-40B4-BE49-F238E27FC236}">
                <a16:creationId xmlns="" xmlns:a16="http://schemas.microsoft.com/office/drawing/2014/main" id="{6F448D99-61E6-441B-9549-9AA9A76D81EB}"/>
              </a:ext>
            </a:extLst>
          </p:cNvPr>
          <p:cNvSpPr/>
          <p:nvPr/>
        </p:nvSpPr>
        <p:spPr>
          <a:xfrm>
            <a:off x="9937428" y="2211034"/>
            <a:ext cx="1415772"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电泳</a:t>
            </a:r>
            <a:endParaRPr lang="zh-CN" altLang="en-US" sz="4800" dirty="0"/>
          </a:p>
        </p:txBody>
      </p:sp>
      <p:sp>
        <p:nvSpPr>
          <p:cNvPr id="20" name="矩形 19">
            <a:extLst>
              <a:ext uri="{FF2B5EF4-FFF2-40B4-BE49-F238E27FC236}">
                <a16:creationId xmlns="" xmlns:a16="http://schemas.microsoft.com/office/drawing/2014/main" id="{7C1A5664-51D8-40DF-9AAE-821A88AF7516}"/>
              </a:ext>
            </a:extLst>
          </p:cNvPr>
          <p:cNvSpPr/>
          <p:nvPr/>
        </p:nvSpPr>
        <p:spPr>
          <a:xfrm>
            <a:off x="15266020" y="2208842"/>
            <a:ext cx="1415772" cy="830997"/>
          </a:xfrm>
          <a:prstGeom prst="rect">
            <a:avLst/>
          </a:prstGeom>
        </p:spPr>
        <p:txBody>
          <a:bodyPr wrap="none">
            <a:spAutoFit/>
          </a:bodyPr>
          <a:lstStyle/>
          <a:p>
            <a:pPr>
              <a:spcAft>
                <a:spcPts val="0"/>
              </a:spcAft>
            </a:pPr>
            <a:r>
              <a:rPr lang="zh-CN" altLang="zh-CN" sz="4800" dirty="0">
                <a:solidFill>
                  <a:srgbClr val="A50021"/>
                </a:solidFill>
                <a:latin typeface="Times New Roman"/>
                <a:ea typeface="微软雅黑"/>
                <a:cs typeface="Times New Roman"/>
              </a:rPr>
              <a:t>探针</a:t>
            </a:r>
            <a:endParaRPr lang="zh-CN" altLang="zh-CN" sz="4800" dirty="0">
              <a:solidFill>
                <a:srgbClr val="000000"/>
              </a:solidFill>
              <a:effectLst/>
              <a:latin typeface="NEU-BZ-S92"/>
              <a:ea typeface="方正书宋_GBK"/>
              <a:cs typeface="Times New Roman"/>
            </a:endParaRPr>
          </a:p>
        </p:txBody>
      </p:sp>
      <p:sp>
        <p:nvSpPr>
          <p:cNvPr id="21" name="矩形 20">
            <a:extLst>
              <a:ext uri="{FF2B5EF4-FFF2-40B4-BE49-F238E27FC236}">
                <a16:creationId xmlns="" xmlns:a16="http://schemas.microsoft.com/office/drawing/2014/main" id="{29D668F5-91C6-4F58-8F01-4785744D6CBE}"/>
              </a:ext>
            </a:extLst>
          </p:cNvPr>
          <p:cNvSpPr/>
          <p:nvPr/>
        </p:nvSpPr>
        <p:spPr>
          <a:xfrm>
            <a:off x="2088556" y="4428902"/>
            <a:ext cx="1348446" cy="830997"/>
          </a:xfrm>
          <a:prstGeom prst="rect">
            <a:avLst/>
          </a:prstGeom>
        </p:spPr>
        <p:txBody>
          <a:bodyPr wrap="none">
            <a:spAutoFit/>
          </a:bodyPr>
          <a:lstStyle/>
          <a:p>
            <a:pPr>
              <a:spcAft>
                <a:spcPts val="0"/>
              </a:spcAft>
            </a:pPr>
            <a:r>
              <a:rPr lang="en-US" altLang="zh-CN" sz="4800" dirty="0">
                <a:solidFill>
                  <a:srgbClr val="A50021"/>
                </a:solidFill>
                <a:latin typeface="Times New Roman"/>
                <a:ea typeface="微软雅黑"/>
              </a:rPr>
              <a:t>PCR</a:t>
            </a:r>
            <a:endParaRPr lang="zh-CN" altLang="zh-CN" sz="4800" dirty="0">
              <a:solidFill>
                <a:srgbClr val="000000"/>
              </a:solidFill>
              <a:effectLst/>
              <a:latin typeface="NEU-BZ-S92"/>
              <a:ea typeface="方正书宋_GBK"/>
              <a:cs typeface="Times New Roman"/>
            </a:endParaRPr>
          </a:p>
        </p:txBody>
      </p:sp>
      <p:sp>
        <p:nvSpPr>
          <p:cNvPr id="22" name="矩形 21">
            <a:extLst>
              <a:ext uri="{FF2B5EF4-FFF2-40B4-BE49-F238E27FC236}">
                <a16:creationId xmlns="" xmlns:a16="http://schemas.microsoft.com/office/drawing/2014/main" id="{3773EE5A-225D-4A04-B390-1BE53B47BE2A}"/>
              </a:ext>
            </a:extLst>
          </p:cNvPr>
          <p:cNvSpPr/>
          <p:nvPr/>
        </p:nvSpPr>
        <p:spPr>
          <a:xfrm>
            <a:off x="15980950" y="3309873"/>
            <a:ext cx="2747868" cy="830997"/>
          </a:xfrm>
          <a:prstGeom prst="rect">
            <a:avLst/>
          </a:prstGeom>
        </p:spPr>
        <p:txBody>
          <a:bodyPr wrap="none">
            <a:spAutoFit/>
          </a:bodyPr>
          <a:lstStyle/>
          <a:p>
            <a:pPr>
              <a:spcAft>
                <a:spcPts val="0"/>
              </a:spcAft>
            </a:pPr>
            <a:r>
              <a:rPr lang="en-US" altLang="zh-CN" sz="4800" dirty="0">
                <a:solidFill>
                  <a:srgbClr val="A50021"/>
                </a:solidFill>
                <a:latin typeface="Times New Roman"/>
                <a:ea typeface="微软雅黑"/>
              </a:rPr>
              <a:t>DNA</a:t>
            </a:r>
            <a:r>
              <a:rPr lang="zh-CN" altLang="zh-CN" sz="4800" dirty="0">
                <a:solidFill>
                  <a:srgbClr val="A50021"/>
                </a:solidFill>
                <a:latin typeface="Times New Roman"/>
                <a:ea typeface="微软雅黑"/>
                <a:cs typeface="Times New Roman"/>
              </a:rPr>
              <a:t>指纹</a:t>
            </a:r>
            <a:endParaRPr lang="zh-CN" altLang="zh-CN" sz="4800" dirty="0">
              <a:solidFill>
                <a:srgbClr val="000000"/>
              </a:solidFill>
              <a:effectLst/>
              <a:latin typeface="NEU-BZ-S92"/>
              <a:ea typeface="方正书宋_GBK"/>
              <a:cs typeface="Times New Roman"/>
            </a:endParaRPr>
          </a:p>
        </p:txBody>
      </p:sp>
      <p:sp>
        <p:nvSpPr>
          <p:cNvPr id="24" name="矩形 23">
            <a:extLst>
              <a:ext uri="{FF2B5EF4-FFF2-40B4-BE49-F238E27FC236}">
                <a16:creationId xmlns="" xmlns:a16="http://schemas.microsoft.com/office/drawing/2014/main" id="{6F448D99-61E6-441B-9549-9AA9A76D81EB}"/>
              </a:ext>
            </a:extLst>
          </p:cNvPr>
          <p:cNvSpPr/>
          <p:nvPr/>
        </p:nvSpPr>
        <p:spPr>
          <a:xfrm>
            <a:off x="5097791" y="2208843"/>
            <a:ext cx="2031325" cy="830997"/>
          </a:xfrm>
          <a:prstGeom prst="rect">
            <a:avLst/>
          </a:prstGeom>
        </p:spPr>
        <p:txBody>
          <a:bodyPr wrap="none">
            <a:spAutoFit/>
          </a:bodyPr>
          <a:lstStyle/>
          <a:p>
            <a:r>
              <a:rPr lang="zh-CN" altLang="zh-CN" sz="4800" dirty="0">
                <a:solidFill>
                  <a:srgbClr val="A50021"/>
                </a:solidFill>
                <a:latin typeface="Times New Roman"/>
                <a:ea typeface="微软雅黑"/>
                <a:cs typeface="Times New Roman"/>
              </a:rPr>
              <a:t>限制酶</a:t>
            </a:r>
            <a:endParaRPr lang="zh-CN" altLang="en-US" sz="4800" dirty="0"/>
          </a:p>
        </p:txBody>
      </p:sp>
      <p:sp>
        <p:nvSpPr>
          <p:cNvPr id="12" name="文本框 9">
            <a:extLst>
              <a:ext uri="{FF2B5EF4-FFF2-40B4-BE49-F238E27FC236}">
                <a16:creationId xmlns="" xmlns:a16="http://schemas.microsoft.com/office/drawing/2014/main" id="{3A9152A9-4031-41DC-8082-664FF29FB028}"/>
              </a:ext>
            </a:extLst>
          </p:cNvPr>
          <p:cNvSpPr txBox="1"/>
          <p:nvPr/>
        </p:nvSpPr>
        <p:spPr>
          <a:xfrm>
            <a:off x="1371063" y="2208843"/>
            <a:ext cx="21174075" cy="6740307"/>
          </a:xfrm>
          <a:prstGeom prst="rect">
            <a:avLst/>
          </a:prstGeom>
          <a:noFill/>
        </p:spPr>
        <p:txBody>
          <a:bodyPr wrap="square">
            <a:spAutoFit/>
          </a:bodyPr>
          <a:lstStyle/>
          <a:p>
            <a:pPr>
              <a:lnSpc>
                <a:spcPct val="150000"/>
              </a:lnSpc>
              <a:spcAft>
                <a:spcPts val="0"/>
              </a:spcAft>
            </a:pPr>
            <a:r>
              <a:rPr lang="en-US" altLang="zh-CN" sz="4800" dirty="0">
                <a:solidFill>
                  <a:srgbClr val="000000"/>
                </a:solidFill>
                <a:latin typeface="Times New Roman"/>
                <a:ea typeface="微软雅黑"/>
                <a:cs typeface="Times New Roman"/>
              </a:rPr>
              <a:t>(2)DNA</a:t>
            </a:r>
            <a:r>
              <a:rPr lang="zh-CN" altLang="zh-CN" sz="4800" dirty="0">
                <a:solidFill>
                  <a:srgbClr val="000000"/>
                </a:solidFill>
                <a:latin typeface="Times New Roman"/>
                <a:ea typeface="微软雅黑"/>
                <a:cs typeface="Times New Roman"/>
              </a:rPr>
              <a:t>经过</a:t>
            </a:r>
            <a:r>
              <a:rPr lang="zh-CN" altLang="zh-CN" sz="4800" u="sng" dirty="0">
                <a:solidFill>
                  <a:srgbClr val="000000"/>
                </a:solidFill>
                <a:uFill>
                  <a:solidFill>
                    <a:srgbClr val="000000"/>
                  </a:solidFill>
                </a:uFill>
                <a:latin typeface="Times New Roman"/>
                <a:ea typeface="微软雅黑"/>
                <a:cs typeface="Times New Roman"/>
              </a:rPr>
              <a:t>　　　</a:t>
            </a:r>
            <a:r>
              <a:rPr lang="en-US" altLang="zh-CN" sz="4800" u="sng" dirty="0" smtClean="0">
                <a:solidFill>
                  <a:srgbClr val="000000"/>
                </a:solidFill>
                <a:uFill>
                  <a:solidFill>
                    <a:srgbClr val="000000"/>
                  </a:solidFill>
                </a:uFill>
                <a:latin typeface="Times New Roman"/>
                <a:ea typeface="微软雅黑"/>
                <a:cs typeface="Times New Roman"/>
              </a:rPr>
              <a:t>  </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剪切、</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、与标记的</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进行核酸分子杂交</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得到的图谱是特异的</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就像人的指纹一样</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所以称之为</a:t>
            </a: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a:t>
            </a:r>
            <a:r>
              <a:rPr lang="zh-CN" altLang="zh-CN" sz="4800" dirty="0" smtClean="0">
                <a:solidFill>
                  <a:srgbClr val="000000"/>
                </a:solidFill>
                <a:latin typeface="Times New Roman"/>
                <a:ea typeface="微软雅黑"/>
                <a:cs typeface="Times New Roman"/>
              </a:rPr>
              <a:t>运用</a:t>
            </a:r>
            <a:endParaRPr lang="en-US" altLang="zh-CN" sz="4800" dirty="0" smtClean="0">
              <a:solidFill>
                <a:srgbClr val="000000"/>
              </a:solidFill>
              <a:latin typeface="Times New Roman"/>
              <a:ea typeface="微软雅黑"/>
              <a:cs typeface="Times New Roman"/>
            </a:endParaRPr>
          </a:p>
          <a:p>
            <a:pPr>
              <a:lnSpc>
                <a:spcPct val="150000"/>
              </a:lnSpc>
              <a:spcAft>
                <a:spcPts val="0"/>
              </a:spcAft>
            </a:pPr>
            <a:r>
              <a:rPr lang="zh-CN" altLang="zh-CN" sz="4800" u="sng" dirty="0">
                <a:solidFill>
                  <a:srgbClr val="000000"/>
                </a:solidFill>
                <a:uFill>
                  <a:solidFill>
                    <a:srgbClr val="000000"/>
                  </a:solidFill>
                </a:uFill>
                <a:latin typeface="Times New Roman"/>
                <a:ea typeface="微软雅黑"/>
                <a:cs typeface="Times New Roman"/>
              </a:rPr>
              <a:t>　　　　</a:t>
            </a:r>
            <a:r>
              <a:rPr lang="zh-CN" altLang="zh-CN" sz="4800" dirty="0">
                <a:solidFill>
                  <a:srgbClr val="000000"/>
                </a:solidFill>
                <a:latin typeface="Times New Roman"/>
                <a:ea typeface="微软雅黑"/>
                <a:cs typeface="Times New Roman"/>
              </a:rPr>
              <a:t>技术</a:t>
            </a:r>
            <a:r>
              <a:rPr lang="en-US" altLang="zh-CN" sz="4800" dirty="0">
                <a:solidFill>
                  <a:srgbClr val="000000"/>
                </a:solidFill>
                <a:latin typeface="Times New Roman"/>
                <a:ea typeface="微软雅黑"/>
                <a:cs typeface="Times New Roman"/>
              </a:rPr>
              <a:t>,20</a:t>
            </a:r>
            <a:r>
              <a:rPr lang="zh-CN" altLang="zh-CN" sz="4800" dirty="0">
                <a:solidFill>
                  <a:srgbClr val="000000"/>
                </a:solidFill>
                <a:latin typeface="Times New Roman"/>
                <a:ea typeface="微软雅黑"/>
                <a:cs typeface="Times New Roman"/>
              </a:rPr>
              <a:t>个细胞的</a:t>
            </a:r>
            <a:r>
              <a:rPr lang="en-US" altLang="zh-CN" sz="4800" dirty="0">
                <a:solidFill>
                  <a:srgbClr val="000000"/>
                </a:solidFill>
                <a:latin typeface="Times New Roman"/>
                <a:ea typeface="微软雅黑"/>
                <a:cs typeface="Times New Roman"/>
              </a:rPr>
              <a:t>DNA</a:t>
            </a:r>
            <a:r>
              <a:rPr lang="zh-CN" altLang="zh-CN" sz="4800" dirty="0">
                <a:solidFill>
                  <a:srgbClr val="000000"/>
                </a:solidFill>
                <a:latin typeface="Times New Roman"/>
                <a:ea typeface="微软雅黑"/>
                <a:cs typeface="Times New Roman"/>
              </a:rPr>
              <a:t>经过扩增就足够用于鉴定</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因此</a:t>
            </a:r>
            <a:r>
              <a:rPr lang="en-US" altLang="zh-CN" sz="4800" dirty="0">
                <a:solidFill>
                  <a:srgbClr val="000000"/>
                </a:solidFill>
                <a:latin typeface="Times New Roman"/>
                <a:ea typeface="微软雅黑"/>
                <a:cs typeface="Times New Roman"/>
              </a:rPr>
              <a:t>,</a:t>
            </a:r>
            <a:r>
              <a:rPr lang="zh-CN" altLang="zh-CN" sz="4800" dirty="0">
                <a:solidFill>
                  <a:srgbClr val="000000"/>
                </a:solidFill>
                <a:latin typeface="Times New Roman"/>
                <a:ea typeface="微软雅黑"/>
                <a:cs typeface="Times New Roman"/>
              </a:rPr>
              <a:t>几滴血或是一根头发上的毛囊细胞就可以成为指证犯罪嫌疑人或进行亲子鉴定的重要证据。</a:t>
            </a:r>
            <a:r>
              <a:rPr lang="en-US" altLang="zh-CN" sz="4800" dirty="0">
                <a:solidFill>
                  <a:srgbClr val="000000"/>
                </a:solidFill>
                <a:latin typeface="Times New Roman"/>
                <a:ea typeface="微软雅黑"/>
                <a:cs typeface="Times New Roman"/>
              </a:rPr>
              <a:t> </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6.</a:t>
            </a:r>
            <a:r>
              <a:rPr lang="zh-CN" altLang="zh-CN" sz="4800" dirty="0">
                <a:solidFill>
                  <a:srgbClr val="000000"/>
                </a:solidFill>
                <a:latin typeface="Times New Roman"/>
                <a:ea typeface="微软雅黑"/>
                <a:cs typeface="Times New Roman"/>
              </a:rPr>
              <a:t>培育具有优良性状的农牧业品种</a:t>
            </a:r>
            <a:endParaRPr lang="zh-CN" altLang="zh-CN" sz="1800" dirty="0">
              <a:solidFill>
                <a:srgbClr val="000000"/>
              </a:solidFill>
              <a:latin typeface="NEU-BZ-S92"/>
              <a:ea typeface="方正宋三_GBK"/>
              <a:cs typeface="Times New Roman"/>
            </a:endParaRPr>
          </a:p>
          <a:p>
            <a:pPr>
              <a:lnSpc>
                <a:spcPct val="150000"/>
              </a:lnSpc>
              <a:spcAft>
                <a:spcPts val="0"/>
              </a:spcAft>
            </a:pPr>
            <a:r>
              <a:rPr lang="en-US" altLang="zh-CN" sz="4800" dirty="0">
                <a:solidFill>
                  <a:srgbClr val="000000"/>
                </a:solidFill>
                <a:latin typeface="Times New Roman"/>
                <a:ea typeface="微软雅黑"/>
                <a:cs typeface="Times New Roman"/>
              </a:rPr>
              <a:t>7.</a:t>
            </a:r>
            <a:r>
              <a:rPr lang="zh-CN" altLang="zh-CN" sz="4800" dirty="0">
                <a:solidFill>
                  <a:srgbClr val="000000"/>
                </a:solidFill>
                <a:latin typeface="Times New Roman"/>
                <a:ea typeface="微软雅黑"/>
                <a:cs typeface="Times New Roman"/>
              </a:rPr>
              <a:t>用于保护生态环境</a:t>
            </a:r>
            <a:endParaRPr lang="zh-CN" altLang="zh-CN" sz="1800" dirty="0">
              <a:solidFill>
                <a:srgbClr val="000000"/>
              </a:solidFill>
              <a:effectLst/>
              <a:latin typeface="NEU-BZ-S92"/>
              <a:ea typeface="方正宋三_GBK"/>
              <a:cs typeface="Times New Roman"/>
            </a:endParaRPr>
          </a:p>
        </p:txBody>
      </p:sp>
    </p:spTree>
    <p:extLst>
      <p:ext uri="{BB962C8B-B14F-4D97-AF65-F5344CB8AC3E}">
        <p14:creationId xmlns:p14="http://schemas.microsoft.com/office/powerpoint/2010/main" val="85446104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4" grpId="0"/>
    </p:bldLst>
  </p:timing>
</p:sld>
</file>

<file path=ppt/theme/theme1.xml><?xml version="1.0" encoding="utf-8"?>
<a:theme xmlns:a="http://schemas.openxmlformats.org/drawingml/2006/main" name="Office 主题">
  <a:themeElements>
    <a:clrScheme name="华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4830</TotalTime>
  <Words>2458</Words>
  <Application>Microsoft Office PowerPoint</Application>
  <PresentationFormat>自定义</PresentationFormat>
  <Paragraphs>327</Paragraphs>
  <Slides>42</Slides>
  <Notes>0</Notes>
  <HiddenSlides>0</HiddenSlides>
  <MMClips>0</MMClips>
  <ScaleCrop>false</ScaleCrop>
  <HeadingPairs>
    <vt:vector size="4" baseType="variant">
      <vt:variant>
        <vt:lpstr>主题</vt:lpstr>
      </vt:variant>
      <vt:variant>
        <vt:i4>3</vt:i4>
      </vt:variant>
      <vt:variant>
        <vt:lpstr>幻灯片标题</vt:lpstr>
      </vt:variant>
      <vt:variant>
        <vt:i4>42</vt:i4>
      </vt:variant>
    </vt:vector>
  </HeadingPairs>
  <TitlesOfParts>
    <vt:vector size="45" baseType="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767</cp:revision>
  <dcterms:created xsi:type="dcterms:W3CDTF">2016-01-31T01:38:40Z</dcterms:created>
  <dcterms:modified xsi:type="dcterms:W3CDTF">2021-08-30T08:13:46Z</dcterms:modified>
</cp:coreProperties>
</file>