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303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97" r:id="rId20"/>
    <p:sldId id="275" r:id="rId21"/>
    <p:sldId id="276" r:id="rId22"/>
    <p:sldId id="277" r:id="rId23"/>
    <p:sldId id="278" r:id="rId24"/>
    <p:sldId id="279" r:id="rId25"/>
    <p:sldId id="287" r:id="rId26"/>
    <p:sldId id="288" r:id="rId27"/>
    <p:sldId id="289" r:id="rId28"/>
    <p:sldId id="291" r:id="rId29"/>
    <p:sldId id="292" r:id="rId30"/>
    <p:sldId id="293" r:id="rId31"/>
    <p:sldId id="294" r:id="rId32"/>
    <p:sldId id="295" r:id="rId33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9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2C52B-2C0F-4A07-BF60-A625EEF90AC3}" type="datetimeFigureOut">
              <a:rPr lang="zh-CN" altLang="en-US" smtClean="0"/>
              <a:t>2020/7/22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1D868-C525-4195-9B3D-B0166F4B48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365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D5383E-8F28-449A-81BB-0821DCC33C4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7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A46F3-4F28-4641-BEC0-629B4F70ABBA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A46F3-4F28-4641-BEC0-629B4F70ABBA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A46F3-4F28-4641-BEC0-629B4F70ABBA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A46F3-4F28-4641-BEC0-629B4F70ABBA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A46F3-4F28-4641-BEC0-629B4F70ABBA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-12673"/>
            <a:ext cx="9143999" cy="4154558"/>
          </a:xfrm>
          <a:prstGeom prst="rect">
            <a:avLst/>
          </a:prstGeom>
          <a:noFill/>
          <a:extLst/>
        </p:spPr>
      </p:pic>
      <p:sp>
        <p:nvSpPr>
          <p:cNvPr id="3" name="矩形 6"/>
          <p:cNvSpPr/>
          <p:nvPr userDrawn="1"/>
        </p:nvSpPr>
        <p:spPr>
          <a:xfrm>
            <a:off x="1" y="3112294"/>
            <a:ext cx="9144000" cy="1041797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9" tIns="34284" rIns="68569" bIns="3428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8" descr="91淘课logo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555555"/>
              </a:clrFrom>
              <a:clrTo>
                <a:srgbClr val="555555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8244962" y="4462463"/>
            <a:ext cx="7061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96745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2925C-1688-4FAA-8C70-C341920FED1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15779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301625" y="514350"/>
            <a:ext cx="8543925" cy="3886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3074C-A6D5-4F69-B425-463A8378DF1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timgsa.baidu.com/timg?image&amp;quality=80&amp;size=b9999_10000&amp;sec=1559528145960&amp;di=090d0ef5a506a76319ac09e58e84badc&amp;imgtype=0&amp;src=http%3A%2F%2Fi5.hexunimg.cn%2F2014-03-03%2F1626431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907396" y="1040786"/>
            <a:ext cx="4365415" cy="4112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7" rIns="68576" bIns="3428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200" b="1" dirty="0" smtClean="0">
                <a:latin typeface="微软雅黑" pitchFamily="34" charset="-122"/>
                <a:ea typeface="微软雅黑" pitchFamily="34" charset="-122"/>
              </a:rPr>
              <a:t>第八课  走进文化生活</a:t>
            </a:r>
            <a:endParaRPr lang="en-US" altLang="zh-CN" sz="2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13684" y="1551107"/>
            <a:ext cx="6406388" cy="80212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lIns="68576" tIns="34287" rIns="68576" bIns="34287">
            <a:spAutoFit/>
          </a:bodyPr>
          <a:lstStyle/>
          <a:p>
            <a:pPr algn="ctr">
              <a:defRPr/>
            </a:pPr>
            <a:r>
              <a:rPr lang="zh-CN" altLang="en-US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/>
                <a:ea typeface="微软雅黑"/>
                <a:cs typeface="微软雅黑"/>
              </a:rPr>
              <a:t>色彩斑斓的文化生活</a:t>
            </a:r>
            <a:endParaRPr lang="zh-CN" altLang="en-US" sz="4800" b="1" dirty="0">
              <a:effectLst>
                <a:outerShdw blurRad="38100" dist="38100" dir="2700000" algn="tl">
                  <a:srgbClr val="C0C0C0"/>
                </a:outerShdw>
              </a:effectLst>
              <a:latin typeface="微软雅黑"/>
              <a:ea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252713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392106" y="439296"/>
            <a:ext cx="8351556" cy="10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67" tIns="36283" rIns="72567" bIns="36283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2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         爷爷</a:t>
            </a:r>
            <a:r>
              <a:rPr lang="zh-CN" altLang="en-US" sz="2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要看京剧，爸爸要看军事科技，妈妈要看韩剧，我要看</a:t>
            </a:r>
            <a:r>
              <a:rPr lang="en-US" altLang="zh-CN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《</a:t>
            </a:r>
            <a:r>
              <a:rPr lang="zh-CN" altLang="en-US" sz="2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中国好声音</a:t>
            </a:r>
            <a:r>
              <a:rPr lang="en-US" altLang="zh-CN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》</a:t>
            </a:r>
            <a:r>
              <a:rPr lang="zh-CN" altLang="en-US" sz="2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，我们经常争看节目。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368268" y="1472130"/>
            <a:ext cx="7518424" cy="10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67" tIns="36283" rIns="72567" bIns="36283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A50021"/>
              </a:buClr>
            </a:pPr>
            <a:r>
              <a:rPr lang="zh-CN" altLang="en-US" sz="2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问题探究：</a:t>
            </a:r>
          </a:p>
          <a:p>
            <a:pPr eaLnBrk="1" hangingPunct="1">
              <a:lnSpc>
                <a:spcPct val="150000"/>
              </a:lnSpc>
              <a:buClr>
                <a:srgbClr val="A50021"/>
              </a:buClr>
            </a:pPr>
            <a:r>
              <a:rPr lang="zh-CN" altLang="en-US" sz="22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生活</a:t>
            </a:r>
            <a:r>
              <a:rPr lang="zh-CN" altLang="en-US" sz="2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中的上述现象反映了当前人们文化需求的</a:t>
            </a:r>
            <a:r>
              <a:rPr lang="zh-CN" altLang="en-US" sz="22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什么</a:t>
            </a:r>
            <a:r>
              <a:rPr lang="zh-CN" altLang="en-US" sz="2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特点</a:t>
            </a:r>
            <a:r>
              <a:rPr lang="zh-CN" altLang="en-US" sz="22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？</a:t>
            </a:r>
            <a:endParaRPr lang="zh-CN" altLang="en-US" sz="220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76255" y="3583214"/>
            <a:ext cx="2608263" cy="621508"/>
            <a:chOff x="0" y="3264"/>
            <a:chExt cx="1643" cy="522"/>
          </a:xfrm>
        </p:grpSpPr>
        <p:sp>
          <p:nvSpPr>
            <p:cNvPr id="57353" name="Text Box 9"/>
            <p:cNvSpPr txBox="1">
              <a:spLocks noChangeArrowheads="1"/>
            </p:cNvSpPr>
            <p:nvPr/>
          </p:nvSpPr>
          <p:spPr bwMode="auto">
            <a:xfrm>
              <a:off x="0" y="3282"/>
              <a:ext cx="521" cy="504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  <a:effectLst>
              <a:outerShdw dist="53882" dir="2700000" algn="ctr" rotWithShape="0">
                <a:srgbClr val="808080"/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tabLst>
                  <a:tab pos="157480" algn="l"/>
                  <a:tab pos="1572280" algn="l"/>
                </a:tabLst>
                <a:defRPr/>
              </a:pPr>
              <a:r>
                <a:rPr lang="zh-CN" altLang="en-US" sz="2200" dirty="0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人们</a:t>
              </a:r>
            </a:p>
          </p:txBody>
        </p:sp>
        <p:sp>
          <p:nvSpPr>
            <p:cNvPr id="57354" name="Line 10"/>
            <p:cNvSpPr>
              <a:spLocks noChangeShapeType="1"/>
            </p:cNvSpPr>
            <p:nvPr/>
          </p:nvSpPr>
          <p:spPr bwMode="auto">
            <a:xfrm>
              <a:off x="528" y="3528"/>
              <a:ext cx="2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53882" dir="2700000" algn="ctr" rotWithShape="0">
                <a:srgbClr val="808080"/>
              </a:outerShdw>
            </a:effectLst>
          </p:spPr>
          <p:txBody>
            <a:bodyPr anchor="ctr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endParaRPr lang="zh-CN" altLang="en-US" sz="2200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57355" name="Text Box 11"/>
            <p:cNvSpPr txBox="1">
              <a:spLocks noChangeArrowheads="1"/>
            </p:cNvSpPr>
            <p:nvPr/>
          </p:nvSpPr>
          <p:spPr bwMode="auto">
            <a:xfrm>
              <a:off x="816" y="3264"/>
              <a:ext cx="827" cy="504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  <a:effectLst>
              <a:outerShdw dist="53882" dir="2700000" algn="ctr" rotWithShape="0">
                <a:srgbClr val="808080"/>
              </a:outerShdw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tabLst>
                  <a:tab pos="157480" algn="l"/>
                  <a:tab pos="1572280" algn="l"/>
                </a:tabLst>
                <a:defRPr/>
              </a:pPr>
              <a:r>
                <a:rPr lang="zh-CN" altLang="en-US" sz="2200" dirty="0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文化需求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276596" y="3071999"/>
            <a:ext cx="1314452" cy="1802607"/>
            <a:chOff x="1704" y="2835"/>
            <a:chExt cx="828" cy="1514"/>
          </a:xfrm>
        </p:grpSpPr>
        <p:sp>
          <p:nvSpPr>
            <p:cNvPr id="57357" name="AutoShape 13"/>
            <p:cNvSpPr>
              <a:spLocks/>
            </p:cNvSpPr>
            <p:nvPr/>
          </p:nvSpPr>
          <p:spPr bwMode="auto">
            <a:xfrm>
              <a:off x="1704" y="3234"/>
              <a:ext cx="136" cy="553"/>
            </a:xfrm>
            <a:prstGeom prst="leftBrace">
              <a:avLst>
                <a:gd name="adj1" fmla="val 47243"/>
                <a:gd name="adj2" fmla="val 50000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rgbClr val="808080"/>
              </a:outerShdw>
            </a:effectLst>
          </p:spPr>
          <p:txBody>
            <a:bodyPr anchor="ctr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endParaRPr lang="zh-CN" altLang="en-US" sz="2200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57358" name="Text Box 14"/>
            <p:cNvSpPr txBox="1">
              <a:spLocks noChangeArrowheads="1"/>
            </p:cNvSpPr>
            <p:nvPr/>
          </p:nvSpPr>
          <p:spPr bwMode="auto">
            <a:xfrm>
              <a:off x="1872" y="2835"/>
              <a:ext cx="649" cy="504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  <a:effectLst>
              <a:outerShdw dist="53882" dir="2700000" algn="ctr" rotWithShape="0">
                <a:srgbClr val="808080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tabLst>
                  <a:tab pos="157480" algn="l"/>
                  <a:tab pos="1572280" algn="l"/>
                </a:tabLst>
                <a:defRPr/>
              </a:pPr>
              <a:r>
                <a:rPr lang="zh-CN" altLang="en-US" sz="2200" dirty="0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多层次</a:t>
              </a:r>
            </a:p>
          </p:txBody>
        </p:sp>
        <p:sp>
          <p:nvSpPr>
            <p:cNvPr id="57359" name="Text Box 15"/>
            <p:cNvSpPr txBox="1">
              <a:spLocks noChangeArrowheads="1"/>
            </p:cNvSpPr>
            <p:nvPr/>
          </p:nvSpPr>
          <p:spPr bwMode="auto">
            <a:xfrm>
              <a:off x="1883" y="3845"/>
              <a:ext cx="649" cy="504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  <a:effectLst>
              <a:outerShdw dist="53882" dir="2700000" algn="ctr" rotWithShape="0">
                <a:srgbClr val="808080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tabLst>
                  <a:tab pos="157480" algn="l"/>
                  <a:tab pos="1572280" algn="l"/>
                </a:tabLst>
                <a:defRPr/>
              </a:pPr>
              <a:r>
                <a:rPr lang="zh-CN" altLang="en-US" sz="2200" dirty="0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多样化</a:t>
              </a:r>
            </a:p>
          </p:txBody>
        </p:sp>
        <p:sp>
          <p:nvSpPr>
            <p:cNvPr id="57360" name="Text Box 16"/>
            <p:cNvSpPr txBox="1">
              <a:spLocks noChangeArrowheads="1"/>
            </p:cNvSpPr>
            <p:nvPr/>
          </p:nvSpPr>
          <p:spPr bwMode="auto">
            <a:xfrm>
              <a:off x="1868" y="3332"/>
              <a:ext cx="649" cy="504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  <a:effectLst>
              <a:outerShdw dist="53882" dir="2700000" algn="ctr" rotWithShape="0">
                <a:srgbClr val="808080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tabLst>
                  <a:tab pos="157480" algn="l"/>
                  <a:tab pos="1572280" algn="l"/>
                </a:tabLst>
                <a:defRPr/>
              </a:pPr>
              <a:r>
                <a:rPr lang="zh-CN" altLang="en-US" sz="2200" dirty="0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多方面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623927" y="0"/>
            <a:ext cx="5686033" cy="742689"/>
          </a:xfrm>
          <a:prstGeom prst="rect">
            <a:avLst/>
          </a:prstGeom>
          <a:noFill/>
        </p:spPr>
        <p:txBody>
          <a:bodyPr wrap="square" lIns="72567" tIns="36283" rIns="72567" bIns="3628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900" b="1" dirty="0" smtClean="0">
                <a:solidFill>
                  <a:srgbClr val="2864E6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三、发展人民大众喜闻乐见的文化</a:t>
            </a:r>
            <a:endParaRPr lang="zh-CN" altLang="en-US" sz="2900" b="1" dirty="0">
              <a:solidFill>
                <a:srgbClr val="2864E6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859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623927" y="0"/>
            <a:ext cx="5686033" cy="742689"/>
          </a:xfrm>
          <a:prstGeom prst="rect">
            <a:avLst/>
          </a:prstGeom>
          <a:noFill/>
        </p:spPr>
        <p:txBody>
          <a:bodyPr wrap="square" lIns="72567" tIns="36283" rIns="72567" bIns="3628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900" b="1" dirty="0" smtClean="0">
                <a:solidFill>
                  <a:srgbClr val="2864E6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三、发展人民大众喜闻乐见的文化</a:t>
            </a:r>
            <a:endParaRPr lang="zh-CN" altLang="en-US" sz="2900" b="1" dirty="0">
              <a:solidFill>
                <a:srgbClr val="2864E6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4" name="文本框 2"/>
          <p:cNvSpPr txBox="1"/>
          <p:nvPr/>
        </p:nvSpPr>
        <p:spPr>
          <a:xfrm>
            <a:off x="470499" y="627534"/>
            <a:ext cx="7992888" cy="12926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6858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1.</a:t>
            </a:r>
            <a:r>
              <a:rPr lang="zh-CN" altLang="en-US" sz="28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人们的文化</a:t>
            </a:r>
            <a:r>
              <a:rPr lang="zh-CN" altLang="en-US" sz="28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需求</a:t>
            </a:r>
            <a:r>
              <a:rPr lang="zh-CN" altLang="zh-CN" sz="28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特点</a:t>
            </a:r>
            <a:r>
              <a:rPr lang="en-US" altLang="zh-CN" sz="28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:</a:t>
            </a:r>
          </a:p>
          <a:p>
            <a:pPr defTabSz="6858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kern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 </a:t>
            </a:r>
            <a:r>
              <a:rPr lang="en-US" altLang="zh-CN" sz="3200" b="1" kern="0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      </a:t>
            </a:r>
            <a:r>
              <a:rPr lang="zh-CN" altLang="en-US" sz="2800" b="1" kern="0" dirty="0" smtClean="0">
                <a:solidFill>
                  <a:srgbClr val="FF0000"/>
                </a:solidFill>
                <a:latin typeface="宋体"/>
                <a:sym typeface="+mn-ea"/>
              </a:rPr>
              <a:t>多层次</a:t>
            </a:r>
            <a:r>
              <a:rPr lang="zh-CN" altLang="en-US" sz="2800" b="1" kern="0" dirty="0">
                <a:solidFill>
                  <a:srgbClr val="FF0000"/>
                </a:solidFill>
                <a:latin typeface="宋体"/>
                <a:sym typeface="+mn-ea"/>
              </a:rPr>
              <a:t>、多样化、多</a:t>
            </a:r>
            <a:r>
              <a:rPr lang="zh-CN" altLang="en-US" sz="2800" b="1" kern="0" dirty="0" smtClean="0">
                <a:solidFill>
                  <a:srgbClr val="FF0000"/>
                </a:solidFill>
                <a:latin typeface="宋体"/>
                <a:sym typeface="+mn-ea"/>
              </a:rPr>
              <a:t>方面</a:t>
            </a:r>
            <a:endParaRPr lang="zh-CN" altLang="en-US" sz="2800" b="1" kern="0" dirty="0">
              <a:solidFill>
                <a:srgbClr val="FF0000"/>
              </a:solidFill>
              <a:latin typeface="宋体"/>
              <a:sym typeface="+mn-ea"/>
            </a:endParaRPr>
          </a:p>
        </p:txBody>
      </p:sp>
      <p:sp>
        <p:nvSpPr>
          <p:cNvPr id="16" name="文本框 3"/>
          <p:cNvSpPr txBox="1"/>
          <p:nvPr/>
        </p:nvSpPr>
        <p:spPr>
          <a:xfrm>
            <a:off x="470499" y="1707654"/>
            <a:ext cx="4044697" cy="60939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685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2.</a:t>
            </a:r>
            <a:r>
              <a:rPr lang="zh-CN" altLang="en-US" sz="28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我们所倡导的大众文化</a:t>
            </a:r>
          </a:p>
        </p:txBody>
      </p:sp>
      <p:sp>
        <p:nvSpPr>
          <p:cNvPr id="17" name="Rectangle 3"/>
          <p:cNvSpPr/>
          <p:nvPr/>
        </p:nvSpPr>
        <p:spPr>
          <a:xfrm>
            <a:off x="371475" y="3013655"/>
            <a:ext cx="8497888" cy="953135"/>
          </a:xfrm>
          <a:prstGeom prst="rect">
            <a:avLst/>
          </a:prstGeom>
          <a:noFill/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面向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广大人民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，反映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人民的利益与呼声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，为人民大众所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喜闻乐见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的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社会主义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文化。</a:t>
            </a: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1584325" y="2303780"/>
            <a:ext cx="1514475" cy="652780"/>
          </a:xfrm>
          <a:prstGeom prst="wedgeEllipseCallout">
            <a:avLst>
              <a:gd name="adj1" fmla="val -41532"/>
              <a:gd name="adj2" fmla="val 73495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</a:ln>
          <a:effectLst>
            <a:outerShdw dist="53882" dir="2700000" algn="ctr" rotWithShape="0">
              <a:srgbClr val="808080"/>
            </a:outerShdw>
          </a:effectLst>
        </p:spPr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98120" algn="l"/>
                <a:tab pos="1981200" algn="l"/>
              </a:tabLst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pitchFamily="49" charset="-122"/>
                <a:ea typeface="黑体" panose="02010609060101010101" pitchFamily="2" charset="-122"/>
              </a:rPr>
              <a:t>方向</a:t>
            </a: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4733925" y="2303145"/>
            <a:ext cx="1480185" cy="697865"/>
          </a:xfrm>
          <a:prstGeom prst="wedgeEllipseCallout">
            <a:avLst>
              <a:gd name="adj1" fmla="val -41532"/>
              <a:gd name="adj2" fmla="val 73495"/>
            </a:avLst>
          </a:prstGeom>
          <a:solidFill>
            <a:srgbClr val="1F497D">
              <a:lumMod val="20000"/>
              <a:lumOff val="80000"/>
            </a:srgbClr>
          </a:solidFill>
          <a:ln w="9525">
            <a:noFill/>
            <a:miter lim="800000"/>
          </a:ln>
          <a:effectLst>
            <a:outerShdw dist="53882" dir="2700000" algn="ctr" rotWithShape="0">
              <a:srgbClr val="808080"/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198120" algn="l"/>
                <a:tab pos="1981200" algn="l"/>
              </a:tabLst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_GB2312" panose="02010609030101010101" pitchFamily="49" charset="-122"/>
                <a:ea typeface="黑体" panose="02010609060101010101" pitchFamily="2" charset="-122"/>
              </a:rPr>
              <a:t>内容</a:t>
            </a: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>
            <a:off x="684530" y="4160520"/>
            <a:ext cx="1724660" cy="962660"/>
          </a:xfrm>
          <a:prstGeom prst="cloudCallout">
            <a:avLst>
              <a:gd name="adj1" fmla="val 5326"/>
              <a:gd name="adj2" fmla="val -94724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noFill/>
            <a:round/>
          </a:ln>
          <a:effectLst>
            <a:outerShdw dist="53882" dir="2700000" algn="ctr" rotWithShape="0">
              <a:srgbClr val="808080"/>
            </a:outerShdw>
          </a:effectLst>
        </p:spPr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98120" algn="l"/>
                <a:tab pos="1981200" algn="l"/>
              </a:tabLst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pitchFamily="49" charset="-122"/>
                <a:ea typeface="黑体" panose="02010609060101010101" pitchFamily="2" charset="-122"/>
              </a:rPr>
              <a:t>形式</a:t>
            </a:r>
          </a:p>
        </p:txBody>
      </p:sp>
      <p:sp>
        <p:nvSpPr>
          <p:cNvPr id="22" name="AutoShape 6"/>
          <p:cNvSpPr>
            <a:spLocks noChangeArrowheads="1"/>
          </p:cNvSpPr>
          <p:nvPr/>
        </p:nvSpPr>
        <p:spPr bwMode="auto">
          <a:xfrm>
            <a:off x="3099435" y="4114800"/>
            <a:ext cx="1541145" cy="1008380"/>
          </a:xfrm>
          <a:prstGeom prst="cloudCallout">
            <a:avLst>
              <a:gd name="adj1" fmla="val -48055"/>
              <a:gd name="adj2" fmla="val -75769"/>
            </a:avLst>
          </a:prstGeom>
          <a:solidFill>
            <a:srgbClr val="1F497D">
              <a:lumMod val="20000"/>
              <a:lumOff val="80000"/>
            </a:srgbClr>
          </a:solidFill>
          <a:ln w="9525">
            <a:noFill/>
            <a:round/>
          </a:ln>
          <a:effectLst>
            <a:outerShdw dist="53882" dir="2700000" algn="ctr" rotWithShape="0">
              <a:srgbClr val="808080"/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198120" algn="l"/>
                <a:tab pos="1981200" algn="l"/>
              </a:tabLst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_GB2312" panose="02010609030101010101" pitchFamily="49" charset="-122"/>
                <a:ea typeface="黑体" panose="02010609060101010101" pitchFamily="2" charset="-122"/>
              </a:rPr>
              <a:t>性质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54309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 bldLvl="0" animBg="1"/>
      <p:bldP spid="18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21924" y="1786807"/>
            <a:ext cx="5614357" cy="70019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4100" b="1" dirty="0" smtClean="0">
                <a:latin typeface="微软雅黑" pitchFamily="34" charset="-122"/>
                <a:ea typeface="微软雅黑" pitchFamily="34" charset="-122"/>
                <a:sym typeface="微软雅黑" panose="020B0503020204020204" pitchFamily="34" charset="-122"/>
              </a:rPr>
              <a:t>8.2   </a:t>
            </a:r>
            <a:r>
              <a:rPr lang="zh-CN" altLang="en-US" sz="4100" b="1" dirty="0" smtClean="0">
                <a:latin typeface="微软雅黑" pitchFamily="34" charset="-122"/>
                <a:ea typeface="微软雅黑" pitchFamily="34" charset="-122"/>
                <a:sym typeface="微软雅黑" panose="020B0503020204020204" pitchFamily="34" charset="-122"/>
              </a:rPr>
              <a:t>在文化生活中选择</a:t>
            </a:r>
            <a:endParaRPr lang="zh-CN" altLang="en-US" sz="41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imgsa.baidu.com/timg?image&amp;quality=80&amp;size=b9999_10000&amp;sec=1541393627307&amp;di=c097856f0ab3e9f5822ce8c0bb157ce4&amp;imgtype=0&amp;src=http%3A%2F%2Fwww.njggw.org%2Fuploads%2Fallimg%2F150513%2F929-15051313064T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401" y="2571412"/>
            <a:ext cx="3405836" cy="225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imgsa.baidu.com/timg?image&amp;quality=80&amp;size=b9999_10000&amp;sec=1541393679114&amp;di=2175bcbca0dba4bb5de04dbd8cc4be0b&amp;imgtype=0&amp;src=http%3A%2F%2Fwww.huishi365.com%2Fupload%2Fimage%2F20150306%2F14256125341346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" y="253794"/>
            <a:ext cx="2871739" cy="225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timgsa.baidu.com/timg?image&amp;quality=80&amp;size=b9999_10000&amp;sec=1541393732188&amp;di=ee02ebc41f2e7631bc922d83434756a3&amp;imgtype=0&amp;src=http%3A%2F%2Fimg.mp.sohu.com%2Fq_mini%2Cc_zoom%2Cw_640%2Fupload%2F20170713%2Ff610c04214ac4fdab37032a8189f5d94_t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936" y="358473"/>
            <a:ext cx="4612979" cy="204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timgsa.baidu.com/timg?image&amp;quality=80&amp;size=b9999_10000&amp;sec=1541393881005&amp;di=3792d686c1bf1261206579c134a4bbb9&amp;imgtype=0&amp;src=http%3A%2F%2Fimg4.cache.netease.com%2Fcatchimg%2F20100626%2F14222281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963" y="2510161"/>
            <a:ext cx="3571875" cy="237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77982" y="716479"/>
            <a:ext cx="8427027" cy="3531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ts val="3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1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然而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，“国学热”、</a:t>
            </a:r>
            <a:r>
              <a:rPr lang="zh-CN" altLang="en-US" sz="21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“读史热”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的兴起，也带来了一股</a:t>
            </a:r>
            <a:r>
              <a:rPr lang="zh-CN" altLang="en-US" sz="21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“麻辣学术”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之风。从“</a:t>
            </a:r>
            <a:r>
              <a:rPr lang="zh-CN" altLang="en-US" sz="21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关公好色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”到“</a:t>
            </a:r>
            <a:r>
              <a:rPr lang="zh-CN" altLang="en-US" sz="2100" b="1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诸葛亮</a:t>
            </a:r>
            <a:r>
              <a:rPr lang="zh-CN" altLang="en-US" sz="21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是中国历史上最虚伪的男人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”，</a:t>
            </a:r>
            <a:r>
              <a:rPr lang="zh-CN" altLang="en-US" sz="21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再到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1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大禹三过家门而不入是因为有</a:t>
            </a:r>
            <a:r>
              <a:rPr lang="zh-CN" altLang="en-US" sz="2100" b="1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婚外情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1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100" b="1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“国家跳水队队长</a:t>
            </a:r>
            <a:r>
              <a:rPr lang="en-US" altLang="zh-CN" sz="2100" b="1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100" b="1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屈原” 、“雷锋是因帮人太多累死的”、“黄继光是摔倒了才堵枪眼的”、“董存瑞是因为被炸药包上的两面胶粘住了才牺牲的” </a:t>
            </a:r>
            <a:r>
              <a:rPr lang="en-US" altLang="zh-CN" sz="2100" b="1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1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这些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频频亮相的“考证”新说，极大地颠覆了民众对历史人物的认知。</a:t>
            </a:r>
            <a:b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1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低俗结论、恶搞事件、网络口水混战、“八卦”绯闻</a:t>
            </a:r>
            <a:r>
              <a:rPr lang="zh-CN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如今，只要你打开手机、电视、网络或翻开一些报纸杂志，总会发现这些东西。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528886" y="4247539"/>
            <a:ext cx="5790156" cy="48474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 lIns="68572" tIns="34286" rIns="68572" bIns="34286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7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7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上述</a:t>
            </a:r>
            <a:r>
              <a:rPr lang="zh-CN" altLang="en-US" sz="2700" b="1" dirty="0">
                <a:latin typeface="仿宋" panose="02010609060101010101" pitchFamily="49" charset="-122"/>
                <a:ea typeface="仿宋" panose="02010609060101010101" pitchFamily="49" charset="-122"/>
              </a:rPr>
              <a:t>两个材料</a:t>
            </a:r>
            <a:r>
              <a:rPr lang="zh-CN" altLang="en-US" sz="27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反映了什么文化现象？</a:t>
            </a: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6074552" y="2630809"/>
            <a:ext cx="2690536" cy="756047"/>
          </a:xfrm>
          <a:prstGeom prst="wedgeRoundRectCallout">
            <a:avLst>
              <a:gd name="adj1" fmla="val -43723"/>
              <a:gd name="adj2" fmla="val -118050"/>
              <a:gd name="adj3" fmla="val 16667"/>
            </a:avLst>
          </a:prstGeom>
          <a:solidFill>
            <a:srgbClr val="CCFFCC"/>
          </a:solidFill>
          <a:ln w="38100" cap="sq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 anchor="ctr"/>
          <a:lstStyle/>
          <a:p>
            <a:pPr algn="ctr"/>
            <a:r>
              <a:rPr lang="zh-CN" altLang="en-US" sz="21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被庸俗化、颓废化</a:t>
            </a: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6460298" y="338456"/>
            <a:ext cx="2214563" cy="756047"/>
          </a:xfrm>
          <a:prstGeom prst="wedgeRoundRectCallout">
            <a:avLst>
              <a:gd name="adj1" fmla="val -72958"/>
              <a:gd name="adj2" fmla="val 105120"/>
              <a:gd name="adj3" fmla="val 16667"/>
            </a:avLst>
          </a:prstGeom>
          <a:solidFill>
            <a:srgbClr val="CCFFCC"/>
          </a:solidFill>
          <a:ln w="38100" cap="sq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 anchor="ctr"/>
          <a:lstStyle/>
          <a:p>
            <a:pPr algn="ctr"/>
            <a:r>
              <a:rPr lang="zh-CN" altLang="en-US" sz="21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甚至被腐朽化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 autoUpdateAnimBg="0"/>
      <p:bldP spid="7173" grpId="0" animBg="1" autoUpdateAnimBg="0"/>
      <p:bldP spid="7174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65351" y="418954"/>
            <a:ext cx="2790913" cy="43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一、阳光下的阴影</a:t>
            </a:r>
            <a:endParaRPr lang="en-US" altLang="zh-CN" sz="2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196" name="Picture 4" descr="fdc40c8424e27e1166096e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809" y="860348"/>
            <a:ext cx="2691246" cy="183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jqxw050405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809" y="2880137"/>
            <a:ext cx="2691246" cy="186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33846" y="1530700"/>
            <a:ext cx="5382491" cy="94128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ts val="3375"/>
              </a:lnSpc>
            </a:pPr>
            <a:r>
              <a:rPr lang="zh-CN" altLang="en-US" sz="2100" b="1" dirty="0">
                <a:latin typeface="仿宋" panose="02010609060101010101" pitchFamily="49" charset="-122"/>
                <a:ea typeface="仿宋" panose="02010609060101010101" pitchFamily="49" charset="-122"/>
              </a:rPr>
              <a:t>（1）形式多样的文化生活</a:t>
            </a:r>
            <a:r>
              <a:rPr lang="zh-CN" altLang="en-US" sz="2100" b="1" dirty="0" smtClean="0">
                <a:solidFill>
                  <a:srgbClr val="0000CC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丰富</a:t>
            </a:r>
            <a:r>
              <a:rPr lang="zh-CN" altLang="en-US" sz="21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了</a:t>
            </a:r>
            <a:r>
              <a:rPr lang="zh-CN" altLang="en-US" sz="2100" b="1" dirty="0">
                <a:latin typeface="仿宋" panose="02010609060101010101" pitchFamily="49" charset="-122"/>
                <a:ea typeface="仿宋" panose="02010609060101010101" pitchFamily="49" charset="-122"/>
              </a:rPr>
              <a:t>文化景观，</a:t>
            </a:r>
            <a:r>
              <a:rPr lang="zh-CN" altLang="en-US" sz="2100" b="1" dirty="0">
                <a:solidFill>
                  <a:srgbClr val="0000CC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扩展</a:t>
            </a:r>
            <a:r>
              <a:rPr lang="zh-CN" altLang="en-US" sz="2100" b="1" dirty="0">
                <a:latin typeface="仿宋" panose="02010609060101010101" pitchFamily="49" charset="-122"/>
                <a:ea typeface="仿宋" panose="02010609060101010101" pitchFamily="49" charset="-122"/>
              </a:rPr>
              <a:t>了文化视野</a:t>
            </a:r>
            <a:r>
              <a:rPr lang="zh-CN" altLang="en-US" sz="21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，</a:t>
            </a:r>
            <a:r>
              <a:rPr lang="zh-CN" altLang="en-US" sz="2100" b="1" dirty="0" smtClean="0">
                <a:solidFill>
                  <a:srgbClr val="0000CC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活跃</a:t>
            </a:r>
            <a:r>
              <a:rPr lang="zh-CN" altLang="en-US" sz="2100" b="1" dirty="0">
                <a:latin typeface="仿宋" panose="02010609060101010101" pitchFamily="49" charset="-122"/>
                <a:ea typeface="仿宋" panose="02010609060101010101" pitchFamily="49" charset="-122"/>
              </a:rPr>
              <a:t>了文化思想</a:t>
            </a:r>
            <a:r>
              <a:rPr lang="zh-CN" altLang="en-US" sz="21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r>
              <a:rPr lang="en-US" altLang="zh-CN" sz="21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(</a:t>
            </a:r>
            <a:r>
              <a:rPr lang="zh-CN" altLang="en-US" sz="21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积极</a:t>
            </a:r>
            <a:r>
              <a:rPr lang="en-US" altLang="zh-CN" sz="21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)</a:t>
            </a:r>
            <a:endParaRPr lang="zh-CN" altLang="en-US" sz="2100" b="1" dirty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86304" y="3034484"/>
            <a:ext cx="5430033" cy="9412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ts val="3375"/>
              </a:lnSpc>
            </a:pPr>
            <a:r>
              <a:rPr lang="zh-CN" altLang="en-US" sz="21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（2）但</a:t>
            </a:r>
            <a:r>
              <a:rPr lang="zh-CN" altLang="en-US" sz="21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落后文化和腐朽文化</a:t>
            </a:r>
            <a:r>
              <a:rPr lang="zh-CN" altLang="en-US" sz="21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在寻求各种机会蔓延，污染文化环境，危害社会。</a:t>
            </a:r>
            <a:r>
              <a:rPr lang="zh-CN" altLang="en-US" sz="21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（消极）</a:t>
            </a:r>
            <a:endParaRPr lang="zh-CN" altLang="en-US" sz="2100" b="1" dirty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69093" y="3980967"/>
            <a:ext cx="8583962" cy="90024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越追求丰富多彩的文化生活</a:t>
            </a:r>
            <a:r>
              <a:rPr lang="zh-CN" altLang="en-US" sz="21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，越</a:t>
            </a:r>
            <a:r>
              <a:rPr lang="zh-CN" altLang="en-US" sz="21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需要提高</a:t>
            </a:r>
            <a:r>
              <a:rPr lang="zh-CN" altLang="en-US" sz="21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辨别不同性质文化的</a:t>
            </a:r>
            <a:r>
              <a:rPr lang="zh-CN" altLang="en-US" sz="21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眼力，增强抵御</a:t>
            </a:r>
            <a:r>
              <a:rPr lang="zh-CN" altLang="en-US" sz="21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落后和腐朽</a:t>
            </a:r>
            <a:r>
              <a:rPr lang="zh-CN" altLang="en-US" sz="21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文化的能力。 </a:t>
            </a:r>
          </a:p>
        </p:txBody>
      </p:sp>
      <p:sp>
        <p:nvSpPr>
          <p:cNvPr id="3" name="矩形 2"/>
          <p:cNvSpPr/>
          <p:nvPr/>
        </p:nvSpPr>
        <p:spPr>
          <a:xfrm>
            <a:off x="2832390" y="857218"/>
            <a:ext cx="2922916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文化生活的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现状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bldLvl="0"/>
      <p:bldP spid="2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6"/>
          <p:cNvGraphicFramePr/>
          <p:nvPr/>
        </p:nvGraphicFramePr>
        <p:xfrm>
          <a:off x="228601" y="485045"/>
          <a:ext cx="8686800" cy="4033845"/>
        </p:xfrm>
        <a:graphic>
          <a:graphicData uri="http://schemas.openxmlformats.org/drawingml/2006/table">
            <a:tbl>
              <a:tblPr/>
              <a:tblGrid>
                <a:gridCol w="596153"/>
                <a:gridCol w="1788459"/>
                <a:gridCol w="2129117"/>
                <a:gridCol w="2640106"/>
                <a:gridCol w="1532965"/>
              </a:tblGrid>
              <a:tr h="388623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区   别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38862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含义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形式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危害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对策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07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后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化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58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腐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化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33"/>
          <p:cNvSpPr txBox="1">
            <a:spLocks noChangeArrowheads="1"/>
          </p:cNvSpPr>
          <p:nvPr/>
        </p:nvSpPr>
        <p:spPr bwMode="auto">
          <a:xfrm>
            <a:off x="806295" y="1410378"/>
            <a:ext cx="1789286" cy="106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1"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带有迷信、愚昧、颓废、庸俗等色彩的文化</a:t>
            </a:r>
          </a:p>
        </p:txBody>
      </p:sp>
      <p:sp>
        <p:nvSpPr>
          <p:cNvPr id="4" name="Text Box 34"/>
          <p:cNvSpPr txBox="1">
            <a:spLocks noChangeArrowheads="1"/>
          </p:cNvSpPr>
          <p:nvPr/>
        </p:nvSpPr>
        <p:spPr bwMode="auto">
          <a:xfrm>
            <a:off x="2725555" y="1445023"/>
            <a:ext cx="1990961" cy="117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常以</a:t>
            </a:r>
            <a:r>
              <a:rPr kumimoji="1"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传统习俗</a:t>
            </a:r>
            <a:r>
              <a:rPr kumimoji="1"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的形式表现出来（如看相、算命、测字、看风水等）</a:t>
            </a:r>
          </a:p>
        </p:txBody>
      </p:sp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674230" y="2945273"/>
            <a:ext cx="2017150" cy="145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封建主义、资本主义的腐朽思想、殖民文化、“法轮功”邪教、淫秽色情文化</a:t>
            </a:r>
          </a:p>
        </p:txBody>
      </p:sp>
      <p:sp>
        <p:nvSpPr>
          <p:cNvPr id="6" name="Text Box 36"/>
          <p:cNvSpPr txBox="1">
            <a:spLocks noChangeArrowheads="1"/>
          </p:cNvSpPr>
          <p:nvPr/>
        </p:nvSpPr>
        <p:spPr bwMode="auto">
          <a:xfrm>
            <a:off x="832998" y="2905770"/>
            <a:ext cx="1899119" cy="145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封建主义、资本主义的腐朽思想、殖民文化、“法轮功”邪教、淫秽色情文化</a:t>
            </a:r>
            <a:r>
              <a:rPr kumimoji="1" lang="zh-CN" altLang="en-US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等</a:t>
            </a:r>
            <a:endParaRPr kumimoji="1" lang="zh-CN" altLang="en-US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 Box 38"/>
          <p:cNvSpPr txBox="1">
            <a:spLocks noChangeArrowheads="1"/>
          </p:cNvSpPr>
          <p:nvPr/>
        </p:nvSpPr>
        <p:spPr bwMode="auto">
          <a:xfrm>
            <a:off x="4797672" y="1336062"/>
            <a:ext cx="2668494" cy="865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7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危害身心健康，丧失人生目标，甚至违法犯罪，付出生命的代价</a:t>
            </a:r>
          </a:p>
        </p:txBody>
      </p:sp>
      <p:sp>
        <p:nvSpPr>
          <p:cNvPr id="8" name="Text Box 39"/>
          <p:cNvSpPr txBox="1">
            <a:spLocks noChangeArrowheads="1"/>
          </p:cNvSpPr>
          <p:nvPr/>
        </p:nvSpPr>
        <p:spPr bwMode="auto">
          <a:xfrm>
            <a:off x="4826061" y="2948146"/>
            <a:ext cx="2640106" cy="1173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腐蚀人们的精神世界、侵蚀民族精神、阻碍生产力发展、危害社会主义事业</a:t>
            </a:r>
          </a:p>
        </p:txBody>
      </p:sp>
      <p:sp>
        <p:nvSpPr>
          <p:cNvPr id="9" name="Text Box 40"/>
          <p:cNvSpPr txBox="1">
            <a:spLocks noChangeArrowheads="1"/>
          </p:cNvSpPr>
          <p:nvPr/>
        </p:nvSpPr>
        <p:spPr bwMode="auto">
          <a:xfrm>
            <a:off x="4788798" y="2174904"/>
            <a:ext cx="2533742" cy="62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kumimoji="1" lang="zh-CN" altLang="en-US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个人认识问题，阻碍个人发展</a:t>
            </a:r>
            <a:r>
              <a:rPr kumimoji="1" lang="zh-CN" altLang="en-US" b="1" dirty="0" smtClean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）</a:t>
            </a:r>
            <a:endParaRPr kumimoji="1" lang="zh-CN" altLang="en-US" b="1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0" name="Text Box 42"/>
          <p:cNvSpPr txBox="1">
            <a:spLocks noChangeArrowheads="1"/>
          </p:cNvSpPr>
          <p:nvPr/>
        </p:nvSpPr>
        <p:spPr bwMode="auto">
          <a:xfrm>
            <a:off x="4633492" y="4118886"/>
            <a:ext cx="3025241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kumimoji="1" lang="zh-CN" altLang="en-US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祸国殃民的社会危害性</a:t>
            </a:r>
            <a:r>
              <a:rPr kumimoji="1" lang="zh-CN" altLang="en-US" b="1" dirty="0" smtClean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）</a:t>
            </a:r>
            <a:endParaRPr kumimoji="1" lang="zh-CN" altLang="en-US" b="1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7394821" y="1470252"/>
            <a:ext cx="1516465" cy="117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通过</a:t>
            </a:r>
            <a:r>
              <a:rPr kumimoji="1"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科学文化教育，予以</a:t>
            </a:r>
            <a:r>
              <a:rPr kumimoji="1"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改造</a:t>
            </a:r>
            <a:r>
              <a:rPr kumimoji="1"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kumimoji="1"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剔除</a:t>
            </a:r>
          </a:p>
        </p:txBody>
      </p:sp>
      <p:sp>
        <p:nvSpPr>
          <p:cNvPr id="12" name="Text Box 45"/>
          <p:cNvSpPr txBox="1">
            <a:spLocks noChangeArrowheads="1"/>
          </p:cNvSpPr>
          <p:nvPr/>
        </p:nvSpPr>
        <p:spPr bwMode="auto">
          <a:xfrm>
            <a:off x="7503863" y="3070484"/>
            <a:ext cx="1149710" cy="62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坚决</a:t>
            </a:r>
            <a:r>
              <a:rPr kumimoji="1"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抵制</a:t>
            </a:r>
            <a:endParaRPr kumimoji="1" lang="zh-CN" altLang="en-US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kumimoji="1"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依法</a:t>
            </a:r>
            <a:r>
              <a:rPr kumimoji="1"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取缔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81718" y="55467"/>
            <a:ext cx="3622691" cy="43858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400" b="1" dirty="0" smtClean="0">
                <a:ea typeface="黑体" panose="02010609060101010101" pitchFamily="49" charset="-122"/>
              </a:rPr>
              <a:t>二、提高眼力    拒绝</a:t>
            </a:r>
            <a:r>
              <a:rPr lang="zh-CN" altLang="en-US" sz="2400" b="1" dirty="0">
                <a:ea typeface="黑体" panose="02010609060101010101" pitchFamily="49" charset="-122"/>
              </a:rPr>
              <a:t>污染</a:t>
            </a: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99326" y="603824"/>
            <a:ext cx="3537267" cy="438581"/>
          </a:xfrm>
          <a:prstGeom prst="rect">
            <a:avLst/>
          </a:prstGeom>
          <a:solidFill>
            <a:srgbClr val="FFFF00"/>
          </a:solidFill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归纳：对各种文化的态度</a:t>
            </a:r>
            <a:endParaRPr lang="zh-CN" altLang="en-US" sz="2400" b="1" dirty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9385" y="1400102"/>
            <a:ext cx="2036618" cy="224933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342900" indent="-342900">
              <a:lnSpc>
                <a:spcPts val="3375"/>
              </a:lnSpc>
              <a:buFont typeface="Wingdings" panose="05000000000000000000" pitchFamily="2" charset="2"/>
              <a:buChar char="Ø"/>
            </a:pPr>
            <a:r>
              <a:rPr lang="zh-CN" altLang="en-US" sz="2100" dirty="0" smtClean="0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对传统文化：</a:t>
            </a:r>
            <a:endParaRPr lang="en-US" altLang="zh-CN" sz="2100" dirty="0" smtClean="0">
              <a:solidFill>
                <a:srgbClr val="0000CC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342900" indent="-342900">
              <a:lnSpc>
                <a:spcPts val="3375"/>
              </a:lnSpc>
              <a:buFont typeface="Wingdings" panose="05000000000000000000" pitchFamily="2" charset="2"/>
              <a:buChar char="Ø"/>
            </a:pPr>
            <a:r>
              <a:rPr lang="zh-CN" altLang="en-US" sz="2100" dirty="0" smtClean="0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对落后文化：</a:t>
            </a:r>
            <a:endParaRPr lang="en-US" altLang="zh-CN" sz="2100" dirty="0" smtClean="0">
              <a:solidFill>
                <a:srgbClr val="0000CC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342900" indent="-342900">
              <a:lnSpc>
                <a:spcPts val="3375"/>
              </a:lnSpc>
              <a:buFont typeface="Wingdings" panose="05000000000000000000" pitchFamily="2" charset="2"/>
              <a:buChar char="Ø"/>
            </a:pPr>
            <a:r>
              <a:rPr lang="zh-CN" altLang="en-US" sz="2100" dirty="0" smtClean="0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对腐朽文化：</a:t>
            </a:r>
            <a:endParaRPr lang="en-US" altLang="zh-CN" sz="2100" dirty="0" smtClean="0">
              <a:solidFill>
                <a:srgbClr val="0000CC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342900" indent="-342900">
              <a:lnSpc>
                <a:spcPts val="3375"/>
              </a:lnSpc>
              <a:buFont typeface="Wingdings" panose="05000000000000000000" pitchFamily="2" charset="2"/>
              <a:buChar char="Ø"/>
            </a:pPr>
            <a:r>
              <a:rPr lang="zh-CN" altLang="en-US" sz="2100" dirty="0" smtClean="0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对先进文化：</a:t>
            </a:r>
            <a:endParaRPr lang="en-US" altLang="zh-CN" sz="2100" dirty="0" smtClean="0">
              <a:solidFill>
                <a:srgbClr val="0000CC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342900" indent="-342900">
              <a:lnSpc>
                <a:spcPts val="3375"/>
              </a:lnSpc>
              <a:buFont typeface="Wingdings" panose="05000000000000000000" pitchFamily="2" charset="2"/>
              <a:buChar char="Ø"/>
            </a:pPr>
            <a:r>
              <a:rPr lang="zh-CN" altLang="en-US" sz="2100" dirty="0" smtClean="0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对外来文化：</a:t>
            </a:r>
            <a:endParaRPr lang="en-US" altLang="zh-CN" sz="2100" dirty="0" smtClean="0">
              <a:solidFill>
                <a:srgbClr val="0000CC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38440" y="1485291"/>
            <a:ext cx="636015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100" b="1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“取其精华，去其糟粕”，“继承传统，推陈出新”</a:t>
            </a:r>
            <a:endParaRPr lang="en-US" altLang="zh-CN" sz="2100" b="1" dirty="0" smtClean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Text Box 44"/>
          <p:cNvSpPr txBox="1">
            <a:spLocks noChangeArrowheads="1"/>
          </p:cNvSpPr>
          <p:nvPr/>
        </p:nvSpPr>
        <p:spPr bwMode="auto">
          <a:xfrm>
            <a:off x="2344274" y="1919643"/>
            <a:ext cx="4447371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>
              <a:defRPr sz="21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r>
              <a:rPr lang="zh-CN" altLang="en-US" dirty="0"/>
              <a:t>通过科学文化教育，予以改造和剔除</a:t>
            </a:r>
          </a:p>
        </p:txBody>
      </p:sp>
      <p:sp>
        <p:nvSpPr>
          <p:cNvPr id="6" name="Text Box 45"/>
          <p:cNvSpPr txBox="1">
            <a:spLocks noChangeArrowheads="1"/>
          </p:cNvSpPr>
          <p:nvPr/>
        </p:nvSpPr>
        <p:spPr bwMode="auto">
          <a:xfrm>
            <a:off x="2344274" y="2352890"/>
            <a:ext cx="2562240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>
              <a:defRPr sz="21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r>
              <a:rPr lang="zh-CN" altLang="en-US" dirty="0"/>
              <a:t>坚决抵制，依法取缔</a:t>
            </a:r>
          </a:p>
        </p:txBody>
      </p:sp>
      <p:sp>
        <p:nvSpPr>
          <p:cNvPr id="7" name="矩形 6"/>
          <p:cNvSpPr/>
          <p:nvPr/>
        </p:nvSpPr>
        <p:spPr>
          <a:xfrm>
            <a:off x="2344275" y="2763199"/>
            <a:ext cx="2023631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1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大力支持和发展</a:t>
            </a:r>
            <a:endParaRPr lang="en-US" altLang="zh-CN" sz="2100" b="1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44275" y="3172743"/>
            <a:ext cx="3908762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1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尊重、平等、交流、借鉴、融合</a:t>
            </a:r>
            <a:endParaRPr lang="en-US" altLang="zh-CN" sz="2100" b="1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005210" y="1960475"/>
            <a:ext cx="2005445" cy="11772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zh-CN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提高辨别</a:t>
            </a:r>
            <a:r>
              <a:rPr lang="zh-CN" altLang="en-US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不同性质文化</a:t>
            </a:r>
            <a:r>
              <a:rPr lang="zh-CN" altLang="zh-CN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的眼力，增强抵御落后</a:t>
            </a:r>
            <a:r>
              <a:rPr lang="zh-CN" altLang="en-US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zh-CN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腐朽文化的能力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0" name="右大括号 9"/>
          <p:cNvSpPr/>
          <p:nvPr/>
        </p:nvSpPr>
        <p:spPr>
          <a:xfrm>
            <a:off x="6753527" y="2056884"/>
            <a:ext cx="162490" cy="592011"/>
          </a:xfrm>
          <a:prstGeom prst="righ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17574" y="797301"/>
            <a:ext cx="8217271" cy="318548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indent="342900">
              <a:lnSpc>
                <a:spcPts val="2625"/>
              </a:lnSpc>
            </a:pPr>
            <a:r>
              <a:rPr lang="en-US" altLang="zh-CN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A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.</a:t>
            </a:r>
            <a:r>
              <a:rPr lang="zh-CN" altLang="en-US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宣扬“三纲五常”、“三从四德” 等封建思想</a:t>
            </a:r>
          </a:p>
          <a:p>
            <a:pPr indent="342900">
              <a:lnSpc>
                <a:spcPts val="2625"/>
              </a:lnSpc>
            </a:pPr>
            <a:r>
              <a:rPr lang="en-US" altLang="zh-CN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B.</a:t>
            </a:r>
            <a:r>
              <a:rPr lang="zh-CN" altLang="en-US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鼓吹“全盘西化”，政治上主张西方资本主义民主，经济上主张 私有化，思想上主张取消马克思主义的指导地位。</a:t>
            </a:r>
          </a:p>
          <a:p>
            <a:pPr indent="342900">
              <a:lnSpc>
                <a:spcPts val="2625"/>
              </a:lnSpc>
            </a:pPr>
            <a:r>
              <a:rPr lang="en-US" altLang="zh-CN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C.</a:t>
            </a:r>
            <a:r>
              <a:rPr lang="zh-CN" altLang="en-US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有殖民色彩的“洋店名”</a:t>
            </a:r>
          </a:p>
          <a:p>
            <a:pPr indent="342900">
              <a:lnSpc>
                <a:spcPts val="2625"/>
              </a:lnSpc>
            </a:pPr>
            <a:r>
              <a:rPr lang="en-US" altLang="zh-CN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D.</a:t>
            </a:r>
            <a:r>
              <a:rPr lang="zh-CN" altLang="en-US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婚事大操大办，讲排场、挥霍性消费 </a:t>
            </a:r>
            <a:br>
              <a:rPr lang="zh-CN" altLang="en-US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lang="zh-CN" altLang="en-US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</a:t>
            </a:r>
            <a:r>
              <a:rPr lang="en-US" altLang="zh-CN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E.</a:t>
            </a:r>
            <a:r>
              <a:rPr lang="zh-CN" altLang="en-US" b="1" dirty="0" smtClean="0"/>
              <a:t>酒场如战场，上的了场未必下得了场，只要劝不死，就往死里劝</a:t>
            </a:r>
            <a:endParaRPr lang="zh-CN" altLang="en-US" b="1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indent="342900">
              <a:lnSpc>
                <a:spcPts val="2625"/>
              </a:lnSpc>
            </a:pPr>
            <a:r>
              <a:rPr lang="en-US" altLang="zh-CN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F.</a:t>
            </a:r>
            <a:r>
              <a:rPr lang="zh-CN" altLang="en-US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具有明显的反人类、反社会、反道德特征的邪教文化</a:t>
            </a:r>
          </a:p>
          <a:p>
            <a:pPr indent="342900">
              <a:lnSpc>
                <a:spcPts val="2625"/>
              </a:lnSpc>
            </a:pPr>
            <a:r>
              <a:rPr lang="en-US" altLang="zh-CN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G.</a:t>
            </a:r>
            <a:r>
              <a:rPr lang="zh-CN" altLang="en-US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宣传暴力的色情的文化                   </a:t>
            </a:r>
          </a:p>
          <a:p>
            <a:pPr indent="342900">
              <a:lnSpc>
                <a:spcPts val="2625"/>
              </a:lnSpc>
            </a:pPr>
            <a:r>
              <a:rPr lang="en-US" altLang="zh-CN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H.</a:t>
            </a:r>
            <a:r>
              <a:rPr lang="zh-CN" altLang="en-US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以“同姓一家亲”为由，通过祭祖、续家谱等方式，串联、壮大家族势力。 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785867" y="4349600"/>
            <a:ext cx="2640660" cy="438582"/>
          </a:xfrm>
          <a:prstGeom prst="rect">
            <a:avLst/>
          </a:prstGeom>
          <a:solidFill>
            <a:srgbClr val="FFFF00"/>
          </a:solidFill>
          <a:ln w="9525">
            <a:solidFill>
              <a:srgbClr val="FF66FF"/>
            </a:solidFill>
            <a:miter lim="800000"/>
          </a:ln>
        </p:spPr>
        <p:txBody>
          <a:bodyPr wrap="square" lIns="68580" tIns="34290" rIns="68580" bIns="3429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rgbClr val="0000CC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落后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文化（　   ）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5064969" y="4352740"/>
            <a:ext cx="2832122" cy="438582"/>
          </a:xfrm>
          <a:prstGeom prst="rect">
            <a:avLst/>
          </a:prstGeom>
          <a:solidFill>
            <a:srgbClr val="FFFF00"/>
          </a:solidFill>
          <a:ln w="9525">
            <a:solidFill>
              <a:srgbClr val="FF66FF"/>
            </a:solidFill>
            <a:miter lim="800000"/>
          </a:ln>
        </p:spPr>
        <p:txBody>
          <a:bodyPr wrap="square" lIns="68580" tIns="34290" rIns="68580" bIns="3429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rgbClr val="0000CC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腐朽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文化（　　  ）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513346" y="4342348"/>
            <a:ext cx="661511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DEH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697680" y="4315491"/>
            <a:ext cx="914400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ABCFG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446019" y="832958"/>
            <a:ext cx="6649330" cy="438582"/>
          </a:xfrm>
          <a:prstGeom prst="rect">
            <a:avLst/>
          </a:prstGeom>
          <a:solidFill>
            <a:srgbClr val="CC3300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 wrap="square" lIns="68580" tIns="34290" rIns="68580" bIns="3429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kumimoji="1" lang="en-US" altLang="zh-CN" sz="2400" dirty="0">
                <a:ea typeface="黑体" panose="02010609060101010101" pitchFamily="49" charset="-122"/>
              </a:rPr>
              <a:t>1.</a:t>
            </a:r>
            <a:r>
              <a:rPr kumimoji="1"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封建</a:t>
            </a:r>
            <a:r>
              <a:rPr kumimoji="1" lang="zh-CN" altLang="en-US" sz="2400" dirty="0">
                <a:ea typeface="黑体" panose="02010609060101010101" pitchFamily="49" charset="-122"/>
              </a:rPr>
              <a:t>思想的</a:t>
            </a:r>
            <a:r>
              <a:rPr kumimoji="1"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残余</a:t>
            </a:r>
            <a:r>
              <a:rPr kumimoji="1" lang="zh-CN" altLang="en-US" sz="2400" dirty="0" smtClean="0">
                <a:ea typeface="黑体" panose="02010609060101010101" pitchFamily="49" charset="-122"/>
              </a:rPr>
              <a:t>和</a:t>
            </a:r>
            <a:r>
              <a:rPr kumimoji="1" lang="zh-CN" altLang="en-US" sz="2400" dirty="0" smtClean="0">
                <a:solidFill>
                  <a:srgbClr val="FFFF00"/>
                </a:solidFill>
                <a:ea typeface="黑体" panose="02010609060101010101" pitchFamily="49" charset="-122"/>
              </a:rPr>
              <a:t>旧</a:t>
            </a:r>
            <a:r>
              <a:rPr kumimoji="1"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的习惯势力</a:t>
            </a:r>
            <a:r>
              <a:rPr kumimoji="1" lang="zh-CN" altLang="en-US" sz="2400" dirty="0">
                <a:ea typeface="黑体" panose="02010609060101010101" pitchFamily="49" charset="-122"/>
              </a:rPr>
              <a:t>根深蒂固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446020" y="1444357"/>
            <a:ext cx="3289094" cy="438582"/>
          </a:xfrm>
          <a:prstGeom prst="rect">
            <a:avLst/>
          </a:prstGeom>
          <a:solidFill>
            <a:srgbClr val="CC3300"/>
          </a:solidFill>
          <a:ln w="9525" algn="ctr">
            <a:solidFill>
              <a:srgbClr val="FFFF00"/>
            </a:solidFill>
            <a:miter lim="800000"/>
          </a:ln>
          <a:effectLst/>
        </p:spPr>
        <p:txBody>
          <a:bodyPr wrap="square" lIns="68580" tIns="34290" rIns="68580" bIns="3429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kumimoji="1" lang="en-US" altLang="zh-CN" sz="2400" dirty="0">
                <a:ea typeface="黑体" panose="02010609060101010101" pitchFamily="49" charset="-122"/>
              </a:rPr>
              <a:t>2.</a:t>
            </a:r>
            <a:r>
              <a:rPr kumimoji="1"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西方腐朽</a:t>
            </a:r>
            <a:r>
              <a:rPr kumimoji="1" lang="zh-CN" altLang="en-US" sz="2400" dirty="0">
                <a:ea typeface="黑体" panose="02010609060101010101" pitchFamily="49" charset="-122"/>
              </a:rPr>
              <a:t>思想</a:t>
            </a:r>
            <a:r>
              <a:rPr kumimoji="1"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冲击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430374" y="2161478"/>
            <a:ext cx="8233533" cy="438582"/>
          </a:xfrm>
          <a:prstGeom prst="rect">
            <a:avLst/>
          </a:prstGeom>
          <a:solidFill>
            <a:srgbClr val="CC3300"/>
          </a:solidFill>
          <a:ln w="9525" algn="ctr">
            <a:solidFill>
              <a:srgbClr val="FFFF00"/>
            </a:solidFill>
            <a:miter lim="800000"/>
          </a:ln>
          <a:effectLst/>
        </p:spPr>
        <p:txBody>
          <a:bodyPr wrap="square" lIns="68580" tIns="34290" rIns="68580" bIns="3429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kumimoji="1" lang="en-US" altLang="zh-CN" sz="2400" dirty="0">
                <a:ea typeface="黑体" panose="02010609060101010101" pitchFamily="49" charset="-122"/>
              </a:rPr>
              <a:t>3.</a:t>
            </a:r>
            <a:r>
              <a:rPr kumimoji="1"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社会主义市场经济</a:t>
            </a:r>
            <a:r>
              <a:rPr kumimoji="1" lang="zh-CN" altLang="en-US" sz="2400" dirty="0">
                <a:ea typeface="黑体" panose="02010609060101010101" pitchFamily="49" charset="-122"/>
              </a:rPr>
              <a:t>导致价值取向、文化选择多样化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428596" y="2913554"/>
            <a:ext cx="8235775" cy="438582"/>
          </a:xfrm>
          <a:prstGeom prst="rect">
            <a:avLst/>
          </a:prstGeom>
          <a:solidFill>
            <a:srgbClr val="CC3300"/>
          </a:solidFill>
          <a:ln w="9525" algn="ctr">
            <a:solidFill>
              <a:srgbClr val="FFFF00"/>
            </a:solidFill>
            <a:miter lim="800000"/>
          </a:ln>
          <a:effectLst/>
        </p:spPr>
        <p:txBody>
          <a:bodyPr wrap="square" lIns="68580" tIns="34290" rIns="68580" bIns="3429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kumimoji="1" lang="en-US" altLang="zh-CN" sz="2400" dirty="0">
                <a:ea typeface="黑体" panose="02010609060101010101" pitchFamily="49" charset="-122"/>
              </a:rPr>
              <a:t>4.</a:t>
            </a:r>
            <a:r>
              <a:rPr kumimoji="1"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市场经济的弱点</a:t>
            </a:r>
            <a:r>
              <a:rPr kumimoji="1" lang="zh-CN" altLang="en-US" sz="2400" dirty="0">
                <a:ea typeface="黑体" panose="02010609060101010101" pitchFamily="49" charset="-122"/>
              </a:rPr>
              <a:t>诱发拜金主义、享乐主义、个人主义 </a:t>
            </a:r>
          </a:p>
        </p:txBody>
      </p:sp>
      <p:sp>
        <p:nvSpPr>
          <p:cNvPr id="4" name="矩形 3"/>
          <p:cNvSpPr/>
          <p:nvPr/>
        </p:nvSpPr>
        <p:spPr>
          <a:xfrm>
            <a:off x="507632" y="217058"/>
            <a:ext cx="5716950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1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判断：哪些是</a:t>
            </a:r>
            <a:r>
              <a:rPr lang="zh-CN" altLang="en-US" sz="2100" dirty="0" smtClean="0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落后文化</a:t>
            </a:r>
            <a:r>
              <a:rPr lang="zh-CN" altLang="en-US" sz="21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，哪些是</a:t>
            </a:r>
            <a:r>
              <a:rPr lang="zh-CN" altLang="en-US" sz="2100" dirty="0" smtClean="0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腐朽文化</a:t>
            </a:r>
            <a:r>
              <a:rPr lang="zh-CN" altLang="en-US" sz="21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？</a:t>
            </a:r>
            <a:endParaRPr lang="zh-CN" altLang="en-US" sz="21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07632" y="203766"/>
            <a:ext cx="7106507" cy="4385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68580" tIns="34290" rIns="68580" bIns="3429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zh-CN" sz="2400" dirty="0" smtClean="0">
                <a:solidFill>
                  <a:srgbClr val="C00000"/>
                </a:solidFill>
                <a:ea typeface="宋体" panose="02010600030101010101" pitchFamily="2" charset="-122"/>
              </a:rPr>
              <a:t>3.</a:t>
            </a:r>
            <a:r>
              <a:rPr lang="zh-CN" altLang="en-US" sz="2400" dirty="0" smtClean="0">
                <a:solidFill>
                  <a:srgbClr val="C00000"/>
                </a:solidFill>
                <a:ea typeface="宋体" panose="02010600030101010101" pitchFamily="2" charset="-122"/>
              </a:rPr>
              <a:t>为什么当前社会仍然</a:t>
            </a:r>
            <a:r>
              <a:rPr lang="zh-CN" altLang="en-US" sz="2400" dirty="0">
                <a:solidFill>
                  <a:srgbClr val="C00000"/>
                </a:solidFill>
                <a:ea typeface="宋体" panose="02010600030101010101" pitchFamily="2" charset="-122"/>
              </a:rPr>
              <a:t>存在落后文化和腐朽文化？</a:t>
            </a: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4" grpId="0" autoUpdateAnimBg="0"/>
      <p:bldP spid="16" grpId="0" animBg="1"/>
      <p:bldP spid="17" grpId="0" animBg="1"/>
      <p:bldP spid="18" grpId="0" animBg="1"/>
      <p:bldP spid="19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灯片编号占位符 1"/>
          <p:cNvSpPr txBox="1">
            <a:spLocks noGrp="1" noChangeArrowheads="1"/>
          </p:cNvSpPr>
          <p:nvPr/>
        </p:nvSpPr>
        <p:spPr bwMode="auto">
          <a:xfrm>
            <a:off x="8172450" y="381001"/>
            <a:ext cx="971550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-</a:t>
            </a:r>
            <a:fld id="{E228A330-ADA9-4669-9D45-A7DABDCBF170}" type="slidenum">
              <a:rPr lang="zh-CN" altLang="en-US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pPr algn="ctr"/>
              <a:t>19</a:t>
            </a:fld>
            <a:r>
              <a:rPr lang="en-US" altLang="zh-CN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-</a:t>
            </a:r>
            <a:endParaRPr lang="zh-CN" altLang="en-US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285720" y="785800"/>
            <a:ext cx="8128000" cy="1842043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indent="190500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  <a:defRPr/>
            </a:pPr>
            <a:r>
              <a:rPr lang="zh-CN" altLang="zh-CN" sz="2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疑点微拨</a:t>
            </a:r>
          </a:p>
          <a:p>
            <a:pPr indent="200978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1.</a:t>
            </a:r>
            <a:r>
              <a:rPr lang="zh-CN" altLang="zh-CN" sz="2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传统习俗属于落后文化。</a:t>
            </a:r>
            <a:r>
              <a:rPr lang="en-US" altLang="zh-CN" sz="2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2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试判断</a:t>
            </a:r>
            <a:r>
              <a:rPr lang="zh-CN" altLang="zh-CN" sz="2400" b="1" u="sng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　　　　</a:t>
            </a:r>
            <a:r>
              <a:rPr lang="en-US" altLang="zh-CN" sz="2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) </a:t>
            </a:r>
            <a:endParaRPr lang="zh-CN" altLang="zh-CN" sz="24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  <a:defRPr/>
            </a:pPr>
            <a:r>
              <a:rPr lang="zh-CN" altLang="zh-CN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点拨</a:t>
            </a:r>
            <a:r>
              <a:rPr lang="en-US" altLang="zh-CN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:</a:t>
            </a:r>
            <a:r>
              <a:rPr lang="zh-CN" altLang="zh-CN" sz="2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落后文化是指各种带有迷信、愚昧、颓废、庸俗等色彩的文化</a:t>
            </a:r>
            <a:r>
              <a:rPr lang="en-US" altLang="zh-CN" sz="2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它常常以传统习俗的形式表现出来</a:t>
            </a:r>
            <a:r>
              <a:rPr lang="zh-CN" altLang="zh-CN" sz="24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。</a:t>
            </a:r>
            <a:endParaRPr lang="zh-CN" altLang="zh-CN" sz="24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5720" y="3143254"/>
            <a:ext cx="828680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0978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  <a:defRPr/>
            </a:pPr>
            <a:r>
              <a:rPr lang="en-US" altLang="zh-CN" sz="24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2.</a:t>
            </a:r>
            <a:r>
              <a:rPr lang="zh-CN" altLang="zh-CN" sz="24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殖民文化属于落后文化。</a:t>
            </a:r>
            <a:r>
              <a:rPr lang="en-US" altLang="zh-CN" sz="24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24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试判断</a:t>
            </a:r>
            <a:r>
              <a:rPr lang="zh-CN" altLang="zh-CN" sz="2400" b="1" u="sng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　　　　</a:t>
            </a:r>
            <a:r>
              <a:rPr lang="en-US" altLang="zh-CN" sz="24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) </a:t>
            </a:r>
            <a:endParaRPr lang="zh-CN" altLang="zh-CN" sz="2400" b="1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  <a:defRPr/>
            </a:pPr>
            <a:r>
              <a:rPr lang="zh-CN" altLang="zh-CN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点拨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:</a:t>
            </a:r>
            <a:r>
              <a:rPr lang="zh-CN" altLang="zh-CN" sz="24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殖民文化属于腐朽文化。</a:t>
            </a:r>
            <a:endParaRPr lang="zh-CN" altLang="zh-CN" sz="24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88971" y="-18"/>
            <a:ext cx="3035163" cy="411829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 eaLnBrk="1" hangingPunct="1">
              <a:buFontTx/>
              <a:buNone/>
            </a:pPr>
            <a:r>
              <a:rPr lang="en-US" altLang="zh-CN" sz="22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00</a:t>
            </a:r>
            <a:r>
              <a:rPr lang="zh-CN" altLang="en-US" sz="22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后的</a:t>
            </a:r>
            <a:r>
              <a:rPr lang="zh-CN" altLang="en-US" sz="2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动画片丰富多彩</a:t>
            </a:r>
            <a:endParaRPr lang="en-US" altLang="zh-CN" sz="22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9158" name="Picture 6" descr="https://timgsa.baidu.com/timg?image&amp;quality=80&amp;size=b9999_10000&amp;sec=1559538731929&amp;di=9d3f800786a230564e86e117f3a6d68c&amp;imgtype=0&amp;src=http%3A%2F%2Fb.hiphotos.baidu.com%2Fzhidao%2Fpic%2Fitem%2Fc8177f3e6709c93dc1c7396f943df8dcd10054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839609"/>
            <a:ext cx="4214842" cy="2303891"/>
          </a:xfrm>
          <a:prstGeom prst="rect">
            <a:avLst/>
          </a:prstGeom>
          <a:noFill/>
        </p:spPr>
      </p:pic>
      <p:pic>
        <p:nvPicPr>
          <p:cNvPr id="49160" name="Picture 8" descr="https://timgsa.baidu.com/timg?image&amp;quality=80&amp;size=b9999_10000&amp;sec=1559538943789&amp;di=ae14d0f9a6285864f060c0b17a4f7340&amp;imgtype=0&amp;src=http%3A%2F%2Fbg.yxin.co%2Fmp%2Fthumb_20170821141759_6c8349cc7260ae62e3b1396831a8398f_4xbigjpg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5720" y="2857502"/>
            <a:ext cx="4214842" cy="2268000"/>
          </a:xfrm>
          <a:prstGeom prst="rect">
            <a:avLst/>
          </a:prstGeom>
          <a:noFill/>
        </p:spPr>
      </p:pic>
      <p:pic>
        <p:nvPicPr>
          <p:cNvPr id="49162" name="Picture 10" descr="https://ss2.bdstatic.com/70cFvnSh_Q1YnxGkpoWK1HF6hhy/it/u=156293334,2325074084&amp;fm=26&amp;gp=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81941"/>
            <a:ext cx="4214842" cy="2296168"/>
          </a:xfrm>
          <a:prstGeom prst="rect">
            <a:avLst/>
          </a:prstGeom>
          <a:noFill/>
        </p:spPr>
      </p:pic>
      <p:pic>
        <p:nvPicPr>
          <p:cNvPr id="49164" name="Picture 12" descr="https://timgsa.baidu.com/timg?image&amp;quality=80&amp;size=b9999_10000&amp;sec=1559539769632&amp;di=ec2842af154030989435438538ddda4a&amp;imgtype=0&amp;src=http%3A%2F%2Fwww.deyu.ln.cn%2Fimages%2Fnewtoltwmnuw2zzomnxw2%2Ftrim%2Fb53ef7c93d3ccbe9f743143819452687169925%2Ftri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7" y="500048"/>
            <a:ext cx="4214842" cy="22889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479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93568" y="682446"/>
            <a:ext cx="8150398" cy="56169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>
              <a:defRPr sz="3200" b="1"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三、奏响主旋律：文化激荡看主导</a:t>
            </a:r>
          </a:p>
        </p:txBody>
      </p:sp>
      <p:sp>
        <p:nvSpPr>
          <p:cNvPr id="4" name="WordArt 48"/>
          <p:cNvSpPr>
            <a:spLocks noChangeArrowheads="1" noChangeShapeType="1"/>
          </p:cNvSpPr>
          <p:nvPr/>
        </p:nvSpPr>
        <p:spPr bwMode="auto">
          <a:xfrm>
            <a:off x="926709" y="1632970"/>
            <a:ext cx="2607799" cy="28727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700" dirty="0" smtClean="0">
                <a:ln w="9525" cmpd="sng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</a:rPr>
              <a:t>（一）主旋律</a:t>
            </a:r>
            <a:r>
              <a:rPr lang="zh-CN" altLang="en-US" sz="2700" dirty="0">
                <a:ln w="9525" cmpd="sng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</a:rPr>
              <a:t>是什么</a:t>
            </a:r>
            <a:r>
              <a:rPr lang="en-US" altLang="zh-CN" sz="2700" dirty="0">
                <a:ln w="9525" cmpd="sng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</a:rPr>
              <a:t>?</a:t>
            </a:r>
            <a:endParaRPr lang="zh-CN" altLang="en-US" sz="2700" dirty="0">
              <a:ln w="9525" cmpd="sng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5" name="Text Box 49"/>
          <p:cNvSpPr txBox="1">
            <a:spLocks noChangeArrowheads="1"/>
          </p:cNvSpPr>
          <p:nvPr/>
        </p:nvSpPr>
        <p:spPr bwMode="auto">
          <a:xfrm>
            <a:off x="2401600" y="2321176"/>
            <a:ext cx="4345997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33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中国特色社会主义</a:t>
            </a:r>
            <a:r>
              <a:rPr lang="zh-CN" altLang="en-US" sz="3300" b="1" dirty="0" smtClean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文化</a:t>
            </a:r>
            <a:endParaRPr lang="zh-CN" altLang="en-US" sz="33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90995" y="3299193"/>
            <a:ext cx="7975023" cy="981487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1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注意：</a:t>
            </a:r>
            <a:r>
              <a:rPr lang="zh-CN" altLang="en-US" sz="2100" b="1" dirty="0" smtClean="0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主旋律</a:t>
            </a:r>
            <a:r>
              <a:rPr lang="en-US" altLang="zh-CN" sz="2100" b="1" dirty="0" smtClean="0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=</a:t>
            </a:r>
            <a:r>
              <a:rPr lang="zh-CN" altLang="en-US" sz="2100" b="1" dirty="0" smtClean="0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中国特色社会主义文化</a:t>
            </a:r>
            <a:r>
              <a:rPr lang="en-US" altLang="zh-CN" sz="2100" b="1" dirty="0" smtClean="0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=</a:t>
            </a:r>
            <a:r>
              <a:rPr lang="zh-CN" altLang="en-US" sz="2100" b="1" dirty="0" smtClean="0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先进文化</a:t>
            </a:r>
            <a:r>
              <a:rPr lang="en-US" altLang="zh-CN" sz="2100" b="1" dirty="0" smtClean="0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=</a:t>
            </a:r>
            <a:r>
              <a:rPr lang="zh-CN" altLang="en-US" sz="2100" b="1" dirty="0" smtClean="0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我们所倡导的大众文化</a:t>
            </a:r>
            <a:endParaRPr lang="zh-CN" altLang="en-US" sz="2100" b="1" dirty="0">
              <a:solidFill>
                <a:srgbClr val="0000CC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utoUpdateAnimBg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5"/>
          <p:cNvSpPr>
            <a:spLocks noRot="1" noChangeArrowheads="1"/>
          </p:cNvSpPr>
          <p:nvPr/>
        </p:nvSpPr>
        <p:spPr bwMode="auto">
          <a:xfrm>
            <a:off x="1065480" y="725498"/>
            <a:ext cx="6343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2100" b="1" dirty="0" smtClean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1.</a:t>
            </a:r>
            <a:r>
              <a:rPr lang="zh-CN" altLang="en-US" sz="2100" b="1" dirty="0" smtClean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必要性</a:t>
            </a:r>
            <a:r>
              <a:rPr lang="zh-CN" altLang="en-US" sz="21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：各种各样的文化</a:t>
            </a:r>
            <a:r>
              <a:rPr lang="zh-CN" altLang="en-US" sz="2100" b="1" dirty="0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相互交织、相互激荡</a:t>
            </a:r>
          </a:p>
        </p:txBody>
      </p:sp>
      <p:grpSp>
        <p:nvGrpSpPr>
          <p:cNvPr id="3" name="Group 4"/>
          <p:cNvGrpSpPr/>
          <p:nvPr/>
        </p:nvGrpSpPr>
        <p:grpSpPr bwMode="auto">
          <a:xfrm>
            <a:off x="2429612" y="1406551"/>
            <a:ext cx="1689049" cy="1114490"/>
            <a:chOff x="0" y="-9"/>
            <a:chExt cx="817" cy="1062"/>
          </a:xfrm>
        </p:grpSpPr>
        <p:sp>
          <p:nvSpPr>
            <p:cNvPr id="31749" name="Text Box 7"/>
            <p:cNvSpPr txBox="1">
              <a:spLocks noChangeArrowheads="1"/>
            </p:cNvSpPr>
            <p:nvPr/>
          </p:nvSpPr>
          <p:spPr bwMode="auto">
            <a:xfrm rot="351833">
              <a:off x="0" y="-9"/>
              <a:ext cx="817" cy="44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传统文化</a:t>
              </a:r>
            </a:p>
          </p:txBody>
        </p:sp>
        <p:sp>
          <p:nvSpPr>
            <p:cNvPr id="31750" name="Text Box 8"/>
            <p:cNvSpPr txBox="1">
              <a:spLocks noChangeArrowheads="1"/>
            </p:cNvSpPr>
            <p:nvPr/>
          </p:nvSpPr>
          <p:spPr bwMode="auto">
            <a:xfrm rot="21026202">
              <a:off x="6" y="613"/>
              <a:ext cx="728" cy="44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  <a:miter lim="800000"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现代文化</a:t>
              </a:r>
            </a:p>
          </p:txBody>
        </p:sp>
      </p:grpSp>
      <p:grpSp>
        <p:nvGrpSpPr>
          <p:cNvPr id="4" name="Group 7"/>
          <p:cNvGrpSpPr/>
          <p:nvPr/>
        </p:nvGrpSpPr>
        <p:grpSpPr bwMode="auto">
          <a:xfrm>
            <a:off x="2597458" y="2797851"/>
            <a:ext cx="1443146" cy="1393339"/>
            <a:chOff x="2" y="-47"/>
            <a:chExt cx="729" cy="1496"/>
          </a:xfrm>
        </p:grpSpPr>
        <p:sp>
          <p:nvSpPr>
            <p:cNvPr id="31752" name="Text Box 10"/>
            <p:cNvSpPr txBox="1">
              <a:spLocks noChangeArrowheads="1"/>
            </p:cNvSpPr>
            <p:nvPr/>
          </p:nvSpPr>
          <p:spPr bwMode="auto">
            <a:xfrm rot="615686">
              <a:off x="2" y="-47"/>
              <a:ext cx="729" cy="496"/>
            </a:xfrm>
            <a:prstGeom prst="rect">
              <a:avLst/>
            </a:prstGeom>
            <a:solidFill>
              <a:srgbClr val="FFFF00"/>
            </a:solidFill>
            <a:ln w="9525" cmpd="sng">
              <a:solidFill>
                <a:schemeClr val="tx1"/>
              </a:solidFill>
              <a:miter lim="800000"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外来文化</a:t>
              </a:r>
            </a:p>
          </p:txBody>
        </p:sp>
        <p:sp>
          <p:nvSpPr>
            <p:cNvPr id="31753" name="Text Box 11"/>
            <p:cNvSpPr txBox="1">
              <a:spLocks noChangeArrowheads="1"/>
            </p:cNvSpPr>
            <p:nvPr/>
          </p:nvSpPr>
          <p:spPr bwMode="auto">
            <a:xfrm rot="20628076">
              <a:off x="21" y="557"/>
              <a:ext cx="693" cy="892"/>
            </a:xfrm>
            <a:prstGeom prst="rect">
              <a:avLst/>
            </a:prstGeom>
            <a:solidFill>
              <a:srgbClr val="FFFF00"/>
            </a:solidFill>
            <a:ln w="9525" cmpd="sng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本土文化</a:t>
              </a:r>
            </a:p>
          </p:txBody>
        </p:sp>
      </p:grpSp>
      <p:grpSp>
        <p:nvGrpSpPr>
          <p:cNvPr id="5" name="Group 10"/>
          <p:cNvGrpSpPr/>
          <p:nvPr/>
        </p:nvGrpSpPr>
        <p:grpSpPr bwMode="auto">
          <a:xfrm>
            <a:off x="3233503" y="4257714"/>
            <a:ext cx="3014663" cy="508217"/>
            <a:chOff x="0" y="-11"/>
            <a:chExt cx="2441" cy="532"/>
          </a:xfrm>
        </p:grpSpPr>
        <p:sp>
          <p:nvSpPr>
            <p:cNvPr id="31755" name="Text Box 13"/>
            <p:cNvSpPr txBox="1">
              <a:spLocks noChangeArrowheads="1"/>
            </p:cNvSpPr>
            <p:nvPr/>
          </p:nvSpPr>
          <p:spPr bwMode="auto">
            <a:xfrm rot="20802411">
              <a:off x="0" y="38"/>
              <a:ext cx="1149" cy="483"/>
            </a:xfrm>
            <a:prstGeom prst="rect">
              <a:avLst/>
            </a:prstGeom>
            <a:solidFill>
              <a:srgbClr val="00FFFF"/>
            </a:solidFill>
            <a:ln w="9525" cmpd="sng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积极文化</a:t>
              </a:r>
            </a:p>
          </p:txBody>
        </p:sp>
        <p:sp>
          <p:nvSpPr>
            <p:cNvPr id="31756" name="Text Box 14"/>
            <p:cNvSpPr txBox="1">
              <a:spLocks noChangeArrowheads="1"/>
            </p:cNvSpPr>
            <p:nvPr/>
          </p:nvSpPr>
          <p:spPr bwMode="auto">
            <a:xfrm rot="613330">
              <a:off x="1291" y="-11"/>
              <a:ext cx="1150" cy="483"/>
            </a:xfrm>
            <a:prstGeom prst="rect">
              <a:avLst/>
            </a:prstGeom>
            <a:solidFill>
              <a:srgbClr val="00FFFF"/>
            </a:solidFill>
            <a:ln w="9525" cmpd="sng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颓废文化</a:t>
              </a:r>
            </a:p>
          </p:txBody>
        </p:sp>
      </p:grpSp>
      <p:grpSp>
        <p:nvGrpSpPr>
          <p:cNvPr id="6" name="Group 13"/>
          <p:cNvGrpSpPr/>
          <p:nvPr/>
        </p:nvGrpSpPr>
        <p:grpSpPr bwMode="auto">
          <a:xfrm>
            <a:off x="5261904" y="1412158"/>
            <a:ext cx="1485900" cy="1067991"/>
            <a:chOff x="0" y="-9"/>
            <a:chExt cx="1247" cy="897"/>
          </a:xfrm>
        </p:grpSpPr>
        <p:sp>
          <p:nvSpPr>
            <p:cNvPr id="31758" name="Text Box 16"/>
            <p:cNvSpPr txBox="1">
              <a:spLocks noChangeArrowheads="1"/>
            </p:cNvSpPr>
            <p:nvPr/>
          </p:nvSpPr>
          <p:spPr bwMode="auto">
            <a:xfrm rot="20922453">
              <a:off x="0" y="-9"/>
              <a:ext cx="1247" cy="388"/>
            </a:xfrm>
            <a:prstGeom prst="rect">
              <a:avLst/>
            </a:prstGeom>
            <a:solidFill>
              <a:srgbClr val="CCFFCC"/>
            </a:solidFill>
            <a:ln w="9525" cmpd="sng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先进文化</a:t>
              </a:r>
              <a:endPara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1759" name="Text Box 17"/>
            <p:cNvSpPr txBox="1">
              <a:spLocks noChangeArrowheads="1"/>
            </p:cNvSpPr>
            <p:nvPr/>
          </p:nvSpPr>
          <p:spPr bwMode="auto">
            <a:xfrm rot="725133">
              <a:off x="0" y="500"/>
              <a:ext cx="1224" cy="388"/>
            </a:xfrm>
            <a:prstGeom prst="rect">
              <a:avLst/>
            </a:prstGeom>
            <a:solidFill>
              <a:srgbClr val="CCFFCC"/>
            </a:solidFill>
            <a:ln w="9525" cmpd="sng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落后文化</a:t>
              </a:r>
            </a:p>
          </p:txBody>
        </p:sp>
      </p:grpSp>
      <p:grpSp>
        <p:nvGrpSpPr>
          <p:cNvPr id="7" name="Group 16"/>
          <p:cNvGrpSpPr/>
          <p:nvPr/>
        </p:nvGrpSpPr>
        <p:grpSpPr bwMode="auto">
          <a:xfrm>
            <a:off x="5283582" y="2647767"/>
            <a:ext cx="1685020" cy="1135420"/>
            <a:chOff x="-10" y="-6"/>
            <a:chExt cx="609" cy="688"/>
          </a:xfrm>
        </p:grpSpPr>
        <p:sp>
          <p:nvSpPr>
            <p:cNvPr id="31761" name="Text Box 19"/>
            <p:cNvSpPr txBox="1">
              <a:spLocks noChangeArrowheads="1"/>
            </p:cNvSpPr>
            <p:nvPr/>
          </p:nvSpPr>
          <p:spPr bwMode="auto">
            <a:xfrm rot="20704116">
              <a:off x="-10" y="-6"/>
              <a:ext cx="514" cy="280"/>
            </a:xfrm>
            <a:prstGeom prst="rect">
              <a:avLst/>
            </a:prstGeom>
            <a:solidFill>
              <a:srgbClr val="FF66FF"/>
            </a:solidFill>
            <a:ln w="9525" cmpd="sng">
              <a:solidFill>
                <a:schemeClr val="tx1"/>
              </a:solidFill>
              <a:miter lim="800000"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健康文化</a:t>
              </a:r>
              <a:endPara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1762" name="Text Box 20"/>
            <p:cNvSpPr txBox="1">
              <a:spLocks noChangeArrowheads="1"/>
            </p:cNvSpPr>
            <p:nvPr/>
          </p:nvSpPr>
          <p:spPr bwMode="auto">
            <a:xfrm rot="498208">
              <a:off x="63" y="402"/>
              <a:ext cx="536" cy="280"/>
            </a:xfrm>
            <a:prstGeom prst="rect">
              <a:avLst/>
            </a:prstGeom>
            <a:solidFill>
              <a:srgbClr val="FF66FF"/>
            </a:solidFill>
            <a:ln w="9525" cmpd="sng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腐朽文化</a:t>
              </a:r>
            </a:p>
          </p:txBody>
        </p:sp>
      </p:grpSp>
      <p:sp>
        <p:nvSpPr>
          <p:cNvPr id="31763" name="Text Box 21"/>
          <p:cNvSpPr txBox="1">
            <a:spLocks noChangeArrowheads="1"/>
          </p:cNvSpPr>
          <p:nvPr/>
        </p:nvSpPr>
        <p:spPr bwMode="auto">
          <a:xfrm>
            <a:off x="4377081" y="1169387"/>
            <a:ext cx="800100" cy="302390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吸纳</a:t>
            </a:r>
          </a:p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排斥</a:t>
            </a:r>
          </a:p>
          <a:p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融合</a:t>
            </a:r>
          </a:p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斗争</a:t>
            </a:r>
          </a:p>
          <a:p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渗透</a:t>
            </a:r>
          </a:p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抵御</a:t>
            </a:r>
          </a:p>
        </p:txBody>
      </p:sp>
      <p:sp>
        <p:nvSpPr>
          <p:cNvPr id="31764" name="Text Box 22"/>
          <p:cNvSpPr txBox="1">
            <a:spLocks noChangeArrowheads="1"/>
          </p:cNvSpPr>
          <p:nvPr/>
        </p:nvSpPr>
        <p:spPr bwMode="auto">
          <a:xfrm>
            <a:off x="1408032" y="1690764"/>
            <a:ext cx="646331" cy="1771650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FF0000"/>
            </a:solidFill>
            <a:miter lim="800000"/>
          </a:ln>
        </p:spPr>
        <p:txBody>
          <a:bodyPr vert="eaVert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300" b="1" dirty="0">
                <a:latin typeface="黑体" panose="02010609060101010101" pitchFamily="49" charset="-122"/>
                <a:ea typeface="黑体" panose="02010609060101010101" pitchFamily="49" charset="-122"/>
              </a:rPr>
              <a:t>相互交织</a:t>
            </a:r>
          </a:p>
        </p:txBody>
      </p:sp>
      <p:sp>
        <p:nvSpPr>
          <p:cNvPr id="31765" name="Text Box 23"/>
          <p:cNvSpPr txBox="1">
            <a:spLocks noChangeArrowheads="1"/>
          </p:cNvSpPr>
          <p:nvPr/>
        </p:nvSpPr>
        <p:spPr bwMode="auto">
          <a:xfrm>
            <a:off x="7065882" y="1747914"/>
            <a:ext cx="646331" cy="1771650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FF0000"/>
            </a:solidFill>
            <a:miter lim="800000"/>
          </a:ln>
        </p:spPr>
        <p:txBody>
          <a:bodyPr vert="eaVert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300" b="1" dirty="0">
                <a:latin typeface="黑体" panose="02010609060101010101" pitchFamily="49" charset="-122"/>
                <a:ea typeface="黑体" panose="02010609060101010101" pitchFamily="49" charset="-122"/>
              </a:rPr>
              <a:t>相互激荡</a:t>
            </a:r>
          </a:p>
        </p:txBody>
      </p:sp>
      <p:sp>
        <p:nvSpPr>
          <p:cNvPr id="2" name="矩形 1"/>
          <p:cNvSpPr/>
          <p:nvPr/>
        </p:nvSpPr>
        <p:spPr>
          <a:xfrm>
            <a:off x="766640" y="261887"/>
            <a:ext cx="2863517" cy="33692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68580" tIns="34290" rIns="68580" bIns="3429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700" dirty="0">
                <a:ln w="9525" cmpd="sng">
                  <a:solidFill>
                    <a:srgbClr val="000000"/>
                  </a:solidFill>
                  <a:round/>
                </a:ln>
                <a:solidFill>
                  <a:srgbClr val="0000CC"/>
                </a:solidFill>
                <a:latin typeface="宋体" panose="02010600030101010101" pitchFamily="2" charset="-122"/>
              </a:rPr>
              <a:t>(</a:t>
            </a:r>
            <a:r>
              <a:rPr lang="zh-CN" altLang="en-US" sz="2700" dirty="0">
                <a:ln w="9525" cmpd="sng">
                  <a:solidFill>
                    <a:srgbClr val="000000"/>
                  </a:solidFill>
                  <a:round/>
                </a:ln>
                <a:solidFill>
                  <a:srgbClr val="0000CC"/>
                </a:solidFill>
                <a:latin typeface="宋体" panose="02010600030101010101" pitchFamily="2" charset="-122"/>
              </a:rPr>
              <a:t>二</a:t>
            </a:r>
            <a:r>
              <a:rPr lang="en-US" altLang="zh-CN" sz="2700" dirty="0">
                <a:ln w="9525" cmpd="sng">
                  <a:solidFill>
                    <a:srgbClr val="000000"/>
                  </a:solidFill>
                  <a:round/>
                </a:ln>
                <a:solidFill>
                  <a:srgbClr val="0000CC"/>
                </a:solidFill>
                <a:latin typeface="宋体" panose="02010600030101010101" pitchFamily="2" charset="-122"/>
              </a:rPr>
              <a:t>)</a:t>
            </a:r>
            <a:r>
              <a:rPr lang="zh-CN" altLang="en-US" sz="2700" dirty="0">
                <a:ln w="9525" cmpd="sng">
                  <a:solidFill>
                    <a:srgbClr val="000000"/>
                  </a:solidFill>
                  <a:round/>
                </a:ln>
                <a:solidFill>
                  <a:srgbClr val="0000CC"/>
                </a:solidFill>
                <a:latin typeface="宋体" panose="02010600030101010101" pitchFamily="2" charset="-122"/>
              </a:rPr>
              <a:t>为什么要奏响主旋律</a:t>
            </a:r>
            <a:r>
              <a:rPr lang="en-US" altLang="zh-CN" sz="2700" dirty="0">
                <a:ln w="9525" cmpd="sng">
                  <a:solidFill>
                    <a:srgbClr val="000000"/>
                  </a:solidFill>
                  <a:round/>
                </a:ln>
                <a:solidFill>
                  <a:srgbClr val="0000CC"/>
                </a:solidFill>
                <a:latin typeface="宋体" panose="02010600030101010101" pitchFamily="2" charset="-122"/>
              </a:rPr>
              <a:t>?</a:t>
            </a:r>
            <a:endParaRPr lang="zh-CN" altLang="en-US" sz="2700" dirty="0">
              <a:ln w="9525" cmpd="sng">
                <a:solidFill>
                  <a:srgbClr val="000000"/>
                </a:solidFill>
                <a:round/>
              </a:ln>
              <a:solidFill>
                <a:srgbClr val="0000CC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utoUpdateAnimBg="0"/>
      <p:bldP spid="31763" grpId="0" bldLvl="0" animBg="1" autoUpdateAnimBg="0"/>
      <p:bldP spid="31764" grpId="0" animBg="1" autoUpdateAnimBg="0"/>
      <p:bldP spid="31765" grpId="0" animBg="1" autoUpdateAnimBg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01" name="WordArt 33"/>
          <p:cNvSpPr>
            <a:spLocks noChangeArrowheads="1" noChangeShapeType="1"/>
          </p:cNvSpPr>
          <p:nvPr/>
        </p:nvSpPr>
        <p:spPr bwMode="auto">
          <a:xfrm>
            <a:off x="1245666" y="326312"/>
            <a:ext cx="1267420" cy="3196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700" dirty="0" smtClean="0">
                <a:ln w="9525" cmpd="sng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</a:rPr>
              <a:t>2</a:t>
            </a:r>
            <a:r>
              <a:rPr lang="en-US" altLang="zh-CN" sz="2700" dirty="0">
                <a:ln w="9525" cmpd="sng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</a:rPr>
              <a:t>.</a:t>
            </a:r>
            <a:r>
              <a:rPr lang="zh-CN" altLang="en-US" sz="2700" dirty="0" smtClean="0">
                <a:ln w="9525" cmpd="sng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</a:rPr>
              <a:t>重要性</a:t>
            </a:r>
            <a:r>
              <a:rPr lang="zh-CN" altLang="en-US" sz="2700" dirty="0">
                <a:ln w="9525" cmpd="sng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</a:rPr>
              <a:t>：</a:t>
            </a:r>
          </a:p>
        </p:txBody>
      </p:sp>
      <p:sp>
        <p:nvSpPr>
          <p:cNvPr id="32802" name="WordArt 34"/>
          <p:cNvSpPr>
            <a:spLocks noChangeArrowheads="1" noChangeShapeType="1"/>
          </p:cNvSpPr>
          <p:nvPr/>
        </p:nvSpPr>
        <p:spPr bwMode="auto">
          <a:xfrm>
            <a:off x="2743772" y="1550289"/>
            <a:ext cx="1397794" cy="43681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700" dirty="0">
                <a:ln w="9525" cmpd="sng">
                  <a:solidFill>
                    <a:srgbClr val="800080"/>
                  </a:solidFill>
                  <a:round/>
                </a:ln>
                <a:solidFill>
                  <a:srgbClr val="800080"/>
                </a:solidFill>
                <a:latin typeface="宋体" panose="02010600030101010101" pitchFamily="2" charset="-122"/>
              </a:rPr>
              <a:t>科学的理论</a:t>
            </a:r>
          </a:p>
        </p:txBody>
      </p:sp>
      <p:sp>
        <p:nvSpPr>
          <p:cNvPr id="32803" name="WordArt 35"/>
          <p:cNvSpPr>
            <a:spLocks noChangeArrowheads="1" noChangeShapeType="1"/>
          </p:cNvSpPr>
          <p:nvPr/>
        </p:nvSpPr>
        <p:spPr bwMode="auto">
          <a:xfrm>
            <a:off x="2744962" y="2642091"/>
            <a:ext cx="1397794" cy="43681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700" dirty="0">
                <a:ln w="9525" cmpd="sng">
                  <a:solidFill>
                    <a:srgbClr val="800080"/>
                  </a:solidFill>
                  <a:round/>
                </a:ln>
                <a:solidFill>
                  <a:srgbClr val="800080"/>
                </a:solidFill>
                <a:latin typeface="宋体" panose="02010600030101010101" pitchFamily="2" charset="-122"/>
              </a:rPr>
              <a:t>高尚的精神</a:t>
            </a:r>
          </a:p>
        </p:txBody>
      </p:sp>
      <p:sp>
        <p:nvSpPr>
          <p:cNvPr id="32804" name="WordArt 36"/>
          <p:cNvSpPr>
            <a:spLocks noChangeArrowheads="1" noChangeShapeType="1"/>
          </p:cNvSpPr>
          <p:nvPr/>
        </p:nvSpPr>
        <p:spPr bwMode="auto">
          <a:xfrm>
            <a:off x="2743772" y="2089641"/>
            <a:ext cx="1397794" cy="43681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700" dirty="0">
                <a:ln w="9525" cmpd="sng">
                  <a:solidFill>
                    <a:srgbClr val="800080"/>
                  </a:solidFill>
                  <a:round/>
                </a:ln>
                <a:solidFill>
                  <a:srgbClr val="800080"/>
                </a:solidFill>
                <a:latin typeface="宋体" panose="02010600030101010101" pitchFamily="2" charset="-122"/>
              </a:rPr>
              <a:t>正确的舆论</a:t>
            </a:r>
          </a:p>
        </p:txBody>
      </p:sp>
      <p:sp>
        <p:nvSpPr>
          <p:cNvPr id="32805" name="WordArt 37"/>
          <p:cNvSpPr>
            <a:spLocks noChangeArrowheads="1" noChangeShapeType="1"/>
          </p:cNvSpPr>
          <p:nvPr/>
        </p:nvSpPr>
        <p:spPr bwMode="auto">
          <a:xfrm>
            <a:off x="2743772" y="3224308"/>
            <a:ext cx="1397794" cy="43681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700" dirty="0">
                <a:ln w="9525" cmpd="sng">
                  <a:solidFill>
                    <a:srgbClr val="800080"/>
                  </a:solidFill>
                  <a:round/>
                </a:ln>
                <a:solidFill>
                  <a:srgbClr val="800080"/>
                </a:solidFill>
                <a:latin typeface="宋体" panose="02010600030101010101" pitchFamily="2" charset="-122"/>
              </a:rPr>
              <a:t>优秀的作品</a:t>
            </a:r>
          </a:p>
        </p:txBody>
      </p:sp>
      <p:sp>
        <p:nvSpPr>
          <p:cNvPr id="32806" name="WordArt 38"/>
          <p:cNvSpPr>
            <a:spLocks noChangeArrowheads="1" noChangeShapeType="1"/>
          </p:cNvSpPr>
          <p:nvPr/>
        </p:nvSpPr>
        <p:spPr bwMode="auto">
          <a:xfrm>
            <a:off x="5390531" y="1550289"/>
            <a:ext cx="864394" cy="43258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700" dirty="0">
                <a:ln w="9525" cmpd="sng">
                  <a:solidFill>
                    <a:srgbClr val="800080"/>
                  </a:solidFill>
                  <a:round/>
                </a:ln>
                <a:solidFill>
                  <a:srgbClr val="800080"/>
                </a:solidFill>
                <a:latin typeface="宋体" panose="02010600030101010101" pitchFamily="2" charset="-122"/>
              </a:rPr>
              <a:t>武装人</a:t>
            </a:r>
          </a:p>
        </p:txBody>
      </p:sp>
      <p:sp>
        <p:nvSpPr>
          <p:cNvPr id="32807" name="WordArt 39"/>
          <p:cNvSpPr>
            <a:spLocks noChangeArrowheads="1" noChangeShapeType="1"/>
          </p:cNvSpPr>
          <p:nvPr/>
        </p:nvSpPr>
        <p:spPr bwMode="auto">
          <a:xfrm>
            <a:off x="5390531" y="2144410"/>
            <a:ext cx="864394" cy="43258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700" dirty="0">
                <a:ln w="9525" cmpd="sng">
                  <a:solidFill>
                    <a:srgbClr val="800080"/>
                  </a:solidFill>
                  <a:round/>
                </a:ln>
                <a:solidFill>
                  <a:srgbClr val="800080"/>
                </a:solidFill>
                <a:latin typeface="宋体" panose="02010600030101010101" pitchFamily="2" charset="-122"/>
              </a:rPr>
              <a:t>引导人</a:t>
            </a:r>
          </a:p>
        </p:txBody>
      </p:sp>
      <p:sp>
        <p:nvSpPr>
          <p:cNvPr id="32808" name="WordArt 40"/>
          <p:cNvSpPr>
            <a:spLocks noChangeArrowheads="1" noChangeShapeType="1"/>
          </p:cNvSpPr>
          <p:nvPr/>
        </p:nvSpPr>
        <p:spPr bwMode="auto">
          <a:xfrm>
            <a:off x="5390531" y="2683764"/>
            <a:ext cx="864394" cy="43258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700" dirty="0">
                <a:ln w="9525" cmpd="sng">
                  <a:solidFill>
                    <a:srgbClr val="800080"/>
                  </a:solidFill>
                  <a:round/>
                </a:ln>
                <a:solidFill>
                  <a:srgbClr val="800080"/>
                </a:solidFill>
                <a:latin typeface="宋体" panose="02010600030101010101" pitchFamily="2" charset="-122"/>
              </a:rPr>
              <a:t>塑造人</a:t>
            </a:r>
          </a:p>
        </p:txBody>
      </p:sp>
      <p:sp>
        <p:nvSpPr>
          <p:cNvPr id="32809" name="WordArt 41"/>
          <p:cNvSpPr>
            <a:spLocks noChangeArrowheads="1" noChangeShapeType="1"/>
          </p:cNvSpPr>
          <p:nvPr/>
        </p:nvSpPr>
        <p:spPr bwMode="auto">
          <a:xfrm>
            <a:off x="5390531" y="3277885"/>
            <a:ext cx="864394" cy="43258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700" dirty="0">
                <a:ln w="9525" cmpd="sng">
                  <a:solidFill>
                    <a:srgbClr val="800080"/>
                  </a:solidFill>
                  <a:round/>
                </a:ln>
                <a:solidFill>
                  <a:srgbClr val="800080"/>
                </a:solidFill>
                <a:latin typeface="宋体" panose="02010600030101010101" pitchFamily="2" charset="-122"/>
              </a:rPr>
              <a:t>鼓舞人</a:t>
            </a:r>
          </a:p>
        </p:txBody>
      </p:sp>
      <p:sp>
        <p:nvSpPr>
          <p:cNvPr id="32810" name="Line 42"/>
          <p:cNvSpPr>
            <a:spLocks noChangeShapeType="1"/>
          </p:cNvSpPr>
          <p:nvPr/>
        </p:nvSpPr>
        <p:spPr bwMode="auto">
          <a:xfrm>
            <a:off x="4230862" y="1841991"/>
            <a:ext cx="1079897" cy="0"/>
          </a:xfrm>
          <a:prstGeom prst="line">
            <a:avLst/>
          </a:prstGeom>
          <a:noFill/>
          <a:ln w="57150" cmpd="sng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500" tIns="35100" rIns="67500" bIns="35100"/>
          <a:lstStyle/>
          <a:p>
            <a:endParaRPr lang="zh-CN" altLang="en-US"/>
          </a:p>
        </p:txBody>
      </p:sp>
      <p:sp>
        <p:nvSpPr>
          <p:cNvPr id="32811" name="Line 43"/>
          <p:cNvSpPr>
            <a:spLocks noChangeShapeType="1"/>
          </p:cNvSpPr>
          <p:nvPr/>
        </p:nvSpPr>
        <p:spPr bwMode="auto">
          <a:xfrm>
            <a:off x="4202287" y="3494579"/>
            <a:ext cx="1079897" cy="0"/>
          </a:xfrm>
          <a:prstGeom prst="line">
            <a:avLst/>
          </a:prstGeom>
          <a:noFill/>
          <a:ln w="57150" cmpd="sng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500" tIns="35100" rIns="67500" bIns="35100"/>
          <a:lstStyle/>
          <a:p>
            <a:endParaRPr lang="zh-CN" altLang="en-US"/>
          </a:p>
        </p:txBody>
      </p:sp>
      <p:sp>
        <p:nvSpPr>
          <p:cNvPr id="32812" name="Line 44"/>
          <p:cNvSpPr>
            <a:spLocks noChangeShapeType="1"/>
          </p:cNvSpPr>
          <p:nvPr/>
        </p:nvSpPr>
        <p:spPr bwMode="auto">
          <a:xfrm>
            <a:off x="4202287" y="2359913"/>
            <a:ext cx="1079897" cy="0"/>
          </a:xfrm>
          <a:prstGeom prst="line">
            <a:avLst/>
          </a:prstGeom>
          <a:noFill/>
          <a:ln w="57150" cmpd="sng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500" tIns="35100" rIns="67500" bIns="35100"/>
          <a:lstStyle/>
          <a:p>
            <a:endParaRPr lang="zh-CN" altLang="en-US"/>
          </a:p>
        </p:txBody>
      </p:sp>
      <p:sp>
        <p:nvSpPr>
          <p:cNvPr id="32813" name="Line 45"/>
          <p:cNvSpPr>
            <a:spLocks noChangeShapeType="1"/>
          </p:cNvSpPr>
          <p:nvPr/>
        </p:nvSpPr>
        <p:spPr bwMode="auto">
          <a:xfrm>
            <a:off x="4202287" y="2900457"/>
            <a:ext cx="1079897" cy="0"/>
          </a:xfrm>
          <a:prstGeom prst="line">
            <a:avLst/>
          </a:prstGeom>
          <a:noFill/>
          <a:ln w="57150" cmpd="sng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500" tIns="35100" rIns="67500" bIns="35100"/>
          <a:lstStyle/>
          <a:p>
            <a:endParaRPr lang="zh-CN" altLang="en-US"/>
          </a:p>
        </p:txBody>
      </p:sp>
      <p:grpSp>
        <p:nvGrpSpPr>
          <p:cNvPr id="2" name="Group 46"/>
          <p:cNvGrpSpPr/>
          <p:nvPr/>
        </p:nvGrpSpPr>
        <p:grpSpPr bwMode="auto">
          <a:xfrm>
            <a:off x="1780651" y="2580945"/>
            <a:ext cx="830334" cy="1173697"/>
            <a:chOff x="0" y="0"/>
            <a:chExt cx="816" cy="1497"/>
          </a:xfrm>
        </p:grpSpPr>
        <p:sp>
          <p:nvSpPr>
            <p:cNvPr id="32815" name="Oval 47"/>
            <p:cNvSpPr>
              <a:spLocks noChangeArrowheads="1"/>
            </p:cNvSpPr>
            <p:nvPr/>
          </p:nvSpPr>
          <p:spPr bwMode="auto">
            <a:xfrm>
              <a:off x="0" y="0"/>
              <a:ext cx="816" cy="1497"/>
            </a:xfrm>
            <a:prstGeom prst="ellipse">
              <a:avLst/>
            </a:prstGeom>
            <a:solidFill>
              <a:srgbClr val="CCFFCC"/>
            </a:solidFill>
            <a:ln w="9525" cmpd="sng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32816" name="WordArt 48"/>
            <p:cNvSpPr>
              <a:spLocks noChangeArrowheads="1" noChangeShapeType="1"/>
            </p:cNvSpPr>
            <p:nvPr/>
          </p:nvSpPr>
          <p:spPr bwMode="auto">
            <a:xfrm rot="5400000">
              <a:off x="-136" y="442"/>
              <a:ext cx="1134" cy="499"/>
            </a:xfrm>
            <a:prstGeom prst="rect">
              <a:avLst/>
            </a:prstGeom>
          </p:spPr>
          <p:txBody>
            <a:bodyPr vert="ea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zh-CN" altLang="en-US" sz="2700" b="1" kern="10" dirty="0">
                  <a:ln w="12700" cmpd="sng">
                    <a:solidFill>
                      <a:srgbClr val="EAEAEA"/>
                    </a:solidFill>
                    <a:round/>
                  </a:ln>
                  <a:solidFill>
                    <a:srgbClr val="800000"/>
                  </a:solidFill>
                  <a:effectLst>
                    <a:outerShdw dist="35921" dir="2700000" sy="50000" kx="2115830" algn="bl" rotWithShape="0">
                      <a:srgbClr val="C0C0C0">
                        <a:alpha val="75000"/>
                      </a:srgbClr>
                    </a:outerShdw>
                  </a:effectLst>
                  <a:latin typeface="隶书" panose="02010509060101010101" pitchFamily="49" charset="-122"/>
                  <a:ea typeface="隶书" panose="02010509060101010101" pitchFamily="49" charset="-122"/>
                </a:rPr>
                <a:t>先进性</a:t>
              </a:r>
            </a:p>
          </p:txBody>
        </p:sp>
      </p:grpSp>
      <p:grpSp>
        <p:nvGrpSpPr>
          <p:cNvPr id="3" name="Group 49"/>
          <p:cNvGrpSpPr/>
          <p:nvPr/>
        </p:nvGrpSpPr>
        <p:grpSpPr bwMode="auto">
          <a:xfrm>
            <a:off x="1803113" y="1378230"/>
            <a:ext cx="793793" cy="1144051"/>
            <a:chOff x="0" y="0"/>
            <a:chExt cx="816" cy="1406"/>
          </a:xfrm>
        </p:grpSpPr>
        <p:sp>
          <p:nvSpPr>
            <p:cNvPr id="32818" name="Oval 50"/>
            <p:cNvSpPr>
              <a:spLocks noChangeArrowheads="1"/>
            </p:cNvSpPr>
            <p:nvPr/>
          </p:nvSpPr>
          <p:spPr bwMode="auto">
            <a:xfrm>
              <a:off x="0" y="0"/>
              <a:ext cx="816" cy="1406"/>
            </a:xfrm>
            <a:prstGeom prst="ellipse">
              <a:avLst/>
            </a:prstGeom>
            <a:solidFill>
              <a:srgbClr val="CCFFCC"/>
            </a:solidFill>
            <a:ln w="9525" cmpd="sng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32819" name="WordArt 51"/>
            <p:cNvSpPr>
              <a:spLocks noChangeArrowheads="1" noChangeShapeType="1"/>
            </p:cNvSpPr>
            <p:nvPr/>
          </p:nvSpPr>
          <p:spPr bwMode="auto">
            <a:xfrm rot="5400000">
              <a:off x="-136" y="453"/>
              <a:ext cx="1088" cy="454"/>
            </a:xfrm>
            <a:prstGeom prst="rect">
              <a:avLst/>
            </a:prstGeom>
          </p:spPr>
          <p:txBody>
            <a:bodyPr vert="ea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zh-CN" altLang="en-US" sz="2400" b="1" kern="10" dirty="0">
                  <a:ln w="12700" cmpd="sng">
                    <a:solidFill>
                      <a:srgbClr val="EAEAEA"/>
                    </a:solidFill>
                    <a:round/>
                  </a:ln>
                  <a:solidFill>
                    <a:srgbClr val="800000"/>
                  </a:solidFill>
                  <a:effectLst>
                    <a:outerShdw dist="35921" dir="2700000" sy="50000" kx="2115830" algn="bl" rotWithShape="0">
                      <a:srgbClr val="C0C0C0">
                        <a:alpha val="75000"/>
                      </a:srgbClr>
                    </a:outerShdw>
                  </a:effectLst>
                  <a:latin typeface="隶书" panose="02010509060101010101" pitchFamily="49" charset="-122"/>
                  <a:ea typeface="隶书" panose="02010509060101010101" pitchFamily="49" charset="-122"/>
                </a:rPr>
                <a:t>科学性</a:t>
              </a:r>
            </a:p>
          </p:txBody>
        </p:sp>
      </p:grpSp>
      <p:grpSp>
        <p:nvGrpSpPr>
          <p:cNvPr id="4" name="Group 52"/>
          <p:cNvGrpSpPr/>
          <p:nvPr/>
        </p:nvGrpSpPr>
        <p:grpSpPr bwMode="auto">
          <a:xfrm>
            <a:off x="2951018" y="3970867"/>
            <a:ext cx="1558467" cy="667442"/>
            <a:chOff x="45" y="16"/>
            <a:chExt cx="1141" cy="589"/>
          </a:xfrm>
        </p:grpSpPr>
        <p:sp>
          <p:nvSpPr>
            <p:cNvPr id="32821" name="Rectangle 53"/>
            <p:cNvSpPr>
              <a:spLocks noChangeArrowheads="1"/>
            </p:cNvSpPr>
            <p:nvPr/>
          </p:nvSpPr>
          <p:spPr bwMode="auto">
            <a:xfrm>
              <a:off x="45" y="16"/>
              <a:ext cx="1141" cy="589"/>
            </a:xfrm>
            <a:prstGeom prst="rect">
              <a:avLst/>
            </a:prstGeom>
            <a:solidFill>
              <a:srgbClr val="FF99CC"/>
            </a:solidFill>
            <a:ln w="9525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32822" name="WordArt 54"/>
            <p:cNvSpPr>
              <a:spLocks noChangeArrowheads="1" noChangeShapeType="1"/>
            </p:cNvSpPr>
            <p:nvPr/>
          </p:nvSpPr>
          <p:spPr bwMode="auto">
            <a:xfrm>
              <a:off x="90" y="84"/>
              <a:ext cx="998" cy="4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2700" b="1" kern="10" dirty="0" smtClean="0">
                  <a:ln w="12700" cmpd="sng">
                    <a:solidFill>
                      <a:srgbClr val="EAEAEA"/>
                    </a:solidFill>
                    <a:round/>
                  </a:ln>
                  <a:solidFill>
                    <a:srgbClr val="0000FF"/>
                  </a:solidFill>
                  <a:effectLst>
                    <a:outerShdw dist="35921" dir="2700000" sy="50000" kx="2115830" algn="bl" rotWithShape="0">
                      <a:srgbClr val="C0C0C0">
                        <a:alpha val="75000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导向作用</a:t>
              </a:r>
              <a:endParaRPr lang="zh-CN" altLang="en-US" sz="2700" b="1" kern="10" dirty="0">
                <a:ln w="12700" cmpd="sng">
                  <a:solidFill>
                    <a:srgbClr val="EAEAEA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grpSp>
        <p:nvGrpSpPr>
          <p:cNvPr id="5" name="Group 55"/>
          <p:cNvGrpSpPr/>
          <p:nvPr/>
        </p:nvGrpSpPr>
        <p:grpSpPr bwMode="auto">
          <a:xfrm>
            <a:off x="4650996" y="3962005"/>
            <a:ext cx="1541986" cy="676304"/>
            <a:chOff x="0" y="0"/>
            <a:chExt cx="1088" cy="589"/>
          </a:xfrm>
        </p:grpSpPr>
        <p:sp>
          <p:nvSpPr>
            <p:cNvPr id="32824" name="Rectangle 56"/>
            <p:cNvSpPr>
              <a:spLocks noChangeArrowheads="1"/>
            </p:cNvSpPr>
            <p:nvPr/>
          </p:nvSpPr>
          <p:spPr bwMode="auto">
            <a:xfrm>
              <a:off x="0" y="0"/>
              <a:ext cx="1088" cy="589"/>
            </a:xfrm>
            <a:prstGeom prst="rect">
              <a:avLst/>
            </a:prstGeom>
            <a:solidFill>
              <a:srgbClr val="FF99CC"/>
            </a:solidFill>
            <a:ln w="9525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32825" name="WordArt 57"/>
            <p:cNvSpPr>
              <a:spLocks noChangeArrowheads="1" noChangeShapeType="1"/>
            </p:cNvSpPr>
            <p:nvPr/>
          </p:nvSpPr>
          <p:spPr bwMode="auto">
            <a:xfrm>
              <a:off x="45" y="91"/>
              <a:ext cx="1024" cy="45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2700" b="1" kern="10" dirty="0" smtClean="0">
                  <a:ln w="12700" cmpd="sng">
                    <a:solidFill>
                      <a:srgbClr val="EAEAEA"/>
                    </a:solidFill>
                    <a:round/>
                  </a:ln>
                  <a:solidFill>
                    <a:srgbClr val="0000FF"/>
                  </a:solidFill>
                  <a:effectLst>
                    <a:outerShdw dist="35921" dir="2700000" sy="50000" kx="2115830" algn="bl" rotWithShape="0">
                      <a:srgbClr val="C0C0C0">
                        <a:alpha val="75000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示范作用</a:t>
              </a:r>
              <a:endParaRPr lang="zh-CN" altLang="en-US" sz="2700" b="1" kern="10" dirty="0">
                <a:ln w="12700" cmpd="sng">
                  <a:solidFill>
                    <a:srgbClr val="EAEAEA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59" name="Text Box 49"/>
          <p:cNvSpPr txBox="1">
            <a:spLocks noChangeArrowheads="1"/>
          </p:cNvSpPr>
          <p:nvPr/>
        </p:nvSpPr>
        <p:spPr bwMode="auto">
          <a:xfrm>
            <a:off x="2056131" y="798487"/>
            <a:ext cx="4957733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400" b="1" dirty="0">
                <a:solidFill>
                  <a:srgbClr val="FF33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中国特色社会主义</a:t>
            </a:r>
            <a:r>
              <a:rPr lang="zh-CN" altLang="en-US" sz="2400" b="1" dirty="0" smtClean="0">
                <a:solidFill>
                  <a:srgbClr val="FF33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文化，始终坚持：</a:t>
            </a:r>
            <a:endParaRPr lang="zh-CN" altLang="en-US" sz="2400" b="1" dirty="0">
              <a:solidFill>
                <a:srgbClr val="FF33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6" name="Group 30"/>
          <p:cNvGrpSpPr/>
          <p:nvPr/>
        </p:nvGrpSpPr>
        <p:grpSpPr bwMode="auto">
          <a:xfrm>
            <a:off x="6558534" y="1422083"/>
            <a:ext cx="1131455" cy="2315297"/>
            <a:chOff x="5088" y="1248"/>
            <a:chExt cx="384" cy="1728"/>
          </a:xfrm>
          <a:solidFill>
            <a:srgbClr val="FFFF00"/>
          </a:solidFill>
        </p:grpSpPr>
        <p:sp>
          <p:nvSpPr>
            <p:cNvPr id="29" name="Oval 26"/>
            <p:cNvSpPr>
              <a:spLocks noChangeArrowheads="1"/>
            </p:cNvSpPr>
            <p:nvPr/>
          </p:nvSpPr>
          <p:spPr bwMode="auto">
            <a:xfrm>
              <a:off x="5088" y="1248"/>
              <a:ext cx="384" cy="172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5146" y="1435"/>
              <a:ext cx="251" cy="142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3600" b="1" kern="10" dirty="0">
                  <a:ln w="12700" cmpd="sng">
                    <a:solidFill>
                      <a:srgbClr val="EAEAEA"/>
                    </a:solidFill>
                    <a:round/>
                  </a:ln>
                  <a:solidFill>
                    <a:srgbClr val="800000"/>
                  </a:solidFill>
                  <a:effectLst>
                    <a:outerShdw dist="35921" dir="2700000" sy="50000" kx="2115830" algn="bl" rotWithShape="0">
                      <a:srgbClr val="C0C0C0">
                        <a:alpha val="75000"/>
                      </a:srgbClr>
                    </a:outerShdw>
                  </a:effectLst>
                  <a:latin typeface="隶书" panose="02010509060101010101" pitchFamily="49" charset="-122"/>
                  <a:ea typeface="隶书" panose="02010509060101010101" pitchFamily="49" charset="-122"/>
                </a:rPr>
                <a:t>主导地位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d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02" grpId="0" animBg="1"/>
      <p:bldP spid="32803" grpId="0" animBg="1"/>
      <p:bldP spid="32804" grpId="0" animBg="1"/>
      <p:bldP spid="32805" grpId="0" animBg="1"/>
      <p:bldP spid="32806" grpId="0" animBg="1"/>
      <p:bldP spid="32807" grpId="0" animBg="1"/>
      <p:bldP spid="32808" grpId="0" animBg="1"/>
      <p:bldP spid="32809" grpId="0" animBg="1"/>
      <p:bldP spid="32810" grpId="0" animBg="1"/>
      <p:bldP spid="32811" grpId="0" animBg="1"/>
      <p:bldP spid="32812" grpId="0" animBg="1"/>
      <p:bldP spid="32813" grpId="0" animBg="1"/>
      <p:bldP spid="59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8"/>
          <p:cNvSpPr>
            <a:spLocks noChangeArrowheads="1" noChangeShapeType="1"/>
          </p:cNvSpPr>
          <p:nvPr/>
        </p:nvSpPr>
        <p:spPr bwMode="auto">
          <a:xfrm>
            <a:off x="546404" y="351249"/>
            <a:ext cx="2737125" cy="31376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68580" tIns="34290" rIns="68580" bIns="3429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700" dirty="0">
                <a:ln w="9525" cmpd="sng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</a:rPr>
              <a:t>(</a:t>
            </a:r>
            <a:r>
              <a:rPr lang="zh-CN" altLang="en-US" sz="2700" dirty="0">
                <a:ln w="9525" cmpd="sng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</a:rPr>
              <a:t>三</a:t>
            </a:r>
            <a:r>
              <a:rPr lang="en-US" altLang="zh-CN" sz="2700" dirty="0">
                <a:ln w="9525" cmpd="sng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</a:rPr>
              <a:t>)</a:t>
            </a:r>
            <a:r>
              <a:rPr lang="zh-CN" altLang="en-US" sz="2700" dirty="0">
                <a:ln w="9525" cmpd="sng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</a:rPr>
              <a:t>怎样奏响主旋律</a:t>
            </a:r>
            <a:r>
              <a:rPr lang="en-US" altLang="zh-CN" sz="2700" dirty="0">
                <a:ln w="9525" cmpd="sng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</a:rPr>
              <a:t>?</a:t>
            </a:r>
            <a:endParaRPr lang="zh-CN" altLang="en-US" sz="2700" dirty="0">
              <a:ln w="9525" cmpd="sng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278273" y="2370459"/>
            <a:ext cx="415498" cy="810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6" name="Oval 49"/>
          <p:cNvSpPr>
            <a:spLocks noChangeArrowheads="1"/>
          </p:cNvSpPr>
          <p:nvPr/>
        </p:nvSpPr>
        <p:spPr bwMode="auto">
          <a:xfrm>
            <a:off x="2595765" y="1127446"/>
            <a:ext cx="1134665" cy="594122"/>
          </a:xfrm>
          <a:prstGeom prst="ellipse">
            <a:avLst/>
          </a:prstGeom>
          <a:solidFill>
            <a:srgbClr val="FFFF00"/>
          </a:solidFill>
          <a:ln w="9525" cmpd="sng">
            <a:solidFill>
              <a:schemeClr val="tx1"/>
            </a:solidFill>
            <a:round/>
          </a:ln>
          <a:effectLst/>
        </p:spPr>
        <p:txBody>
          <a:bodyPr wrap="none" lIns="67500" tIns="35100" rIns="67500" bIns="35100" anchor="ctr"/>
          <a:lstStyle/>
          <a:p>
            <a:endParaRPr lang="zh-CN" altLang="en-US"/>
          </a:p>
        </p:txBody>
      </p:sp>
      <p:sp>
        <p:nvSpPr>
          <p:cNvPr id="7" name="Oval 50"/>
          <p:cNvSpPr>
            <a:spLocks noChangeArrowheads="1"/>
          </p:cNvSpPr>
          <p:nvPr/>
        </p:nvSpPr>
        <p:spPr bwMode="auto">
          <a:xfrm>
            <a:off x="2595765" y="1991839"/>
            <a:ext cx="1134665" cy="594122"/>
          </a:xfrm>
          <a:prstGeom prst="ellipse">
            <a:avLst/>
          </a:prstGeom>
          <a:solidFill>
            <a:srgbClr val="FFFF00"/>
          </a:solidFill>
          <a:ln w="9525" cmpd="sng">
            <a:solidFill>
              <a:schemeClr val="tx1"/>
            </a:solidFill>
            <a:round/>
          </a:ln>
          <a:effectLst/>
        </p:spPr>
        <p:txBody>
          <a:bodyPr wrap="none" lIns="67500" tIns="35100" rIns="67500" bIns="35100" anchor="ctr"/>
          <a:lstStyle/>
          <a:p>
            <a:endParaRPr lang="zh-CN" altLang="en-US"/>
          </a:p>
        </p:txBody>
      </p:sp>
      <p:sp>
        <p:nvSpPr>
          <p:cNvPr id="8" name="Oval 51"/>
          <p:cNvSpPr>
            <a:spLocks noChangeArrowheads="1"/>
          </p:cNvSpPr>
          <p:nvPr/>
        </p:nvSpPr>
        <p:spPr bwMode="auto">
          <a:xfrm>
            <a:off x="2595765" y="2856233"/>
            <a:ext cx="1134665" cy="594122"/>
          </a:xfrm>
          <a:prstGeom prst="ellipse">
            <a:avLst/>
          </a:prstGeom>
          <a:solidFill>
            <a:srgbClr val="FFFF00"/>
          </a:solidFill>
          <a:ln w="9525" cmpd="sng">
            <a:solidFill>
              <a:schemeClr val="tx1"/>
            </a:solidFill>
            <a:round/>
          </a:ln>
          <a:effectLst/>
        </p:spPr>
        <p:txBody>
          <a:bodyPr wrap="none" lIns="67500" tIns="35100" rIns="67500" bIns="35100" anchor="ctr"/>
          <a:lstStyle/>
          <a:p>
            <a:endParaRPr lang="zh-CN" altLang="en-US"/>
          </a:p>
        </p:txBody>
      </p:sp>
      <p:sp>
        <p:nvSpPr>
          <p:cNvPr id="9" name="Oval 52"/>
          <p:cNvSpPr>
            <a:spLocks noChangeArrowheads="1"/>
          </p:cNvSpPr>
          <p:nvPr/>
        </p:nvSpPr>
        <p:spPr bwMode="auto">
          <a:xfrm>
            <a:off x="2595765" y="3720627"/>
            <a:ext cx="1134665" cy="594122"/>
          </a:xfrm>
          <a:prstGeom prst="ellipse">
            <a:avLst/>
          </a:prstGeom>
          <a:solidFill>
            <a:srgbClr val="FFFF00"/>
          </a:solidFill>
          <a:ln w="9525" cmpd="sng">
            <a:solidFill>
              <a:schemeClr val="tx1"/>
            </a:solidFill>
            <a:round/>
          </a:ln>
          <a:effectLst/>
        </p:spPr>
        <p:txBody>
          <a:bodyPr wrap="none" lIns="67500" tIns="35100" rIns="67500" bIns="35100" anchor="ctr"/>
          <a:lstStyle/>
          <a:p>
            <a:endParaRPr lang="zh-CN" altLang="en-US"/>
          </a:p>
        </p:txBody>
      </p:sp>
      <p:sp>
        <p:nvSpPr>
          <p:cNvPr id="10" name="WordArt 53"/>
          <p:cNvSpPr>
            <a:spLocks noChangeArrowheads="1" noChangeShapeType="1"/>
          </p:cNvSpPr>
          <p:nvPr/>
        </p:nvSpPr>
        <p:spPr bwMode="auto">
          <a:xfrm>
            <a:off x="2757689" y="1182214"/>
            <a:ext cx="809625" cy="43219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700" dirty="0">
                <a:ln w="9525" cmpd="sng">
                  <a:solidFill>
                    <a:srgbClr val="000000"/>
                  </a:solidFill>
                  <a:round/>
                </a:ln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发展</a:t>
            </a:r>
          </a:p>
        </p:txBody>
      </p:sp>
      <p:sp>
        <p:nvSpPr>
          <p:cNvPr id="11" name="WordArt 54"/>
          <p:cNvSpPr>
            <a:spLocks noChangeArrowheads="1" noChangeShapeType="1"/>
          </p:cNvSpPr>
          <p:nvPr/>
        </p:nvSpPr>
        <p:spPr bwMode="auto">
          <a:xfrm>
            <a:off x="2757689" y="2909812"/>
            <a:ext cx="809625" cy="43219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700" dirty="0">
                <a:ln w="9525" cmpd="sng">
                  <a:solidFill>
                    <a:srgbClr val="000000"/>
                  </a:solidFill>
                  <a:round/>
                </a:ln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改造</a:t>
            </a:r>
          </a:p>
        </p:txBody>
      </p:sp>
      <p:sp>
        <p:nvSpPr>
          <p:cNvPr id="12" name="WordArt 55"/>
          <p:cNvSpPr>
            <a:spLocks noChangeArrowheads="1" noChangeShapeType="1"/>
          </p:cNvSpPr>
          <p:nvPr/>
        </p:nvSpPr>
        <p:spPr bwMode="auto">
          <a:xfrm>
            <a:off x="2757689" y="2100187"/>
            <a:ext cx="809625" cy="43219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700" dirty="0">
                <a:ln w="9525" cmpd="sng">
                  <a:solidFill>
                    <a:srgbClr val="000000"/>
                  </a:solidFill>
                  <a:round/>
                </a:ln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支持</a:t>
            </a:r>
          </a:p>
        </p:txBody>
      </p:sp>
      <p:sp>
        <p:nvSpPr>
          <p:cNvPr id="13" name="WordArt 56"/>
          <p:cNvSpPr>
            <a:spLocks noChangeArrowheads="1" noChangeShapeType="1"/>
          </p:cNvSpPr>
          <p:nvPr/>
        </p:nvSpPr>
        <p:spPr bwMode="auto">
          <a:xfrm>
            <a:off x="2757689" y="3774205"/>
            <a:ext cx="809625" cy="43219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700" dirty="0">
                <a:ln w="9525" cmpd="sng">
                  <a:solidFill>
                    <a:srgbClr val="000000"/>
                  </a:solidFill>
                  <a:round/>
                </a:ln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抵制</a:t>
            </a:r>
          </a:p>
        </p:txBody>
      </p:sp>
      <p:grpSp>
        <p:nvGrpSpPr>
          <p:cNvPr id="2" name="Group 57"/>
          <p:cNvGrpSpPr/>
          <p:nvPr/>
        </p:nvGrpSpPr>
        <p:grpSpPr bwMode="auto">
          <a:xfrm>
            <a:off x="3784009" y="1127446"/>
            <a:ext cx="3078956" cy="648890"/>
            <a:chOff x="0" y="0"/>
            <a:chExt cx="2586" cy="545"/>
          </a:xfrm>
        </p:grpSpPr>
        <p:grpSp>
          <p:nvGrpSpPr>
            <p:cNvPr id="14" name="Group 58"/>
            <p:cNvGrpSpPr/>
            <p:nvPr/>
          </p:nvGrpSpPr>
          <p:grpSpPr bwMode="auto">
            <a:xfrm>
              <a:off x="862" y="0"/>
              <a:ext cx="1724" cy="545"/>
              <a:chOff x="0" y="0"/>
              <a:chExt cx="1724" cy="545"/>
            </a:xfrm>
          </p:grpSpPr>
          <p:sp>
            <p:nvSpPr>
              <p:cNvPr id="17" name="Rectangle 5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724" cy="545"/>
              </a:xfrm>
              <a:prstGeom prst="rect">
                <a:avLst/>
              </a:prstGeom>
              <a:solidFill>
                <a:srgbClr val="CCFFFF"/>
              </a:solidFill>
              <a:ln w="9525" cmpd="sng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18" name="WordArt 60"/>
              <p:cNvSpPr>
                <a:spLocks noChangeArrowheads="1" noChangeShapeType="1"/>
              </p:cNvSpPr>
              <p:nvPr/>
            </p:nvSpPr>
            <p:spPr bwMode="auto">
              <a:xfrm>
                <a:off x="227" y="91"/>
                <a:ext cx="1316" cy="363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zh-CN" altLang="en-US" sz="2700" dirty="0">
                    <a:ln w="9525" cmpd="sng">
                      <a:solidFill>
                        <a:srgbClr val="000000"/>
                      </a:solidFill>
                      <a:round/>
                    </a:ln>
                    <a:solidFill>
                      <a:srgbClr val="FF0000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先进文化</a:t>
                </a:r>
              </a:p>
            </p:txBody>
          </p:sp>
        </p:grpSp>
        <p:sp>
          <p:nvSpPr>
            <p:cNvPr id="16" name="Line 61"/>
            <p:cNvSpPr>
              <a:spLocks noChangeShapeType="1"/>
            </p:cNvSpPr>
            <p:nvPr/>
          </p:nvSpPr>
          <p:spPr bwMode="auto">
            <a:xfrm>
              <a:off x="0" y="273"/>
              <a:ext cx="771" cy="0"/>
            </a:xfrm>
            <a:prstGeom prst="line">
              <a:avLst/>
            </a:prstGeom>
            <a:noFill/>
            <a:ln w="57150" cmpd="sng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zh-CN" altLang="en-US"/>
            </a:p>
          </p:txBody>
        </p:sp>
      </p:grpSp>
      <p:grpSp>
        <p:nvGrpSpPr>
          <p:cNvPr id="15" name="Group 62"/>
          <p:cNvGrpSpPr/>
          <p:nvPr/>
        </p:nvGrpSpPr>
        <p:grpSpPr bwMode="auto">
          <a:xfrm>
            <a:off x="3837586" y="2909811"/>
            <a:ext cx="3025379" cy="648891"/>
            <a:chOff x="0" y="0"/>
            <a:chExt cx="2541" cy="545"/>
          </a:xfrm>
        </p:grpSpPr>
        <p:grpSp>
          <p:nvGrpSpPr>
            <p:cNvPr id="19" name="Group 63"/>
            <p:cNvGrpSpPr/>
            <p:nvPr/>
          </p:nvGrpSpPr>
          <p:grpSpPr bwMode="auto">
            <a:xfrm>
              <a:off x="817" y="0"/>
              <a:ext cx="1724" cy="545"/>
              <a:chOff x="0" y="0"/>
              <a:chExt cx="1724" cy="545"/>
            </a:xfrm>
          </p:grpSpPr>
          <p:sp>
            <p:nvSpPr>
              <p:cNvPr id="22" name="Rectangle 6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724" cy="545"/>
              </a:xfrm>
              <a:prstGeom prst="rect">
                <a:avLst/>
              </a:prstGeom>
              <a:solidFill>
                <a:srgbClr val="CCFFFF"/>
              </a:solidFill>
              <a:ln w="9525" cmpd="sng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3" name="WordArt 65"/>
              <p:cNvSpPr>
                <a:spLocks noChangeArrowheads="1" noChangeShapeType="1"/>
              </p:cNvSpPr>
              <p:nvPr/>
            </p:nvSpPr>
            <p:spPr bwMode="auto">
              <a:xfrm>
                <a:off x="227" y="91"/>
                <a:ext cx="1316" cy="363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zh-CN" altLang="en-US" sz="2700" dirty="0" smtClean="0">
                    <a:ln w="9525" cmpd="sng">
                      <a:solidFill>
                        <a:srgbClr val="000000"/>
                      </a:solidFill>
                      <a:round/>
                    </a:ln>
                    <a:solidFill>
                      <a:srgbClr val="FF0000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落后文化</a:t>
                </a:r>
                <a:endParaRPr lang="zh-CN" altLang="en-US" sz="2700" dirty="0">
                  <a:ln w="9525" cmpd="sng">
                    <a:solidFill>
                      <a:srgbClr val="000000"/>
                    </a:solidFill>
                    <a:round/>
                  </a:ln>
                  <a:solidFill>
                    <a:srgbClr val="FF0000"/>
                  </a:solidFill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  <p:sp>
          <p:nvSpPr>
            <p:cNvPr id="21" name="Line 66"/>
            <p:cNvSpPr>
              <a:spLocks noChangeShapeType="1"/>
            </p:cNvSpPr>
            <p:nvPr/>
          </p:nvSpPr>
          <p:spPr bwMode="auto">
            <a:xfrm>
              <a:off x="0" y="272"/>
              <a:ext cx="771" cy="0"/>
            </a:xfrm>
            <a:prstGeom prst="line">
              <a:avLst/>
            </a:prstGeom>
            <a:noFill/>
            <a:ln w="57150" cmpd="sng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zh-CN" altLang="en-US"/>
            </a:p>
          </p:txBody>
        </p:sp>
      </p:grpSp>
      <p:grpSp>
        <p:nvGrpSpPr>
          <p:cNvPr id="20" name="Group 67"/>
          <p:cNvGrpSpPr/>
          <p:nvPr/>
        </p:nvGrpSpPr>
        <p:grpSpPr bwMode="auto">
          <a:xfrm>
            <a:off x="3837586" y="3774205"/>
            <a:ext cx="3025379" cy="648891"/>
            <a:chOff x="0" y="0"/>
            <a:chExt cx="2541" cy="545"/>
          </a:xfrm>
        </p:grpSpPr>
        <p:grpSp>
          <p:nvGrpSpPr>
            <p:cNvPr id="24" name="Group 68"/>
            <p:cNvGrpSpPr/>
            <p:nvPr/>
          </p:nvGrpSpPr>
          <p:grpSpPr bwMode="auto">
            <a:xfrm>
              <a:off x="817" y="0"/>
              <a:ext cx="1724" cy="545"/>
              <a:chOff x="0" y="0"/>
              <a:chExt cx="1724" cy="545"/>
            </a:xfrm>
          </p:grpSpPr>
          <p:sp>
            <p:nvSpPr>
              <p:cNvPr id="27" name="Rectangle 6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724" cy="545"/>
              </a:xfrm>
              <a:prstGeom prst="rect">
                <a:avLst/>
              </a:prstGeom>
              <a:solidFill>
                <a:srgbClr val="CCFFFF"/>
              </a:solidFill>
              <a:ln w="9525" cmpd="sng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8" name="WordArt 70"/>
              <p:cNvSpPr>
                <a:spLocks noChangeArrowheads="1" noChangeShapeType="1"/>
              </p:cNvSpPr>
              <p:nvPr/>
            </p:nvSpPr>
            <p:spPr bwMode="auto">
              <a:xfrm>
                <a:off x="227" y="91"/>
                <a:ext cx="1316" cy="363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zh-CN" altLang="en-US" sz="2700" dirty="0" smtClean="0">
                    <a:ln w="9525" cmpd="sng">
                      <a:solidFill>
                        <a:srgbClr val="000000"/>
                      </a:solidFill>
                      <a:round/>
                    </a:ln>
                    <a:solidFill>
                      <a:srgbClr val="FF0000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腐朽文化</a:t>
                </a:r>
                <a:endParaRPr lang="zh-CN" altLang="en-US" sz="2700" dirty="0">
                  <a:ln w="9525" cmpd="sng">
                    <a:solidFill>
                      <a:srgbClr val="000000"/>
                    </a:solidFill>
                    <a:round/>
                  </a:ln>
                  <a:solidFill>
                    <a:srgbClr val="FF0000"/>
                  </a:solidFill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  <p:sp>
          <p:nvSpPr>
            <p:cNvPr id="26" name="Line 71"/>
            <p:cNvSpPr>
              <a:spLocks noChangeShapeType="1"/>
            </p:cNvSpPr>
            <p:nvPr/>
          </p:nvSpPr>
          <p:spPr bwMode="auto">
            <a:xfrm flipV="1">
              <a:off x="0" y="272"/>
              <a:ext cx="726" cy="0"/>
            </a:xfrm>
            <a:prstGeom prst="line">
              <a:avLst/>
            </a:prstGeom>
            <a:noFill/>
            <a:ln w="57150" cmpd="sng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zh-CN" altLang="en-US"/>
            </a:p>
          </p:txBody>
        </p:sp>
      </p:grpSp>
      <p:grpSp>
        <p:nvGrpSpPr>
          <p:cNvPr id="25" name="Group 72"/>
          <p:cNvGrpSpPr/>
          <p:nvPr/>
        </p:nvGrpSpPr>
        <p:grpSpPr bwMode="auto">
          <a:xfrm>
            <a:off x="3837586" y="2045417"/>
            <a:ext cx="3025379" cy="648891"/>
            <a:chOff x="0" y="0"/>
            <a:chExt cx="2541" cy="545"/>
          </a:xfrm>
        </p:grpSpPr>
        <p:grpSp>
          <p:nvGrpSpPr>
            <p:cNvPr id="29" name="Group 73"/>
            <p:cNvGrpSpPr/>
            <p:nvPr/>
          </p:nvGrpSpPr>
          <p:grpSpPr bwMode="auto">
            <a:xfrm>
              <a:off x="817" y="0"/>
              <a:ext cx="1724" cy="545"/>
              <a:chOff x="0" y="0"/>
              <a:chExt cx="1724" cy="545"/>
            </a:xfrm>
          </p:grpSpPr>
          <p:sp>
            <p:nvSpPr>
              <p:cNvPr id="32" name="Rectangle 7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724" cy="545"/>
              </a:xfrm>
              <a:prstGeom prst="rect">
                <a:avLst/>
              </a:prstGeom>
              <a:solidFill>
                <a:srgbClr val="CCFFFF"/>
              </a:solidFill>
              <a:ln w="9525" cmpd="sng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33" name="WordArt 75"/>
              <p:cNvSpPr>
                <a:spLocks noChangeArrowheads="1" noChangeShapeType="1"/>
              </p:cNvSpPr>
              <p:nvPr/>
            </p:nvSpPr>
            <p:spPr bwMode="auto">
              <a:xfrm>
                <a:off x="227" y="91"/>
                <a:ext cx="1316" cy="363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zh-CN" altLang="en-US" sz="2700" dirty="0">
                    <a:ln w="9525" cmpd="sng">
                      <a:solidFill>
                        <a:srgbClr val="000000"/>
                      </a:solidFill>
                      <a:round/>
                    </a:ln>
                    <a:solidFill>
                      <a:srgbClr val="FF0000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健康有益文化</a:t>
                </a:r>
              </a:p>
            </p:txBody>
          </p:sp>
        </p:grpSp>
        <p:sp>
          <p:nvSpPr>
            <p:cNvPr id="31" name="Line 76"/>
            <p:cNvSpPr>
              <a:spLocks noChangeShapeType="1"/>
            </p:cNvSpPr>
            <p:nvPr/>
          </p:nvSpPr>
          <p:spPr bwMode="auto">
            <a:xfrm flipV="1">
              <a:off x="0" y="273"/>
              <a:ext cx="726" cy="0"/>
            </a:xfrm>
            <a:prstGeom prst="line">
              <a:avLst/>
            </a:prstGeom>
            <a:noFill/>
            <a:ln w="57150" cmpd="sng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3416847" y="302834"/>
            <a:ext cx="3639458" cy="392415"/>
          </a:xfrm>
          <a:prstGeom prst="rect">
            <a:avLst/>
          </a:prstGeom>
          <a:solidFill>
            <a:schemeClr val="bg1"/>
          </a:solidFill>
        </p:spPr>
        <p:txBody>
          <a:bodyPr wrap="non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b="1" dirty="0" smtClean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（加强文化建设的</a:t>
            </a:r>
            <a:r>
              <a:rPr lang="zh-CN" altLang="en-US" sz="2100" b="1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必然要求</a:t>
            </a:r>
            <a:r>
              <a:rPr lang="zh-CN" altLang="en-US" sz="2100" b="1" dirty="0" smtClean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）</a:t>
            </a:r>
            <a:endParaRPr lang="zh-CN" altLang="en-US" sz="2100" b="1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2400" y="1200150"/>
            <a:ext cx="8763000" cy="3582517"/>
          </a:xfrm>
          <a:prstGeom prst="rect">
            <a:avLst/>
          </a:prstGeom>
        </p:spPr>
        <p:txBody>
          <a:bodyPr lIns="91438" tIns="45719" rIns="91438" bIns="45719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tabLst>
                <a:tab pos="2171646" algn="l"/>
                <a:tab pos="5371966" algn="l"/>
              </a:tabLst>
              <a:defRPr/>
            </a:pPr>
            <a:r>
              <a:rPr lang="zh-CN" altLang="en-US" sz="2800" b="1" dirty="0">
                <a:solidFill>
                  <a:srgbClr val="3333FF"/>
                </a:solidFill>
                <a:latin typeface="+mn-ea"/>
                <a:ea typeface="宋体" charset="-122"/>
                <a:cs typeface="Times New Roman" pitchFamily="18" charset="0"/>
              </a:rPr>
              <a:t>一个要求：</a:t>
            </a:r>
            <a:r>
              <a:rPr lang="zh-CN" altLang="en-US" sz="2800" b="1" dirty="0">
                <a:latin typeface="+mn-ea"/>
                <a:ea typeface="宋体" charset="-122"/>
                <a:cs typeface="Times New Roman" pitchFamily="18" charset="0"/>
              </a:rPr>
              <a:t>发展人民大众喜闻乐见的文化</a:t>
            </a:r>
          </a:p>
          <a:p>
            <a:pPr>
              <a:lnSpc>
                <a:spcPct val="150000"/>
              </a:lnSpc>
              <a:spcBef>
                <a:spcPct val="20000"/>
              </a:spcBef>
              <a:tabLst>
                <a:tab pos="2171646" algn="l"/>
                <a:tab pos="5371966" algn="l"/>
              </a:tabLst>
              <a:defRPr/>
            </a:pPr>
            <a:r>
              <a:rPr lang="zh-CN" altLang="en-US" sz="2800" b="1" dirty="0">
                <a:solidFill>
                  <a:srgbClr val="3333FF"/>
                </a:solidFill>
                <a:latin typeface="+mn-ea"/>
                <a:ea typeface="宋体" charset="-122"/>
                <a:cs typeface="Times New Roman" pitchFamily="18" charset="0"/>
              </a:rPr>
              <a:t>两种现象：</a:t>
            </a:r>
            <a:r>
              <a:rPr lang="zh-CN" altLang="en-US" sz="2800" b="1" dirty="0">
                <a:latin typeface="+mn-ea"/>
                <a:ea typeface="宋体" charset="-122"/>
                <a:cs typeface="Times New Roman" pitchFamily="18" charset="0"/>
              </a:rPr>
              <a:t>文化生活的“喜”与“忧”</a:t>
            </a:r>
          </a:p>
          <a:p>
            <a:pPr>
              <a:lnSpc>
                <a:spcPct val="150000"/>
              </a:lnSpc>
              <a:spcBef>
                <a:spcPct val="20000"/>
              </a:spcBef>
              <a:tabLst>
                <a:tab pos="2171646" algn="l"/>
                <a:tab pos="5371966" algn="l"/>
              </a:tabLst>
              <a:defRPr/>
            </a:pPr>
            <a:r>
              <a:rPr lang="zh-CN" altLang="en-US" sz="2800" b="1" dirty="0">
                <a:solidFill>
                  <a:srgbClr val="3333FF"/>
                </a:solidFill>
                <a:latin typeface="+mn-ea"/>
                <a:ea typeface="宋体" charset="-122"/>
                <a:cs typeface="Times New Roman" pitchFamily="18" charset="0"/>
              </a:rPr>
              <a:t>三个概念：</a:t>
            </a:r>
            <a:r>
              <a:rPr lang="zh-CN" altLang="en-US" sz="2800" b="1" dirty="0">
                <a:latin typeface="+mn-ea"/>
                <a:ea typeface="宋体" charset="-122"/>
                <a:cs typeface="Times New Roman" pitchFamily="18" charset="0"/>
              </a:rPr>
              <a:t>大众文化、落后文化、腐朽文化</a:t>
            </a:r>
          </a:p>
          <a:p>
            <a:pPr>
              <a:lnSpc>
                <a:spcPct val="150000"/>
              </a:lnSpc>
              <a:spcBef>
                <a:spcPct val="20000"/>
              </a:spcBef>
              <a:tabLst>
                <a:tab pos="2171646" algn="l"/>
                <a:tab pos="5371966" algn="l"/>
              </a:tabLst>
              <a:defRPr/>
            </a:pPr>
            <a:r>
              <a:rPr lang="zh-CN" altLang="en-US" sz="2800" b="1" dirty="0">
                <a:solidFill>
                  <a:srgbClr val="3333FF"/>
                </a:solidFill>
                <a:latin typeface="+mn-ea"/>
                <a:ea typeface="宋体" charset="-122"/>
                <a:cs typeface="Times New Roman" pitchFamily="18" charset="0"/>
              </a:rPr>
              <a:t>四项政策：</a:t>
            </a:r>
            <a:r>
              <a:rPr lang="zh-CN" altLang="en-US" sz="2800" b="1" dirty="0">
                <a:latin typeface="+mn-ea"/>
                <a:ea typeface="宋体" charset="-122"/>
                <a:cs typeface="Times New Roman" pitchFamily="18" charset="0"/>
              </a:rPr>
              <a:t>大力发展先进文化，支持健康有益文化，努力改造落后文化，坚决抵制腐朽文化</a:t>
            </a:r>
          </a:p>
        </p:txBody>
      </p: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2743201" y="209550"/>
            <a:ext cx="3071813" cy="76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altLang="zh-CN" sz="4400" b="1" dirty="0">
                <a:solidFill>
                  <a:srgbClr val="FF0000"/>
                </a:solidFill>
              </a:rPr>
              <a:t>【</a:t>
            </a:r>
            <a:r>
              <a:rPr lang="zh-CN" altLang="en-US" sz="4400" b="1" dirty="0">
                <a:solidFill>
                  <a:srgbClr val="FF0000"/>
                </a:solidFill>
              </a:rPr>
              <a:t>核心线索</a:t>
            </a:r>
            <a:r>
              <a:rPr lang="en-US" altLang="zh-CN" sz="4400" b="1" dirty="0">
                <a:solidFill>
                  <a:srgbClr val="FF0000"/>
                </a:solidFill>
              </a:rPr>
              <a:t>】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-19050"/>
            <a:ext cx="9144000" cy="353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1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91438" tIns="45719" rIns="91438" bIns="45719" anchor="ctr">
            <a:spAutoFit/>
          </a:bodyPr>
          <a:lstStyle/>
          <a:p>
            <a:pPr indent="268281" eaLnBrk="0" hangingPunct="0">
              <a:tabLst>
                <a:tab pos="2743132" algn="l"/>
              </a:tabLst>
              <a:defRPr/>
            </a:pPr>
            <a:r>
              <a:rPr lang="zh-CN" alt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判断：大众传媒对文化生活只起积极作用。</a:t>
            </a:r>
            <a:endParaRPr lang="zh-CN" altLang="en-US" sz="2800" dirty="0">
              <a:solidFill>
                <a:srgbClr val="3333FF"/>
              </a:solidFill>
            </a:endParaRPr>
          </a:p>
          <a:p>
            <a:pPr indent="268281" eaLnBrk="0" hangingPunct="0">
              <a:tabLst>
                <a:tab pos="2743132" algn="l"/>
              </a:tabLst>
              <a:defRPr/>
            </a:pPr>
            <a:endParaRPr lang="en-US" altLang="zh-CN" sz="2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8281" eaLnBrk="0" hangingPunct="0">
              <a:tabLst>
                <a:tab pos="2743132" algn="l"/>
              </a:tabLst>
              <a:defRPr/>
            </a:pPr>
            <a:endParaRPr lang="en-US" altLang="zh-CN" sz="2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8281" eaLnBrk="0" hangingPunct="0">
              <a:tabLst>
                <a:tab pos="2743132" algn="l"/>
              </a:tabLst>
              <a:defRPr/>
            </a:pPr>
            <a:endParaRPr lang="en-US" altLang="zh-CN" sz="2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8281" eaLnBrk="0" hangingPunct="0">
              <a:tabLst>
                <a:tab pos="2743132" algn="l"/>
              </a:tabLst>
              <a:defRPr/>
            </a:pPr>
            <a:endParaRPr lang="en-US" altLang="zh-CN" sz="2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8281" eaLnBrk="0" hangingPunct="0">
              <a:tabLst>
                <a:tab pos="2743132" algn="l"/>
              </a:tabLst>
              <a:defRPr/>
            </a:pPr>
            <a:endParaRPr lang="en-US" altLang="zh-CN" sz="2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8281" eaLnBrk="0" hangingPunct="0">
              <a:tabLst>
                <a:tab pos="2743132" algn="l"/>
              </a:tabLst>
              <a:defRPr/>
            </a:pPr>
            <a:r>
              <a:rPr lang="zh-CN" alt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判断：文化市场存在的问题是社会主义市场经济的必然产物。</a:t>
            </a:r>
            <a:endParaRPr lang="zh-CN" altLang="en-US" sz="2800" dirty="0">
              <a:solidFill>
                <a:srgbClr val="3333FF"/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438151"/>
            <a:ext cx="9144000" cy="193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indent="268281" eaLnBrk="0" hangingPunct="0">
              <a:tabLst>
                <a:tab pos="2743132" algn="l"/>
              </a:tabLst>
            </a:pPr>
            <a:r>
              <a:rPr lang="en-US" altLang="zh-CN" sz="2400" b="1" dirty="0">
                <a:solidFill>
                  <a:srgbClr val="FF0000"/>
                </a:solidFill>
                <a:cs typeface="Times New Roman" pitchFamily="18" charset="0"/>
              </a:rPr>
              <a:t>[</a:t>
            </a:r>
            <a:r>
              <a:rPr lang="zh-CN" altLang="en-US" sz="2400" b="1" dirty="0">
                <a:solidFill>
                  <a:srgbClr val="FF0000"/>
                </a:solidFill>
                <a:cs typeface="Times New Roman" pitchFamily="18" charset="0"/>
              </a:rPr>
              <a:t>提示</a:t>
            </a:r>
            <a:r>
              <a:rPr lang="en-US" altLang="zh-CN" sz="2400" b="1" dirty="0">
                <a:solidFill>
                  <a:srgbClr val="FF0000"/>
                </a:solidFill>
                <a:cs typeface="Times New Roman" pitchFamily="18" charset="0"/>
              </a:rPr>
              <a:t>]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　大众传媒以其广阔的触角、极快的传播速度，使内容丰富、格调高雅的文化作品得到更好的传播，满足了人们精神上的需求，具有积极的影响；但同时，大众传媒也传播了低俗的文化，使一些落后文化、腐朽文化借助大众传媒得以扩散，造成了消极的影响。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0" y="3665539"/>
            <a:ext cx="9144000" cy="120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indent="268281" eaLnBrk="0" hangingPunct="0">
              <a:tabLst>
                <a:tab pos="2743132" algn="l"/>
              </a:tabLst>
            </a:pPr>
            <a:r>
              <a:rPr lang="en-US" altLang="zh-CN" sz="2400" b="1" dirty="0">
                <a:solidFill>
                  <a:srgbClr val="FF0000"/>
                </a:solidFill>
                <a:cs typeface="Times New Roman" pitchFamily="18" charset="0"/>
              </a:rPr>
              <a:t>[</a:t>
            </a:r>
            <a:r>
              <a:rPr lang="zh-CN" altLang="en-US" sz="2400" b="1" dirty="0">
                <a:solidFill>
                  <a:srgbClr val="FF0000"/>
                </a:solidFill>
                <a:cs typeface="Times New Roman" pitchFamily="18" charset="0"/>
              </a:rPr>
              <a:t>提示</a:t>
            </a:r>
            <a:r>
              <a:rPr lang="en-US" altLang="zh-CN" sz="2400" b="1" dirty="0">
                <a:solidFill>
                  <a:srgbClr val="FF0000"/>
                </a:solidFill>
                <a:cs typeface="Times New Roman" pitchFamily="18" charset="0"/>
              </a:rPr>
              <a:t>]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　文化生活中存在的问题是文化市场的自发性和传媒的商业性导致的，并不是社会主义市场经济的必然产物。通过加强管理和正确引导，可以克服文化市场的自发性引发的问题。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134938"/>
            <a:ext cx="9144000" cy="304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1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91438" tIns="45719" rIns="91438" bIns="45719" anchor="ctr">
            <a:spAutoFit/>
          </a:bodyPr>
          <a:lstStyle/>
          <a:p>
            <a:pPr indent="268281" eaLnBrk="0" hangingPunct="0">
              <a:tabLst>
                <a:tab pos="2743132" algn="l"/>
              </a:tabLst>
              <a:defRPr/>
            </a:pPr>
            <a:r>
              <a:rPr lang="zh-CN" alt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判断：政府应提供更多健康的文化产品。</a:t>
            </a:r>
            <a:endParaRPr lang="zh-CN" altLang="en-US" sz="3200" dirty="0">
              <a:solidFill>
                <a:srgbClr val="3333FF"/>
              </a:solidFill>
            </a:endParaRPr>
          </a:p>
          <a:p>
            <a:pPr indent="268281" eaLnBrk="0" hangingPunct="0">
              <a:tabLst>
                <a:tab pos="2743132" algn="l"/>
              </a:tabLst>
              <a:defRPr/>
            </a:pPr>
            <a:endParaRPr lang="en-US" altLang="zh-CN" sz="32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8281" eaLnBrk="0" hangingPunct="0">
              <a:tabLst>
                <a:tab pos="2743132" algn="l"/>
              </a:tabLst>
              <a:defRPr/>
            </a:pPr>
            <a:endParaRPr lang="en-US" altLang="zh-CN" sz="32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8281" eaLnBrk="0" hangingPunct="0">
              <a:tabLst>
                <a:tab pos="2743132" algn="l"/>
              </a:tabLst>
              <a:defRPr/>
            </a:pPr>
            <a:endParaRPr lang="en-US" altLang="zh-CN" sz="32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8281" eaLnBrk="0" hangingPunct="0">
              <a:tabLst>
                <a:tab pos="2743132" algn="l"/>
              </a:tabLst>
              <a:defRPr/>
            </a:pPr>
            <a:endParaRPr lang="en-US" altLang="zh-CN" sz="32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8281" eaLnBrk="0" hangingPunct="0">
              <a:tabLst>
                <a:tab pos="2743132" algn="l"/>
              </a:tabLst>
              <a:defRPr/>
            </a:pPr>
            <a:r>
              <a:rPr lang="zh-CN" alt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判断：文化表演应该立足于满足市场需求。</a:t>
            </a:r>
            <a:endParaRPr lang="zh-CN" altLang="en-US" sz="3200" dirty="0">
              <a:solidFill>
                <a:srgbClr val="3333FF"/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971550"/>
            <a:ext cx="9144000" cy="95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indent="268281" eaLnBrk="0" hangingPunct="0">
              <a:tabLst>
                <a:tab pos="2743132" algn="l"/>
              </a:tabLst>
            </a:pPr>
            <a:r>
              <a:rPr lang="en-US" altLang="zh-CN" sz="2800" b="1" dirty="0">
                <a:solidFill>
                  <a:srgbClr val="FF0000"/>
                </a:solidFill>
                <a:cs typeface="Times New Roman" pitchFamily="18" charset="0"/>
              </a:rPr>
              <a:t>[</a:t>
            </a:r>
            <a:r>
              <a:rPr lang="zh-CN" altLang="en-US" sz="2800" b="1" dirty="0">
                <a:solidFill>
                  <a:srgbClr val="FF0000"/>
                </a:solidFill>
                <a:cs typeface="Times New Roman" pitchFamily="18" charset="0"/>
              </a:rPr>
              <a:t>提示</a:t>
            </a:r>
            <a:r>
              <a:rPr lang="en-US" altLang="zh-CN" sz="2800" b="1" dirty="0">
                <a:solidFill>
                  <a:srgbClr val="FF0000"/>
                </a:solidFill>
                <a:cs typeface="Times New Roman" pitchFamily="18" charset="0"/>
              </a:rPr>
              <a:t>]</a:t>
            </a:r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　政府要加强对文化市场的管理和引导，文化产品不是政府提供，而是由文化产业或文化事业来提供。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0" y="3638550"/>
            <a:ext cx="9144000" cy="95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indent="268281" eaLnBrk="0" hangingPunct="0">
              <a:tabLst>
                <a:tab pos="2743132" algn="l"/>
              </a:tabLst>
            </a:pPr>
            <a:r>
              <a:rPr lang="en-US" altLang="zh-CN" sz="2800" b="1" dirty="0">
                <a:solidFill>
                  <a:srgbClr val="FF0000"/>
                </a:solidFill>
                <a:cs typeface="Times New Roman" pitchFamily="18" charset="0"/>
              </a:rPr>
              <a:t>[</a:t>
            </a:r>
            <a:r>
              <a:rPr lang="zh-CN" altLang="en-US" sz="2800" b="1" dirty="0">
                <a:solidFill>
                  <a:srgbClr val="FF0000"/>
                </a:solidFill>
                <a:cs typeface="Times New Roman" pitchFamily="18" charset="0"/>
              </a:rPr>
              <a:t>提示</a:t>
            </a:r>
            <a:r>
              <a:rPr lang="en-US" altLang="zh-CN" sz="2800" b="1" dirty="0">
                <a:solidFill>
                  <a:srgbClr val="FF0000"/>
                </a:solidFill>
                <a:cs typeface="Times New Roman" pitchFamily="18" charset="0"/>
              </a:rPr>
              <a:t>]</a:t>
            </a:r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　文化表演应该立足于满足人民大众的精神需求。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57151"/>
            <a:ext cx="9144000" cy="310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1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91438" tIns="45719" rIns="91438" bIns="45719" anchor="ctr">
            <a:spAutoFit/>
          </a:bodyPr>
          <a:lstStyle/>
          <a:p>
            <a:pPr indent="268281" eaLnBrk="0" hangingPunct="0">
              <a:tabLst>
                <a:tab pos="2743132" algn="l"/>
              </a:tabLst>
              <a:defRPr/>
            </a:pPr>
            <a:r>
              <a:rPr lang="zh-CN" alt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判断：人民大众喜闻乐见的文化都是先进文化。</a:t>
            </a:r>
            <a:endParaRPr lang="zh-CN" altLang="en-US" sz="2800" dirty="0">
              <a:solidFill>
                <a:srgbClr val="3333FF"/>
              </a:solidFill>
            </a:endParaRPr>
          </a:p>
          <a:p>
            <a:pPr indent="268281" eaLnBrk="0" hangingPunct="0">
              <a:tabLst>
                <a:tab pos="2743132" algn="l"/>
              </a:tabLst>
              <a:defRPr/>
            </a:pPr>
            <a:endParaRPr lang="en-US" altLang="zh-CN" sz="2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8281" eaLnBrk="0" hangingPunct="0">
              <a:tabLst>
                <a:tab pos="2743132" algn="l"/>
              </a:tabLst>
              <a:defRPr/>
            </a:pPr>
            <a:endParaRPr lang="en-US" altLang="zh-CN" sz="2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8281" eaLnBrk="0" hangingPunct="0">
              <a:tabLst>
                <a:tab pos="2743132" algn="l"/>
              </a:tabLst>
              <a:defRPr/>
            </a:pPr>
            <a:endParaRPr lang="en-US" altLang="zh-CN" sz="2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8281" eaLnBrk="0" hangingPunct="0">
              <a:tabLst>
                <a:tab pos="2743132" algn="l"/>
              </a:tabLst>
              <a:defRPr/>
            </a:pPr>
            <a:endParaRPr lang="en-US" altLang="zh-CN" sz="2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8281" eaLnBrk="0" hangingPunct="0">
              <a:tabLst>
                <a:tab pos="2743132" algn="l"/>
              </a:tabLst>
              <a:defRPr/>
            </a:pPr>
            <a:endParaRPr lang="en-US" altLang="zh-CN" sz="2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8281" eaLnBrk="0" hangingPunct="0">
              <a:tabLst>
                <a:tab pos="2743132" algn="l"/>
              </a:tabLst>
              <a:defRPr/>
            </a:pPr>
            <a:r>
              <a:rPr lang="zh-CN" alt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判断：流行文化代表着主流文化，就是经典文化。</a:t>
            </a:r>
            <a:endParaRPr lang="zh-CN" altLang="en-US" sz="2800" dirty="0">
              <a:solidFill>
                <a:srgbClr val="3333FF"/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590550"/>
            <a:ext cx="9144000" cy="181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indent="268281" eaLnBrk="0" hangingPunct="0">
              <a:tabLst>
                <a:tab pos="2743132" algn="l"/>
              </a:tabLst>
            </a:pPr>
            <a:r>
              <a:rPr lang="en-US" altLang="zh-CN" sz="2800" b="1" dirty="0">
                <a:solidFill>
                  <a:srgbClr val="FF0000"/>
                </a:solidFill>
                <a:cs typeface="Times New Roman" pitchFamily="18" charset="0"/>
              </a:rPr>
              <a:t>[</a:t>
            </a:r>
            <a:r>
              <a:rPr lang="zh-CN" altLang="en-US" sz="2800" b="1" dirty="0">
                <a:solidFill>
                  <a:srgbClr val="FF0000"/>
                </a:solidFill>
                <a:latin typeface="IPAPANNEW"/>
                <a:cs typeface="Times New Roman" pitchFamily="18" charset="0"/>
              </a:rPr>
              <a:t>提示</a:t>
            </a:r>
            <a:r>
              <a:rPr lang="en-US" altLang="zh-CN" sz="2800" b="1" dirty="0">
                <a:solidFill>
                  <a:srgbClr val="FF0000"/>
                </a:solidFill>
                <a:cs typeface="Times New Roman" pitchFamily="18" charset="0"/>
              </a:rPr>
              <a:t>]</a:t>
            </a:r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　人民大众喜闻乐见的文化包括经典的和流行的，传统的和时尚的，高雅的和通俗的，严肃的和娱乐的，等等。人民大众喜闻乐见的文化不一定都是先进文化，人民大众真正需要的是先进的、健康有益的文化。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0" y="3409950"/>
            <a:ext cx="9144000" cy="95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indent="268281" eaLnBrk="0" hangingPunct="0">
              <a:tabLst>
                <a:tab pos="2743132" algn="l"/>
              </a:tabLst>
            </a:pPr>
            <a:r>
              <a:rPr lang="en-US" altLang="zh-CN" sz="2800" b="1" dirty="0">
                <a:solidFill>
                  <a:srgbClr val="FF0000"/>
                </a:solidFill>
                <a:cs typeface="Times New Roman" pitchFamily="18" charset="0"/>
              </a:rPr>
              <a:t>[</a:t>
            </a:r>
            <a:r>
              <a:rPr lang="zh-CN" altLang="en-US" sz="2800" b="1" dirty="0">
                <a:solidFill>
                  <a:srgbClr val="FF0000"/>
                </a:solidFill>
                <a:cs typeface="Times New Roman" pitchFamily="18" charset="0"/>
              </a:rPr>
              <a:t>提示</a:t>
            </a:r>
            <a:r>
              <a:rPr lang="en-US" altLang="zh-CN" sz="2800" b="1" dirty="0">
                <a:solidFill>
                  <a:srgbClr val="FF0000"/>
                </a:solidFill>
                <a:cs typeface="Times New Roman" pitchFamily="18" charset="0"/>
              </a:rPr>
              <a:t>]</a:t>
            </a:r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　流行文化并不代表着主流文化，经典文化可以是流行的，但流行的并不一定是经典的。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1"/>
            <a:ext cx="9144000" cy="304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1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91438" tIns="45719" rIns="91438" bIns="45719" anchor="ctr">
            <a:spAutoFit/>
          </a:bodyPr>
          <a:lstStyle/>
          <a:p>
            <a:pPr indent="268281" eaLnBrk="0" hangingPunct="0">
              <a:tabLst>
                <a:tab pos="2743132" algn="l"/>
              </a:tabLst>
              <a:defRPr/>
            </a:pP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2015</a:t>
            </a:r>
            <a:r>
              <a:rPr lang="en-US" altLang="zh-CN" sz="2400" b="1" dirty="0">
                <a:latin typeface="Courier New"/>
                <a:cs typeface="Times New Roman" pitchFamily="18" charset="0"/>
              </a:rPr>
              <a:t>·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浙江高考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游客李某骑坐红军战士雕像的照片在微信上晒出后，李某的亵渎行为受到广泛谴责，国家旅游局也将李某列入</a:t>
            </a:r>
            <a:r>
              <a:rPr lang="zh-CN" altLang="en-US" sz="2400" b="1" dirty="0">
                <a:latin typeface="宋体"/>
                <a:cs typeface="Times New Roman" pitchFamily="18" charset="0"/>
              </a:rPr>
              <a:t>“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全国游客不文明行为记录</a:t>
            </a:r>
            <a:r>
              <a:rPr lang="zh-CN" altLang="en-US" sz="2400" b="1" dirty="0">
                <a:latin typeface="宋体"/>
                <a:cs typeface="Times New Roman" pitchFamily="18" charset="0"/>
              </a:rPr>
              <a:t>”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。这表明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zh-CN" sz="2400" dirty="0"/>
          </a:p>
          <a:p>
            <a:pPr indent="268281" eaLnBrk="0" hangingPunct="0">
              <a:tabLst>
                <a:tab pos="2743132" algn="l"/>
              </a:tabLst>
              <a:defRPr/>
            </a:pPr>
            <a:r>
              <a:rPr lang="en-US" altLang="zh-CN" sz="2400" b="1" dirty="0">
                <a:cs typeface="Times New Roman" pitchFamily="18" charset="0"/>
              </a:rPr>
              <a:t>①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我国政府重视对旅游文化的管理　</a:t>
            </a:r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  <a:p>
            <a:pPr indent="268281" eaLnBrk="0" hangingPunct="0">
              <a:tabLst>
                <a:tab pos="2743132" algn="l"/>
              </a:tabLst>
              <a:defRPr/>
            </a:pPr>
            <a:r>
              <a:rPr lang="zh-CN" altLang="en-US" sz="2400" b="1" dirty="0">
                <a:cs typeface="Times New Roman" pitchFamily="18" charset="0"/>
              </a:rPr>
              <a:t>②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公民提高自身的科学修养非常重要　</a:t>
            </a:r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  <a:p>
            <a:pPr indent="268281" eaLnBrk="0" hangingPunct="0">
              <a:tabLst>
                <a:tab pos="2743132" algn="l"/>
              </a:tabLst>
              <a:defRPr/>
            </a:pPr>
            <a:r>
              <a:rPr lang="zh-CN" altLang="en-US" sz="2400" b="1" dirty="0">
                <a:cs typeface="Times New Roman" pitchFamily="18" charset="0"/>
              </a:rPr>
              <a:t>③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弘扬民族精神是我国的社会共识　</a:t>
            </a:r>
            <a:endParaRPr lang="zh-CN" altLang="en-US" sz="2400" dirty="0"/>
          </a:p>
          <a:p>
            <a:pPr indent="268281" eaLnBrk="0" hangingPunct="0">
              <a:tabLst>
                <a:tab pos="2743132" algn="l"/>
              </a:tabLst>
              <a:defRPr/>
            </a:pPr>
            <a:r>
              <a:rPr lang="zh-CN" altLang="en-US" sz="2400" b="1" dirty="0">
                <a:cs typeface="Times New Roman" pitchFamily="18" charset="0"/>
              </a:rPr>
              <a:t>④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国家需要对商业性的大众传媒进行规范</a:t>
            </a:r>
            <a:endParaRPr lang="zh-CN" altLang="en-US" sz="2400" dirty="0"/>
          </a:p>
          <a:p>
            <a:pPr indent="268281" eaLnBrk="0" hangingPunct="0">
              <a:tabLst>
                <a:tab pos="2743132" algn="l"/>
              </a:tabLst>
              <a:defRPr/>
            </a:pP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．</a:t>
            </a:r>
            <a:r>
              <a:rPr lang="zh-CN" altLang="en-US" sz="2400" b="1" dirty="0">
                <a:cs typeface="Times New Roman" pitchFamily="18" charset="0"/>
              </a:rPr>
              <a:t>①②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．</a:t>
            </a:r>
            <a:r>
              <a:rPr lang="zh-CN" altLang="en-US" sz="2400" b="1" dirty="0">
                <a:cs typeface="Times New Roman" pitchFamily="18" charset="0"/>
              </a:rPr>
              <a:t>③④</a:t>
            </a:r>
            <a:r>
              <a:rPr lang="zh-CN" altLang="en-US" sz="2400" dirty="0"/>
              <a:t>     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．</a:t>
            </a:r>
            <a:r>
              <a:rPr lang="zh-CN" altLang="en-US" sz="2400" b="1" dirty="0">
                <a:cs typeface="Times New Roman" pitchFamily="18" charset="0"/>
              </a:rPr>
              <a:t>①③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．</a:t>
            </a:r>
            <a:r>
              <a:rPr lang="zh-CN" altLang="en-US" sz="2400" b="1" dirty="0">
                <a:cs typeface="Times New Roman" pitchFamily="18" charset="0"/>
              </a:rPr>
              <a:t>②④</a:t>
            </a:r>
            <a:endParaRPr lang="zh-CN" altLang="en-US" sz="2400" dirty="0"/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7391400" y="1352550"/>
            <a:ext cx="1066800" cy="1085850"/>
          </a:xfrm>
          <a:prstGeom prst="rect">
            <a:avLst/>
          </a:prstGeom>
        </p:spPr>
        <p:txBody>
          <a:bodyPr wrap="none" lIns="91438" tIns="45719" rIns="91438" bIns="4571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5000"/>
                    </a:srgbClr>
                  </a:prstShdw>
                </a:effectLst>
                <a:latin typeface="黑体"/>
                <a:ea typeface="黑体"/>
              </a:rPr>
              <a:t>C</a:t>
            </a:r>
            <a:endParaRPr lang="zh-CN" alt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1">
                  <a:srgbClr val="C0C0C0">
                    <a:alpha val="75000"/>
                  </a:srgbClr>
                </a:prstShdw>
              </a:effectLst>
              <a:latin typeface="黑体"/>
              <a:ea typeface="黑体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3367088"/>
            <a:ext cx="9144000" cy="163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1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91438" tIns="45719" rIns="91438" bIns="45719" anchor="ctr">
            <a:spAutoFit/>
          </a:bodyPr>
          <a:lstStyle/>
          <a:p>
            <a:pPr indent="268281" eaLnBrk="0" hangingPunct="0">
              <a:tabLst>
                <a:tab pos="2743132" algn="l"/>
              </a:tabLst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仿宋" pitchFamily="49" charset="-122"/>
                <a:ea typeface="仿宋" pitchFamily="49" charset="-122"/>
                <a:cs typeface="Times New Roman" pitchFamily="18" charset="0"/>
              </a:rPr>
              <a:t>解析：选</a:t>
            </a:r>
            <a:r>
              <a:rPr lang="en-US" altLang="zh-CN" sz="2000" b="1" dirty="0">
                <a:solidFill>
                  <a:srgbClr val="FF0000"/>
                </a:solidFill>
                <a:latin typeface="仿宋" pitchFamily="49" charset="-122"/>
                <a:ea typeface="仿宋" pitchFamily="49" charset="-122"/>
                <a:cs typeface="Times New Roman" pitchFamily="18" charset="0"/>
              </a:rPr>
              <a:t>C</a:t>
            </a:r>
            <a:r>
              <a:rPr lang="zh-CN" altLang="en-US" sz="2000" b="1" dirty="0">
                <a:solidFill>
                  <a:srgbClr val="FF0000"/>
                </a:solidFill>
                <a:latin typeface="仿宋" pitchFamily="49" charset="-122"/>
                <a:ea typeface="仿宋" pitchFamily="49" charset="-122"/>
                <a:cs typeface="Times New Roman" pitchFamily="18" charset="0"/>
              </a:rPr>
              <a:t>　国家旅游局将李某列入“全国游客不文明行为记录”，表明政府重视对旅游文化的管理，①当选；李某亵渎红军战士雕像的行为受到广泛的谴责，表明弘扬民族精神是我国的社会共识，③符合题意；材料中李某的行为是道德修养缺乏的表现，②不符合题意；材料并没有涉及对大众传媒进行规范的问题，④不符合题意。</a:t>
            </a:r>
            <a:endParaRPr lang="zh-CN" altLang="en-US" sz="2000" dirty="0">
              <a:solidFill>
                <a:srgbClr val="FF0000"/>
              </a:solidFill>
              <a:latin typeface="仿宋" pitchFamily="49" charset="-122"/>
              <a:ea typeface="仿宋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9156" y="1435897"/>
            <a:ext cx="8229600" cy="199285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342900">
              <a:lnSpc>
                <a:spcPts val="3000"/>
              </a:lnSpc>
            </a:pP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（</a:t>
            </a:r>
            <a:r>
              <a:rPr lang="en-US" altLang="zh-CN" b="1" dirty="0">
                <a:solidFill>
                  <a:srgbClr val="FF0000"/>
                </a:solidFill>
                <a:latin typeface="+mn-ea"/>
              </a:rPr>
              <a:t>2018.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江苏卷</a:t>
            </a:r>
            <a:r>
              <a:rPr lang="en-US" altLang="zh-CN" b="1" dirty="0">
                <a:solidFill>
                  <a:srgbClr val="FF0000"/>
                </a:solidFill>
                <a:latin typeface="+mn-ea"/>
              </a:rPr>
              <a:t>.23</a:t>
            </a:r>
            <a:r>
              <a:rPr lang="zh-CN" altLang="en-US" b="1" dirty="0" smtClean="0">
                <a:solidFill>
                  <a:srgbClr val="FF0000"/>
                </a:solidFill>
                <a:latin typeface="+mn-ea"/>
              </a:rPr>
              <a:t>）</a:t>
            </a:r>
            <a:r>
              <a:rPr lang="en-US" altLang="zh-CN" b="1" dirty="0" smtClean="0">
                <a:latin typeface="+mn-ea"/>
              </a:rPr>
              <a:t>1.</a:t>
            </a:r>
            <a:r>
              <a:rPr lang="zh-CN" altLang="en-US" b="1" dirty="0" smtClean="0">
                <a:latin typeface="+mn-ea"/>
              </a:rPr>
              <a:t>近年来</a:t>
            </a:r>
            <a:r>
              <a:rPr lang="zh-CN" altLang="en-US" b="1" dirty="0">
                <a:latin typeface="+mn-ea"/>
              </a:rPr>
              <a:t>，基于信任的移动互联社交方式迅速崛起，人们很容易因传播者的亲友身份而轻信其转发的内容，以致于有些似是而非的“科学流言”广泛传播。材料启示我们，必须</a:t>
            </a:r>
          </a:p>
          <a:p>
            <a:pPr indent="342900">
              <a:lnSpc>
                <a:spcPts val="3000"/>
              </a:lnSpc>
            </a:pPr>
            <a:r>
              <a:rPr lang="en-US" altLang="zh-CN" b="1" dirty="0">
                <a:latin typeface="+mn-ea"/>
              </a:rPr>
              <a:t>A. </a:t>
            </a:r>
            <a:r>
              <a:rPr lang="zh-CN" altLang="en-US" b="1" dirty="0">
                <a:latin typeface="+mn-ea"/>
              </a:rPr>
              <a:t>坚决抵制腐朽文化               </a:t>
            </a:r>
            <a:r>
              <a:rPr lang="zh-CN" altLang="en-US" b="1" dirty="0" smtClean="0">
                <a:latin typeface="+mn-ea"/>
              </a:rPr>
              <a:t> </a:t>
            </a:r>
            <a:r>
              <a:rPr lang="en-US" altLang="zh-CN" b="1" dirty="0">
                <a:latin typeface="+mn-ea"/>
              </a:rPr>
              <a:t>B. </a:t>
            </a:r>
            <a:r>
              <a:rPr lang="zh-CN" altLang="en-US" b="1" dirty="0">
                <a:latin typeface="+mn-ea"/>
              </a:rPr>
              <a:t>提高思想道德修养</a:t>
            </a:r>
          </a:p>
          <a:p>
            <a:pPr indent="342900">
              <a:lnSpc>
                <a:spcPts val="3000"/>
              </a:lnSpc>
            </a:pPr>
            <a:r>
              <a:rPr lang="en-US" altLang="zh-CN" b="1" dirty="0">
                <a:latin typeface="+mn-ea"/>
              </a:rPr>
              <a:t>C. </a:t>
            </a:r>
            <a:r>
              <a:rPr lang="zh-CN" altLang="en-US" b="1" dirty="0">
                <a:latin typeface="+mn-ea"/>
              </a:rPr>
              <a:t>加强科学文化修养                </a:t>
            </a:r>
            <a:r>
              <a:rPr lang="en-US" altLang="zh-CN" b="1" dirty="0" smtClean="0">
                <a:latin typeface="+mn-ea"/>
              </a:rPr>
              <a:t>D</a:t>
            </a:r>
            <a:r>
              <a:rPr lang="en-US" altLang="zh-CN" b="1" dirty="0">
                <a:latin typeface="+mn-ea"/>
              </a:rPr>
              <a:t>. </a:t>
            </a:r>
            <a:r>
              <a:rPr lang="zh-CN" altLang="en-US" b="1" dirty="0">
                <a:latin typeface="+mn-ea"/>
              </a:rPr>
              <a:t>深化文化体制改革</a:t>
            </a:r>
          </a:p>
        </p:txBody>
      </p:sp>
      <p:sp>
        <p:nvSpPr>
          <p:cNvPr id="3" name="矩形 2"/>
          <p:cNvSpPr/>
          <p:nvPr/>
        </p:nvSpPr>
        <p:spPr>
          <a:xfrm>
            <a:off x="7482254" y="2169481"/>
            <a:ext cx="526827" cy="99257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6000" b="1" dirty="0" smtClean="0">
                <a:solidFill>
                  <a:srgbClr val="FF0000"/>
                </a:solidFill>
                <a:latin typeface="+mn-ea"/>
              </a:rPr>
              <a:t>C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57641" y="-36560"/>
            <a:ext cx="2121451" cy="411829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r>
              <a:rPr lang="en-US" altLang="zh-CN" sz="2200" b="1" dirty="0" smtClean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90</a:t>
            </a:r>
            <a:r>
              <a:rPr lang="zh-CN" altLang="en-US" sz="2200" b="1" dirty="0" smtClean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后看</a:t>
            </a:r>
            <a:r>
              <a:rPr lang="zh-CN" altLang="en-US" sz="2200" b="1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的动画片</a:t>
            </a:r>
          </a:p>
        </p:txBody>
      </p:sp>
      <p:pic>
        <p:nvPicPr>
          <p:cNvPr id="26628" name="Picture 4" descr="https://timgsa.baidu.com/timg?image&amp;quality=80&amp;size=b9999_10000&amp;sec=1559529544274&amp;di=a816e0b5eb6b19ef154bc0d418b3cf67&amp;imgtype=0&amp;src=http%3A%2F%2Fb-ssl.duitang.com%2Fuploads%2Fitem%2F201803%2F19%2F20180319155706_8TUZ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8774" y="357172"/>
            <a:ext cx="3855172" cy="2286015"/>
          </a:xfrm>
          <a:prstGeom prst="rect">
            <a:avLst/>
          </a:prstGeom>
          <a:noFill/>
        </p:spPr>
      </p:pic>
      <p:pic>
        <p:nvPicPr>
          <p:cNvPr id="26632" name="Picture 8" descr="https://timgsa.baidu.com/timg?image&amp;quality=80&amp;size=b9999_10000&amp;sec=1559529685532&amp;di=f69f325a6858d59ceb601a05a819dc40&amp;imgtype=0&amp;src=http%3A%2F%2F5b0988e595225.cdn.sohucs.com%2Fimages%2F20181015%2F67c35e3a35da4aeda9930c3779c1c67b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8775" y="2685155"/>
            <a:ext cx="3845191" cy="2458345"/>
          </a:xfrm>
          <a:prstGeom prst="rect">
            <a:avLst/>
          </a:prstGeom>
          <a:noFill/>
        </p:spPr>
      </p:pic>
      <p:pic>
        <p:nvPicPr>
          <p:cNvPr id="48132" name="Picture 4" descr="https://timgsa.baidu.com/timg?image&amp;quality=80&amp;size=b9999_10000&amp;sec=1559538471066&amp;di=d7340098ed2f32ee26c12d2a640246e0&amp;imgtype=0&amp;src=http%3A%2F%2Fb-ssl.duitang.com%2Fuploads%2Fitem%2F201708%2F29%2F20170829002852_ZyAYv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72"/>
            <a:ext cx="4214842" cy="2286016"/>
          </a:xfrm>
          <a:prstGeom prst="rect">
            <a:avLst/>
          </a:prstGeom>
          <a:noFill/>
        </p:spPr>
      </p:pic>
      <p:pic>
        <p:nvPicPr>
          <p:cNvPr id="48136" name="Picture 8" descr="https://timgsa.baidu.com/timg?image&amp;quality=80&amp;size=b9999_10000&amp;sec=1559539503161&amp;di=8aab9404cbb765466fcc42ca9b1bc13c&amp;imgtype=0&amp;src=http%3A%2F%2Fimg4q.duitang.com%2Fuploads%2Fitem%2F201505%2F30%2F20150530220403_She8y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714627"/>
            <a:ext cx="4214810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580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4870" y="495854"/>
            <a:ext cx="8662182" cy="380873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431959"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+mj-ea"/>
                <a:ea typeface="+mj-ea"/>
              </a:rPr>
              <a:t>（</a:t>
            </a:r>
            <a:r>
              <a:rPr lang="en-US" altLang="zh-CN" b="1" dirty="0">
                <a:solidFill>
                  <a:srgbClr val="FF0000"/>
                </a:solidFill>
                <a:latin typeface="+mj-ea"/>
                <a:ea typeface="+mj-ea"/>
              </a:rPr>
              <a:t>2015•</a:t>
            </a:r>
            <a:r>
              <a:rPr lang="zh-CN" altLang="en-US" b="1" dirty="0">
                <a:solidFill>
                  <a:srgbClr val="FF0000"/>
                </a:solidFill>
                <a:latin typeface="+mj-ea"/>
                <a:ea typeface="+mj-ea"/>
              </a:rPr>
              <a:t>海南卷</a:t>
            </a:r>
            <a:r>
              <a:rPr lang="en-US" altLang="zh-CN" b="1" dirty="0">
                <a:solidFill>
                  <a:srgbClr val="FF0000"/>
                </a:solidFill>
                <a:latin typeface="+mj-ea"/>
                <a:ea typeface="+mj-ea"/>
              </a:rPr>
              <a:t>•15</a:t>
            </a:r>
            <a:r>
              <a:rPr lang="zh-CN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）</a:t>
            </a:r>
            <a:r>
              <a:rPr lang="en-US" altLang="zh-CN" b="1" dirty="0" smtClean="0">
                <a:latin typeface="+mj-ea"/>
                <a:ea typeface="+mj-ea"/>
              </a:rPr>
              <a:t>2.“</a:t>
            </a:r>
            <a:r>
              <a:rPr lang="zh-CN" altLang="en-US" b="1" dirty="0">
                <a:latin typeface="+mj-ea"/>
                <a:ea typeface="+mj-ea"/>
              </a:rPr>
              <a:t>一月一镇一场”“一月一镇一赛”“一镇一演”是海南省某县着力打造的群众文化活动模式，县政府积极为群众搭建表演舞台，组织丰富多彩的文艺演出，鼓励群众自编、自导、自演文艺节目，参加演出的群众越来越多。县政府的</a:t>
            </a:r>
            <a:r>
              <a:rPr lang="zh-CN" altLang="en-US" b="1" dirty="0" smtClean="0">
                <a:latin typeface="+mj-ea"/>
                <a:ea typeface="+mj-ea"/>
              </a:rPr>
              <a:t>做法</a:t>
            </a:r>
            <a:endParaRPr lang="en-US" altLang="zh-CN" b="1" dirty="0">
              <a:latin typeface="+mj-ea"/>
              <a:ea typeface="+mj-ea"/>
            </a:endParaRPr>
          </a:p>
          <a:p>
            <a:pPr indent="431959">
              <a:lnSpc>
                <a:spcPct val="150000"/>
              </a:lnSpc>
            </a:pPr>
            <a:r>
              <a:rPr lang="en-US" altLang="zh-CN" b="1" dirty="0" smtClean="0">
                <a:latin typeface="+mj-ea"/>
                <a:ea typeface="+mj-ea"/>
              </a:rPr>
              <a:t> ①</a:t>
            </a:r>
            <a:r>
              <a:rPr lang="zh-CN" altLang="en-US" b="1" dirty="0">
                <a:latin typeface="+mj-ea"/>
                <a:ea typeface="+mj-ea"/>
              </a:rPr>
              <a:t>体现了政府在文化创造中的主体作用</a:t>
            </a:r>
          </a:p>
          <a:p>
            <a:pPr indent="431959">
              <a:lnSpc>
                <a:spcPct val="150000"/>
              </a:lnSpc>
            </a:pPr>
            <a:r>
              <a:rPr lang="zh-CN" altLang="en-US" b="1" dirty="0" smtClean="0">
                <a:latin typeface="+mj-ea"/>
                <a:ea typeface="+mj-ea"/>
              </a:rPr>
              <a:t> ②</a:t>
            </a:r>
            <a:r>
              <a:rPr lang="zh-CN" altLang="en-US" b="1" dirty="0">
                <a:latin typeface="+mj-ea"/>
                <a:ea typeface="+mj-ea"/>
              </a:rPr>
              <a:t>激发了群众文化创作的主动性积极性创造性</a:t>
            </a:r>
          </a:p>
          <a:p>
            <a:pPr indent="431959">
              <a:lnSpc>
                <a:spcPct val="150000"/>
              </a:lnSpc>
            </a:pPr>
            <a:r>
              <a:rPr lang="zh-CN" altLang="en-US" b="1" dirty="0" smtClean="0">
                <a:latin typeface="+mj-ea"/>
                <a:ea typeface="+mj-ea"/>
              </a:rPr>
              <a:t> ③</a:t>
            </a:r>
            <a:r>
              <a:rPr lang="zh-CN" altLang="en-US" b="1" dirty="0">
                <a:latin typeface="+mj-ea"/>
                <a:ea typeface="+mj-ea"/>
              </a:rPr>
              <a:t>丰富了群众的文化生活，增强其精神力量</a:t>
            </a:r>
          </a:p>
          <a:p>
            <a:pPr indent="431959">
              <a:lnSpc>
                <a:spcPct val="150000"/>
              </a:lnSpc>
            </a:pPr>
            <a:r>
              <a:rPr lang="zh-CN" altLang="en-US" b="1" dirty="0" smtClean="0">
                <a:latin typeface="+mj-ea"/>
                <a:ea typeface="+mj-ea"/>
              </a:rPr>
              <a:t> ④</a:t>
            </a:r>
            <a:r>
              <a:rPr lang="zh-CN" altLang="en-US" b="1" dirty="0">
                <a:latin typeface="+mj-ea"/>
                <a:ea typeface="+mj-ea"/>
              </a:rPr>
              <a:t>扩大了群众文化权益，让群众广泛享用文化成果</a:t>
            </a:r>
          </a:p>
          <a:p>
            <a:pPr indent="431959">
              <a:lnSpc>
                <a:spcPct val="150000"/>
              </a:lnSpc>
            </a:pPr>
            <a:r>
              <a:rPr lang="en-US" altLang="zh-CN" b="1" dirty="0" smtClean="0">
                <a:latin typeface="+mj-ea"/>
                <a:ea typeface="+mj-ea"/>
              </a:rPr>
              <a:t> A</a:t>
            </a:r>
            <a:r>
              <a:rPr lang="en-US" altLang="zh-CN" b="1" dirty="0">
                <a:latin typeface="+mj-ea"/>
                <a:ea typeface="+mj-ea"/>
              </a:rPr>
              <a:t>. ①③      </a:t>
            </a:r>
            <a:r>
              <a:rPr lang="en-US" altLang="zh-CN" b="1" dirty="0" smtClean="0">
                <a:latin typeface="+mj-ea"/>
                <a:ea typeface="+mj-ea"/>
              </a:rPr>
              <a:t>B</a:t>
            </a:r>
            <a:r>
              <a:rPr lang="en-US" altLang="zh-CN" b="1" dirty="0">
                <a:latin typeface="+mj-ea"/>
                <a:ea typeface="+mj-ea"/>
              </a:rPr>
              <a:t>. ①④      C. ②③  </a:t>
            </a:r>
            <a:r>
              <a:rPr lang="en-US" altLang="zh-CN" b="1" dirty="0" smtClean="0">
                <a:latin typeface="+mj-ea"/>
                <a:ea typeface="+mj-ea"/>
              </a:rPr>
              <a:t>   </a:t>
            </a:r>
            <a:r>
              <a:rPr lang="en-US" altLang="zh-CN" b="1" dirty="0">
                <a:latin typeface="+mj-ea"/>
                <a:ea typeface="+mj-ea"/>
              </a:rPr>
              <a:t>D. ②④</a:t>
            </a:r>
          </a:p>
        </p:txBody>
      </p:sp>
      <p:sp>
        <p:nvSpPr>
          <p:cNvPr id="3" name="矩形 2"/>
          <p:cNvSpPr/>
          <p:nvPr/>
        </p:nvSpPr>
        <p:spPr>
          <a:xfrm>
            <a:off x="7029061" y="2277371"/>
            <a:ext cx="696344" cy="139653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8600" b="1" dirty="0">
                <a:solidFill>
                  <a:srgbClr val="FF0000"/>
                </a:solidFill>
                <a:latin typeface="+mj-ea"/>
                <a:ea typeface="+mj-ea"/>
              </a:rPr>
              <a:t>C</a:t>
            </a:r>
            <a:endParaRPr lang="zh-CN" altLang="en-US" sz="8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91" y="989570"/>
            <a:ext cx="8447809" cy="31470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459105">
              <a:lnSpc>
                <a:spcPts val="3000"/>
              </a:lnSpc>
            </a:pPr>
            <a:r>
              <a:rPr lang="en-US" altLang="zh-CN" b="1" dirty="0">
                <a:latin typeface="+mn-ea"/>
              </a:rPr>
              <a:t>3.</a:t>
            </a:r>
            <a:r>
              <a:rPr lang="zh-CN" altLang="en-US" b="1" dirty="0">
                <a:latin typeface="+mn-ea"/>
              </a:rPr>
              <a:t>近年来，网络直播行业很火。游戏直播发布的视频多为表达自我，休闲娱乐，无伤大雅。但也有些网络直播追求新奇，以低俗内容作为吸睛手段，大打“擦边球”，甚至逾越法律底线。对此，网络媒体应做到</a:t>
            </a:r>
          </a:p>
          <a:p>
            <a:pPr indent="459105">
              <a:lnSpc>
                <a:spcPts val="3000"/>
              </a:lnSpc>
            </a:pPr>
            <a:r>
              <a:rPr lang="zh-CN" altLang="en-US" b="1" dirty="0">
                <a:latin typeface="+mn-ea"/>
              </a:rPr>
              <a:t>①对于落后文化要坚决抵制，依法取缔</a:t>
            </a:r>
          </a:p>
          <a:p>
            <a:pPr indent="459105">
              <a:lnSpc>
                <a:spcPts val="3000"/>
              </a:lnSpc>
            </a:pPr>
            <a:r>
              <a:rPr lang="zh-CN" altLang="en-US" b="1" dirty="0">
                <a:latin typeface="+mn-ea"/>
              </a:rPr>
              <a:t>②承担社会责任，增强职业道德意识</a:t>
            </a:r>
          </a:p>
          <a:p>
            <a:pPr indent="459105">
              <a:lnSpc>
                <a:spcPts val="3000"/>
              </a:lnSpc>
            </a:pPr>
            <a:r>
              <a:rPr lang="zh-CN" altLang="en-US" b="1" dirty="0">
                <a:latin typeface="+mn-ea"/>
              </a:rPr>
              <a:t>③坚持正确导向，提供先进文化产品</a:t>
            </a:r>
          </a:p>
          <a:p>
            <a:pPr indent="459105">
              <a:lnSpc>
                <a:spcPts val="3000"/>
              </a:lnSpc>
            </a:pPr>
            <a:r>
              <a:rPr lang="zh-CN" altLang="en-US" b="1" dirty="0">
                <a:latin typeface="+mn-ea"/>
              </a:rPr>
              <a:t>④加强对网络文化市场的监管，正确引导</a:t>
            </a:r>
          </a:p>
          <a:p>
            <a:pPr indent="459105">
              <a:lnSpc>
                <a:spcPts val="3000"/>
              </a:lnSpc>
            </a:pPr>
            <a:r>
              <a:rPr lang="en-US" altLang="zh-CN" b="1" dirty="0">
                <a:latin typeface="+mn-ea"/>
              </a:rPr>
              <a:t>A.①②      B.②③        C.②④         D.③④</a:t>
            </a:r>
            <a:endParaRPr lang="zh-CN" altLang="en-US" b="1" dirty="0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066618" y="2066788"/>
            <a:ext cx="526827" cy="99257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6000" b="1" dirty="0">
                <a:solidFill>
                  <a:srgbClr val="FF0000"/>
                </a:solidFill>
                <a:latin typeface="+mn-ea"/>
              </a:rPr>
              <a:t>B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5245" y="958052"/>
            <a:ext cx="8385464" cy="31470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459105">
              <a:lnSpc>
                <a:spcPts val="3000"/>
              </a:lnSpc>
            </a:pPr>
            <a:r>
              <a:rPr lang="en-US" altLang="zh-CN" b="1" dirty="0">
                <a:latin typeface="+mn-ea"/>
              </a:rPr>
              <a:t>4.</a:t>
            </a:r>
            <a:r>
              <a:rPr lang="zh-CN" altLang="en-US" b="1" dirty="0">
                <a:latin typeface="+mn-ea"/>
              </a:rPr>
              <a:t>结婚彩礼是我国古代相沿至今的一种民间习俗。近年来，受居民收入增长、奢侈攀比之风的影响，农村结婚彩礼习俗日渐变味。“天价彩礼”成为农村青年难以承受之重，“辛辛苦苦几十年，一婚回到贫困线。”对此认识正确的是</a:t>
            </a:r>
          </a:p>
          <a:p>
            <a:pPr indent="459105">
              <a:lnSpc>
                <a:spcPts val="3000"/>
              </a:lnSpc>
            </a:pPr>
            <a:r>
              <a:rPr lang="zh-CN" altLang="en-US" b="1" dirty="0">
                <a:latin typeface="+mn-ea"/>
              </a:rPr>
              <a:t>①是市场经济自身的弱点反映到人们精神生活中来的</a:t>
            </a:r>
            <a:r>
              <a:rPr lang="zh-CN" altLang="en-US" b="1" dirty="0" smtClean="0">
                <a:latin typeface="+mn-ea"/>
              </a:rPr>
              <a:t>表现</a:t>
            </a:r>
            <a:endParaRPr lang="zh-CN" altLang="en-US" b="1" dirty="0">
              <a:latin typeface="+mn-ea"/>
            </a:endParaRPr>
          </a:p>
          <a:p>
            <a:pPr indent="459105">
              <a:lnSpc>
                <a:spcPts val="3000"/>
              </a:lnSpc>
            </a:pPr>
            <a:r>
              <a:rPr lang="zh-CN" altLang="en-US" b="1" dirty="0">
                <a:latin typeface="+mn-ea"/>
              </a:rPr>
              <a:t>②国家应开展精神文明创建，营造文明的乡风民风</a:t>
            </a:r>
          </a:p>
          <a:p>
            <a:pPr indent="459105">
              <a:lnSpc>
                <a:spcPts val="3000"/>
              </a:lnSpc>
            </a:pPr>
            <a:r>
              <a:rPr lang="zh-CN" altLang="en-US" b="1" dirty="0">
                <a:latin typeface="+mn-ea"/>
              </a:rPr>
              <a:t>③结婚彩礼属于落后文化，应加强正确的价值观引导</a:t>
            </a:r>
          </a:p>
          <a:p>
            <a:pPr indent="459105">
              <a:lnSpc>
                <a:spcPts val="3000"/>
              </a:lnSpc>
            </a:pPr>
            <a:r>
              <a:rPr lang="zh-CN" altLang="en-US" b="1" dirty="0">
                <a:latin typeface="+mn-ea"/>
              </a:rPr>
              <a:t>④经济决定文化，应依靠经济发展促进婚俗观念转变</a:t>
            </a:r>
          </a:p>
          <a:p>
            <a:pPr indent="459105">
              <a:lnSpc>
                <a:spcPts val="3000"/>
              </a:lnSpc>
            </a:pPr>
            <a:r>
              <a:rPr lang="en-US" altLang="zh-CN" b="1" dirty="0">
                <a:latin typeface="+mn-ea"/>
              </a:rPr>
              <a:t>A.</a:t>
            </a:r>
            <a:r>
              <a:rPr lang="en-US" altLang="zh-CN" b="1" dirty="0" smtClean="0">
                <a:latin typeface="+mn-ea"/>
              </a:rPr>
              <a:t>①②     B</a:t>
            </a:r>
            <a:r>
              <a:rPr lang="en-US" altLang="zh-CN" b="1" dirty="0">
                <a:latin typeface="+mn-ea"/>
              </a:rPr>
              <a:t>.</a:t>
            </a:r>
            <a:r>
              <a:rPr lang="en-US" altLang="zh-CN" b="1" dirty="0" smtClean="0">
                <a:latin typeface="+mn-ea"/>
              </a:rPr>
              <a:t>②③     C</a:t>
            </a:r>
            <a:r>
              <a:rPr lang="en-US" altLang="zh-CN" b="1" dirty="0">
                <a:latin typeface="+mn-ea"/>
              </a:rPr>
              <a:t>.</a:t>
            </a:r>
            <a:r>
              <a:rPr lang="en-US" altLang="zh-CN" b="1" dirty="0" smtClean="0">
                <a:latin typeface="+mn-ea"/>
              </a:rPr>
              <a:t>①④      D</a:t>
            </a:r>
            <a:r>
              <a:rPr lang="en-US" altLang="zh-CN" b="1" dirty="0">
                <a:latin typeface="+mn-ea"/>
              </a:rPr>
              <a:t>.③④</a:t>
            </a:r>
            <a:endParaRPr lang="zh-CN" altLang="en-US" b="1" dirty="0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191309" y="2378515"/>
            <a:ext cx="526827" cy="99257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6000" b="1" dirty="0" smtClean="0">
                <a:solidFill>
                  <a:srgbClr val="FF0000"/>
                </a:solidFill>
                <a:latin typeface="+mn-ea"/>
              </a:rPr>
              <a:t>A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1243242" y="574664"/>
            <a:ext cx="2714438" cy="58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67" tIns="36283" rIns="72567" bIns="36283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当代琳琅满目的图书</a:t>
            </a:r>
          </a:p>
        </p:txBody>
      </p:sp>
      <p:pic>
        <p:nvPicPr>
          <p:cNvPr id="10244" name="Picture 6" descr="故事会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30" y="1297117"/>
            <a:ext cx="3680933" cy="314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5634717" y="602500"/>
            <a:ext cx="2285842" cy="58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67" tIns="36283" rIns="72567" bIns="36283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十年前读物稀少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6" y="1299166"/>
            <a:ext cx="4057370" cy="314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38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红卫兵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4" r="14992"/>
          <a:stretch>
            <a:fillRect/>
          </a:stretch>
        </p:blipFill>
        <p:spPr bwMode="auto">
          <a:xfrm>
            <a:off x="5372044" y="1028570"/>
            <a:ext cx="3200179" cy="337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1143236" y="457022"/>
            <a:ext cx="3262490" cy="41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67" tIns="36283" rIns="72567" bIns="36283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2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当代社会各式各样的服装</a:t>
            </a: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5477015" y="482603"/>
            <a:ext cx="3028740" cy="41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67" tIns="36283" rIns="72567" bIns="36283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2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六七十年代单一的服装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98" y="1028570"/>
            <a:ext cx="4305078" cy="337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88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48cpmbr7j4o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61" y="1007553"/>
            <a:ext cx="4457392" cy="345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343191" y="444909"/>
            <a:ext cx="4743123" cy="41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67" tIns="36283" rIns="72567" bIns="36283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2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现代数字电视</a:t>
            </a:r>
            <a:r>
              <a:rPr lang="zh-CN" altLang="en-US" sz="22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可以收看</a:t>
            </a:r>
            <a:r>
              <a:rPr lang="zh-CN" altLang="en-US" sz="2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一百多个频道</a:t>
            </a:r>
          </a:p>
        </p:txBody>
      </p:sp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5126549" y="444909"/>
            <a:ext cx="3581099" cy="41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67" tIns="36283" rIns="72567" bIns="36283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2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以前电视只能收看几个频道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741" y="1007553"/>
            <a:ext cx="3771640" cy="343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91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90899" y="1758862"/>
            <a:ext cx="2266902" cy="71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67" tIns="36283" rIns="72567" bIns="36283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800" b="1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、原因</a:t>
            </a:r>
            <a:endParaRPr lang="zh-CN" altLang="en-US" sz="2800" b="1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0248" name="AutoShape 8"/>
          <p:cNvSpPr>
            <a:spLocks/>
          </p:cNvSpPr>
          <p:nvPr/>
        </p:nvSpPr>
        <p:spPr bwMode="auto">
          <a:xfrm>
            <a:off x="659571" y="3275458"/>
            <a:ext cx="306388" cy="628650"/>
          </a:xfrm>
          <a:prstGeom prst="leftBrace">
            <a:avLst>
              <a:gd name="adj1" fmla="val 22798"/>
              <a:gd name="adj2" fmla="val 50000"/>
            </a:avLst>
          </a:prstGeom>
          <a:noFill/>
          <a:ln w="317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567" tIns="36283" rIns="72567" bIns="36283" anchor="ctr"/>
          <a:lstStyle/>
          <a:p>
            <a:pPr>
              <a:lnSpc>
                <a:spcPct val="150000"/>
              </a:lnSpc>
            </a:pPr>
            <a:endParaRPr lang="zh-CN" altLang="en-US" sz="220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954187" y="2984905"/>
            <a:ext cx="5046464" cy="58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67" tIns="36283" rIns="72567" bIns="36283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提供了生产设备、文化载体、传播工具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930467" y="3569069"/>
            <a:ext cx="3581400" cy="58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67" tIns="36283" rIns="72567" bIns="36283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促进了大众传媒的发展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490899" y="4083918"/>
            <a:ext cx="6967751" cy="62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67" tIns="36283" rIns="72567" bIns="36283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（</a:t>
            </a:r>
            <a:r>
              <a:rPr lang="en-US" altLang="zh-CN" sz="24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400" b="1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）社会主义市场经济的发展（体制原因）</a:t>
            </a:r>
          </a:p>
        </p:txBody>
      </p:sp>
      <p:sp>
        <p:nvSpPr>
          <p:cNvPr id="3" name="矩形 2"/>
          <p:cNvSpPr/>
          <p:nvPr/>
        </p:nvSpPr>
        <p:spPr>
          <a:xfrm>
            <a:off x="490899" y="564791"/>
            <a:ext cx="1403306" cy="719605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800" b="1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、特征</a:t>
            </a:r>
            <a:endParaRPr lang="zh-CN" altLang="en-US" sz="280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0899" y="2355726"/>
            <a:ext cx="5532641" cy="627272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（</a:t>
            </a:r>
            <a:r>
              <a:rPr lang="en-US" altLang="zh-CN" sz="24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400" b="1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）现代科学技术的发展（物质保障）</a:t>
            </a:r>
          </a:p>
        </p:txBody>
      </p:sp>
      <p:sp>
        <p:nvSpPr>
          <p:cNvPr id="5" name="矩形 4"/>
          <p:cNvSpPr/>
          <p:nvPr/>
        </p:nvSpPr>
        <p:spPr>
          <a:xfrm>
            <a:off x="692159" y="1131590"/>
            <a:ext cx="8451841" cy="627272"/>
          </a:xfrm>
          <a:prstGeom prst="rect">
            <a:avLst/>
          </a:prstGeom>
        </p:spPr>
        <p:txBody>
          <a:bodyPr wrap="square"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当代</a:t>
            </a:r>
            <a:r>
              <a:rPr lang="zh-CN" altLang="en-US" sz="2400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文化生活出现了色彩斑斓的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特征</a:t>
            </a:r>
            <a:endParaRPr lang="zh-CN" altLang="en-US" sz="240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7801" y="0"/>
            <a:ext cx="3943078" cy="742689"/>
          </a:xfrm>
          <a:prstGeom prst="rect">
            <a:avLst/>
          </a:prstGeom>
          <a:noFill/>
        </p:spPr>
        <p:txBody>
          <a:bodyPr wrap="square" lIns="72567" tIns="36283" rIns="72567" bIns="3628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900" b="1" dirty="0" smtClean="0">
                <a:solidFill>
                  <a:srgbClr val="2864E6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一、当代文化生活素描</a:t>
            </a:r>
            <a:endParaRPr lang="zh-CN" altLang="en-US" sz="2900" b="1" dirty="0">
              <a:solidFill>
                <a:srgbClr val="2864E6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35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8" grpId="0" animBg="1"/>
      <p:bldP spid="10249" grpId="0"/>
      <p:bldP spid="10250" grpId="0"/>
      <p:bldP spid="10251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67" name="Group 4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49846093"/>
              </p:ext>
            </p:extLst>
          </p:nvPr>
        </p:nvGraphicFramePr>
        <p:xfrm>
          <a:off x="370943" y="858661"/>
          <a:ext cx="8400770" cy="3371960"/>
        </p:xfrm>
        <a:graphic>
          <a:graphicData uri="http://schemas.openxmlformats.org/drawingml/2006/table">
            <a:tbl>
              <a:tblPr/>
              <a:tblGrid>
                <a:gridCol w="457468"/>
                <a:gridCol w="4114516"/>
                <a:gridCol w="3828786"/>
              </a:tblGrid>
              <a:tr h="5713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 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11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3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74" name="Rectangle 23"/>
          <p:cNvSpPr>
            <a:spLocks noChangeArrowheads="1"/>
          </p:cNvSpPr>
          <p:nvPr/>
        </p:nvSpPr>
        <p:spPr bwMode="auto">
          <a:xfrm>
            <a:off x="867863" y="1473193"/>
            <a:ext cx="3143638" cy="51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900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文化市场、大众传媒的发展</a:t>
            </a:r>
          </a:p>
        </p:txBody>
      </p:sp>
      <p:sp>
        <p:nvSpPr>
          <p:cNvPr id="23575" name="Rectangle 24"/>
          <p:cNvSpPr>
            <a:spLocks noChangeArrowheads="1"/>
          </p:cNvSpPr>
          <p:nvPr/>
        </p:nvSpPr>
        <p:spPr bwMode="auto">
          <a:xfrm>
            <a:off x="4939530" y="1457542"/>
            <a:ext cx="3861278" cy="51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900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文化市场的自发性和传媒的商业性</a:t>
            </a:r>
          </a:p>
        </p:txBody>
      </p:sp>
      <p:sp>
        <p:nvSpPr>
          <p:cNvPr id="23576" name="Text Box 25"/>
          <p:cNvSpPr txBox="1">
            <a:spLocks noChangeArrowheads="1"/>
          </p:cNvSpPr>
          <p:nvPr/>
        </p:nvSpPr>
        <p:spPr bwMode="auto">
          <a:xfrm>
            <a:off x="793949" y="1986203"/>
            <a:ext cx="4057371" cy="22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67" tIns="36283" rIns="72567" bIns="36283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9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①满足</a:t>
            </a:r>
            <a:r>
              <a:rPr lang="zh-CN" altLang="en-US" sz="19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文化需要，</a:t>
            </a:r>
            <a:r>
              <a:rPr lang="zh-CN" altLang="en-US" sz="19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充实人们</a:t>
            </a:r>
            <a:r>
              <a:rPr lang="zh-CN" altLang="en-US" sz="19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的精神生活 </a:t>
            </a:r>
            <a:r>
              <a:rPr lang="zh-CN" altLang="en-US" sz="19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；②</a:t>
            </a:r>
            <a:r>
              <a:rPr lang="zh-CN" altLang="en-US" sz="19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传播科学文化</a:t>
            </a:r>
            <a:r>
              <a:rPr lang="zh-CN" altLang="en-US" sz="19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知识；③</a:t>
            </a:r>
            <a:r>
              <a:rPr lang="zh-CN" altLang="en-US" sz="19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使人们潜移默化地接受正确的价值观念，提高思想道德</a:t>
            </a:r>
            <a:r>
              <a:rPr lang="zh-CN" altLang="en-US" sz="19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素质；④</a:t>
            </a:r>
            <a:r>
              <a:rPr lang="zh-CN" altLang="en-US" sz="19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引导消费观念，推动生产</a:t>
            </a:r>
            <a:r>
              <a:rPr lang="zh-CN" altLang="en-US" sz="19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发展。</a:t>
            </a:r>
            <a:endParaRPr lang="zh-CN" altLang="en-US" sz="190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23577" name="Rectangle 26"/>
          <p:cNvSpPr>
            <a:spLocks noChangeArrowheads="1"/>
          </p:cNvSpPr>
          <p:nvPr/>
        </p:nvSpPr>
        <p:spPr bwMode="auto">
          <a:xfrm>
            <a:off x="4908628" y="1942900"/>
            <a:ext cx="3812784" cy="1389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67" tIns="36283" rIns="72567" bIns="36283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19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①生产</a:t>
            </a:r>
            <a:r>
              <a:rPr lang="zh-CN" altLang="en-US" sz="19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、销售品位低下的文化</a:t>
            </a:r>
            <a:r>
              <a:rPr lang="zh-CN" altLang="en-US" sz="19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产品；</a:t>
            </a:r>
            <a:r>
              <a:rPr lang="zh-CN" altLang="en-US" sz="19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②</a:t>
            </a:r>
            <a:r>
              <a:rPr lang="zh-CN" altLang="en-US" sz="19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有些文化产品</a:t>
            </a:r>
            <a:r>
              <a:rPr lang="zh-CN" altLang="en-US" sz="19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迎合</a:t>
            </a:r>
            <a:r>
              <a:rPr lang="zh-CN" altLang="en-US" sz="19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低俗</a:t>
            </a:r>
            <a:r>
              <a:rPr lang="zh-CN" altLang="en-US" sz="19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趣味；③</a:t>
            </a:r>
            <a:r>
              <a:rPr lang="zh-CN" altLang="en-US" sz="19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不负责任地传播</a:t>
            </a:r>
            <a:r>
              <a:rPr lang="zh-CN" altLang="en-US" sz="19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“绯闻逸事”。</a:t>
            </a:r>
            <a:endParaRPr lang="zh-CN" altLang="en-US" sz="190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23578" name="Rectangle 27"/>
          <p:cNvSpPr>
            <a:spLocks noChangeArrowheads="1"/>
          </p:cNvSpPr>
          <p:nvPr/>
        </p:nvSpPr>
        <p:spPr bwMode="auto">
          <a:xfrm>
            <a:off x="345190" y="2973215"/>
            <a:ext cx="585133" cy="5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9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表现</a:t>
            </a:r>
          </a:p>
        </p:txBody>
      </p:sp>
      <p:sp>
        <p:nvSpPr>
          <p:cNvPr id="23579" name="Rectangle 28"/>
          <p:cNvSpPr>
            <a:spLocks noChangeArrowheads="1"/>
          </p:cNvSpPr>
          <p:nvPr/>
        </p:nvSpPr>
        <p:spPr bwMode="auto">
          <a:xfrm>
            <a:off x="345190" y="1467101"/>
            <a:ext cx="585133" cy="68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9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原因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6321091" y="894847"/>
            <a:ext cx="933451" cy="531142"/>
            <a:chOff x="4014" y="552"/>
            <a:chExt cx="588" cy="445"/>
          </a:xfrm>
        </p:grpSpPr>
        <p:pic>
          <p:nvPicPr>
            <p:cNvPr id="23585" name="Picture 30" descr="忧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" y="618"/>
              <a:ext cx="318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86" name="Rectangle 31"/>
            <p:cNvSpPr>
              <a:spLocks noChangeArrowheads="1"/>
            </p:cNvSpPr>
            <p:nvPr/>
          </p:nvSpPr>
          <p:spPr bwMode="auto">
            <a:xfrm>
              <a:off x="4332" y="552"/>
              <a:ext cx="270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900" dirty="0">
                  <a:solidFill>
                    <a:srgbClr val="2864E6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忧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785918" y="934030"/>
            <a:ext cx="1357322" cy="423274"/>
            <a:chOff x="1102" y="677"/>
            <a:chExt cx="510" cy="740"/>
          </a:xfrm>
        </p:grpSpPr>
        <p:sp>
          <p:nvSpPr>
            <p:cNvPr id="23583" name="AutoShape 33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02" y="685"/>
              <a:ext cx="216" cy="732"/>
            </a:xfrm>
            <a:prstGeom prst="smileyFace">
              <a:avLst>
                <a:gd name="adj" fmla="val 465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900" dirty="0"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23584" name="Rectangle 34"/>
            <p:cNvSpPr>
              <a:spLocks noChangeArrowheads="1"/>
            </p:cNvSpPr>
            <p:nvPr/>
          </p:nvSpPr>
          <p:spPr bwMode="auto">
            <a:xfrm>
              <a:off x="1342" y="677"/>
              <a:ext cx="270" cy="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900" dirty="0">
                  <a:solidFill>
                    <a:srgbClr val="C00000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喜</a:t>
              </a:r>
            </a:p>
          </p:txBody>
        </p:sp>
      </p:grpSp>
      <p:sp>
        <p:nvSpPr>
          <p:cNvPr id="23582" name="Text Box 35"/>
          <p:cNvSpPr txBox="1">
            <a:spLocks noChangeArrowheads="1"/>
          </p:cNvSpPr>
          <p:nvPr/>
        </p:nvSpPr>
        <p:spPr bwMode="auto">
          <a:xfrm>
            <a:off x="316221" y="4397719"/>
            <a:ext cx="5994306" cy="46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  <a:buClr>
                <a:srgbClr val="000000"/>
              </a:buClr>
              <a:buSzPct val="100000"/>
            </a:pPr>
            <a:r>
              <a:rPr lang="zh-CN" altLang="en-US" sz="19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问题：</a:t>
            </a:r>
            <a:r>
              <a:rPr lang="zh-CN" altLang="en-US" sz="19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请你谈谈如何应对文化生活中令人忧虑的现象？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43108" y="-71456"/>
            <a:ext cx="4933978" cy="742689"/>
          </a:xfrm>
          <a:prstGeom prst="rect">
            <a:avLst/>
          </a:prstGeom>
          <a:noFill/>
        </p:spPr>
        <p:txBody>
          <a:bodyPr wrap="square" lIns="72567" tIns="36283" rIns="72567" bIns="3628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900" b="1" dirty="0" smtClean="0">
                <a:solidFill>
                  <a:srgbClr val="2864E6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二、文化生活的“喜”和“忧”</a:t>
            </a:r>
            <a:endParaRPr lang="zh-CN" altLang="en-US" sz="2900" b="1" dirty="0">
              <a:solidFill>
                <a:srgbClr val="2864E6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52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4" grpId="0"/>
      <p:bldP spid="23575" grpId="0"/>
      <p:bldP spid="23576" grpId="0"/>
      <p:bldP spid="23577" grpId="0"/>
      <p:bldP spid="23578" grpId="0"/>
      <p:bldP spid="23579" grpId="0"/>
      <p:bldP spid="235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328" name="Group 3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9310770"/>
              </p:ext>
            </p:extLst>
          </p:nvPr>
        </p:nvGraphicFramePr>
        <p:xfrm>
          <a:off x="342608" y="1428790"/>
          <a:ext cx="8458201" cy="2617222"/>
        </p:xfrm>
        <a:graphic>
          <a:graphicData uri="http://schemas.openxmlformats.org/drawingml/2006/table">
            <a:tbl>
              <a:tblPr/>
              <a:tblGrid>
                <a:gridCol w="1657519"/>
                <a:gridCol w="6800682"/>
              </a:tblGrid>
              <a:tr h="628567">
                <a:tc>
                  <a:txBody>
                    <a:bodyPr/>
                    <a:lstStyle/>
                    <a:p>
                      <a:pPr marL="0" marR="0" lvl="0" indent="0" algn="ctr" defTabSz="449263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国家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776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文化生产者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089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消费者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17" name="Text Box 21"/>
          <p:cNvSpPr txBox="1">
            <a:spLocks noChangeArrowheads="1"/>
          </p:cNvSpPr>
          <p:nvPr/>
        </p:nvSpPr>
        <p:spPr bwMode="auto">
          <a:xfrm>
            <a:off x="2095207" y="1330265"/>
            <a:ext cx="6477000" cy="58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67" tIns="36283" rIns="72567" bIns="36283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  <a:buClr>
                <a:srgbClr val="000000"/>
              </a:buClr>
              <a:buSzPct val="100000"/>
            </a:pPr>
            <a:r>
              <a:rPr lang="zh-CN" altLang="en-US" sz="2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加强管理，正确引导</a:t>
            </a:r>
            <a:r>
              <a:rPr lang="zh-CN" altLang="en-US" sz="22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；依法</a:t>
            </a:r>
            <a:r>
              <a:rPr lang="zh-CN" altLang="en-US" sz="2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严惩不法现象</a:t>
            </a:r>
            <a:r>
              <a:rPr lang="zh-CN" altLang="en-US" sz="22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。</a:t>
            </a:r>
            <a:endParaRPr lang="zh-CN" altLang="en-US" sz="220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55322" name="Text Box 26"/>
          <p:cNvSpPr txBox="1">
            <a:spLocks noChangeArrowheads="1"/>
          </p:cNvSpPr>
          <p:nvPr/>
        </p:nvSpPr>
        <p:spPr bwMode="auto">
          <a:xfrm>
            <a:off x="2088651" y="2098254"/>
            <a:ext cx="6638612" cy="159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67" tIns="36283" rIns="72567" bIns="36283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勇于承担社会责任</a:t>
            </a:r>
            <a:r>
              <a:rPr lang="zh-CN" altLang="en-US" sz="22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，把社会效益放在首位，社会效益和经济效益相统一</a:t>
            </a:r>
          </a:p>
          <a:p>
            <a:pPr eaLnBrk="1" hangingPunct="1">
              <a:lnSpc>
                <a:spcPct val="150000"/>
              </a:lnSpc>
            </a:pPr>
            <a:endParaRPr lang="zh-CN" altLang="en-US" sz="220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55323" name="Text Box 27"/>
          <p:cNvSpPr txBox="1">
            <a:spLocks noChangeArrowheads="1"/>
          </p:cNvSpPr>
          <p:nvPr/>
        </p:nvSpPr>
        <p:spPr bwMode="auto">
          <a:xfrm>
            <a:off x="2088651" y="3288710"/>
            <a:ext cx="5828277" cy="75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67" tIns="36283" rIns="72567" bIns="36283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tabLst>
                <a:tab pos="2177004" algn="l"/>
              </a:tabLst>
            </a:pPr>
            <a:r>
              <a:rPr lang="zh-CN" altLang="en-US" sz="22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提高眼力，拒绝污染，加强自身思想道德修养和科学文化修养</a:t>
            </a:r>
          </a:p>
        </p:txBody>
      </p:sp>
      <p:sp>
        <p:nvSpPr>
          <p:cNvPr id="24595" name="Text Box 28"/>
          <p:cNvSpPr txBox="1">
            <a:spLocks noChangeArrowheads="1"/>
          </p:cNvSpPr>
          <p:nvPr/>
        </p:nvSpPr>
        <p:spPr bwMode="auto">
          <a:xfrm>
            <a:off x="337051" y="704342"/>
            <a:ext cx="2257577" cy="58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67" tIns="36283" rIns="72567" bIns="36283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  <a:buClr>
                <a:srgbClr val="000000"/>
              </a:buClr>
              <a:buSzPct val="100000"/>
            </a:pPr>
            <a:r>
              <a:rPr kumimoji="1" lang="zh-CN" altLang="en-US" sz="2200" b="1" dirty="0">
                <a:solidFill>
                  <a:srgbClr val="2864E6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启示（措施）：</a:t>
            </a:r>
          </a:p>
        </p:txBody>
      </p:sp>
    </p:spTree>
    <p:extLst>
      <p:ext uri="{BB962C8B-B14F-4D97-AF65-F5344CB8AC3E}">
        <p14:creationId xmlns:p14="http://schemas.microsoft.com/office/powerpoint/2010/main" val="225300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7" grpId="0"/>
      <p:bldP spid="55322" grpId="0"/>
      <p:bldP spid="5532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1805</Words>
  <Application>Microsoft Office PowerPoint</Application>
  <PresentationFormat>全屏显示(16:9)</PresentationFormat>
  <Paragraphs>247</Paragraphs>
  <Slides>32</Slides>
  <Notes>6</Notes>
  <HiddenSlides>6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3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USER-</cp:lastModifiedBy>
  <cp:revision>11</cp:revision>
  <dcterms:created xsi:type="dcterms:W3CDTF">2019-06-03T02:04:01Z</dcterms:created>
  <dcterms:modified xsi:type="dcterms:W3CDTF">2020-07-22T13:37:44Z</dcterms:modified>
</cp:coreProperties>
</file>