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9" r:id="rId3"/>
  </p:sldMasterIdLst>
  <p:notesMasterIdLst>
    <p:notesMasterId r:id="rId21"/>
  </p:notesMasterIdLst>
  <p:sldIdLst>
    <p:sldId id="270" r:id="rId4"/>
    <p:sldId id="291" r:id="rId5"/>
    <p:sldId id="295" r:id="rId6"/>
    <p:sldId id="335" r:id="rId7"/>
    <p:sldId id="353" r:id="rId8"/>
    <p:sldId id="308" r:id="rId9"/>
    <p:sldId id="289" r:id="rId10"/>
    <p:sldId id="297" r:id="rId11"/>
    <p:sldId id="354" r:id="rId12"/>
    <p:sldId id="360" r:id="rId13"/>
    <p:sldId id="355" r:id="rId14"/>
    <p:sldId id="390" r:id="rId15"/>
    <p:sldId id="385" r:id="rId16"/>
    <p:sldId id="301" r:id="rId17"/>
    <p:sldId id="323" r:id="rId18"/>
    <p:sldId id="391" r:id="rId19"/>
    <p:sldId id="378" r:id="rId20"/>
  </p:sldIdLst>
  <p:sldSz cx="12192000" cy="6858000"/>
  <p:notesSz cx="6888163" cy="10018713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>
          <p15:clr>
            <a:srgbClr val="A4A3A4"/>
          </p15:clr>
        </p15:guide>
        <p15:guide id="2" pos="38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001" initials="5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2837"/>
  </p:normalViewPr>
  <p:slideViewPr>
    <p:cSldViewPr showGuides="1">
      <p:cViewPr varScale="1">
        <p:scale>
          <a:sx n="92" d="100"/>
          <a:sy n="92" d="100"/>
        </p:scale>
        <p:origin x="52" y="180"/>
      </p:cViewPr>
      <p:guideLst>
        <p:guide orient="horz" pos="2188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323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323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9C2B02-7628-450C-ABDF-93FDBA5D1DA2}" type="datetimeFigureOut">
              <a: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2022/4/13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8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9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8975" y="4821238"/>
            <a:ext cx="5510213" cy="3944938"/>
          </a:xfrm>
          <a:prstGeom prst="rect">
            <a:avLst/>
          </a:prstGeom>
          <a:noFill/>
          <a:ln>
            <a:noFill/>
          </a:ln>
        </p:spPr>
        <p:txBody>
          <a:bodyPr vert="horz" wrap="square" lIns="96606" tIns="48303" rIns="96606" bIns="48303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4500" cy="50323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</p:spPr>
        <p:txBody>
          <a:bodyPr vert="horz" wrap="square" lIns="96606" tIns="48303" rIns="96606" bIns="48303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10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11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12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13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14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15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16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17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2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3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4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5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6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7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8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/>
          </p:nvPr>
        </p:nvSpPr>
        <p:spPr>
          <a:xfrm>
            <a:off x="688975" y="4821238"/>
            <a:ext cx="5510213" cy="3944937"/>
          </a:xfrm>
        </p:spPr>
        <p:txBody>
          <a:bodyPr wrap="square" lIns="96606" tIns="48303" rIns="96606" bIns="48303" anchor="t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 w="9525">
            <a:noFill/>
          </a:ln>
        </p:spPr>
        <p:txBody>
          <a:bodyPr lIns="96606" tIns="48303" rIns="96606" bIns="48303" anchor="b"/>
          <a:lstStyle/>
          <a:p>
            <a:pPr lvl="0" algn="r" eaLnBrk="1" hangingPunct="1"/>
            <a:fld id="{9A0DB2DC-4C9A-4742-B13C-FB6460FD3503}" type="slidenum">
              <a:rPr lang="zh-CN" altLang="en-US" sz="1300" dirty="0">
                <a:latin typeface="等线" panose="02010600030101010101" pitchFamily="2" charset="-122"/>
                <a:ea typeface="等线" panose="02010600030101010101" pitchFamily="2" charset="-122"/>
              </a:rPr>
              <a:t>9</a:t>
            </a:fld>
            <a:endParaRPr lang="zh-CN" altLang="en-US" sz="13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9882" y="2308881"/>
            <a:ext cx="10852237" cy="899167"/>
          </a:xfrm>
        </p:spPr>
        <p:txBody>
          <a:bodyPr rIns="25400" anchor="t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9925" y="3565525"/>
            <a:ext cx="10852150" cy="801370"/>
          </a:xfrm>
        </p:spPr>
        <p:txBody>
          <a:bodyPr tIns="38100" rIns="76200" bIns="38100" anchor="ctr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8" name="页脚占位符 16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581225"/>
            <a:ext cx="10852237" cy="648000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40105" y="727710"/>
            <a:ext cx="3931920" cy="1115060"/>
          </a:xfrm>
        </p:spPr>
        <p:txBody>
          <a:bodyPr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二级</a:t>
            </a:r>
          </a:p>
          <a:p>
            <a:pPr lvl="2"/>
            <a:r>
              <a:rPr lang="zh-CN" altLang="en-US" noProof="1"/>
              <a:t>三级</a:t>
            </a:r>
          </a:p>
          <a:p>
            <a:pPr lvl="3"/>
            <a:r>
              <a:rPr lang="zh-CN" altLang="en-US" noProof="1"/>
              <a:t>四级</a:t>
            </a:r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669925" y="641350"/>
            <a:ext cx="10852150" cy="4556125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</a:p>
        </p:txBody>
      </p:sp>
      <p:sp>
        <p:nvSpPr>
          <p:cNvPr id="2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0" y="0"/>
            <a:ext cx="12196445" cy="6868160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half" idx="2"/>
          </p:nvPr>
        </p:nvSpPr>
        <p:spPr>
          <a:xfrm>
            <a:off x="467995" y="565150"/>
            <a:ext cx="5400040" cy="5727700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/>
          </p:nvPr>
        </p:nvSpPr>
        <p:spPr>
          <a:xfrm>
            <a:off x="6287770" y="565150"/>
            <a:ext cx="5400040" cy="5727700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623591"/>
            <a:ext cx="10852237" cy="899167"/>
          </a:xfrm>
        </p:spPr>
        <p:txBody>
          <a:bodyPr rIns="25400" rtlCol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latin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hangingPunct="1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8901C5-A8F4-4E94-BAF2-973F8250E8A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2022/4/13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微软雅黑" panose="020B0503020204020204" pitchFamily="34" charset="-122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 dirty="0"/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KSO_TEMPLATE" hidden="1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标题 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69925" y="581025"/>
            <a:ext cx="10852150" cy="64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38100" rIns="76200" bIns="38100" numCol="1" anchor="ctr" anchorCtr="0" compatLnSpc="1"/>
          <a:lstStyle/>
          <a:p>
            <a:pPr lvl="0"/>
            <a:r>
              <a:rPr lang="zh-CN" altLang="zh-CN"/>
              <a:t>单击此处编辑标题</a:t>
            </a:r>
          </a:p>
        </p:txBody>
      </p:sp>
      <p:sp>
        <p:nvSpPr>
          <p:cNvPr id="1031" name="文本占位符 8"/>
          <p:cNvSpPr>
            <a:spLocks noGrp="1" noChangeArrowheads="1"/>
          </p:cNvSpPr>
          <p:nvPr>
            <p:ph type="body" idx="9"/>
          </p:nvPr>
        </p:nvSpPr>
        <p:spPr bwMode="auto">
          <a:xfrm>
            <a:off x="669925" y="1508125"/>
            <a:ext cx="10852150" cy="474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/>
              <a:t>单击此处编辑正文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 spc="200">
          <a:solidFill>
            <a:schemeClr val="tx1"/>
          </a:solidFill>
          <a:latin typeface="+mn-ea"/>
          <a:ea typeface="+mn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等线" panose="02010600030101010101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等线" panose="02010600030101010101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Calibri" panose="020F0502020204030204" pitchFamily="34" charset="0"/>
              </a:rPr>
              <a:t>‹#›</a:t>
            </a:fld>
            <a:endParaRPr lang="zh-CN" altLang="zh-CN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=1032235170,808050528&amp;fm=26&amp;gp=0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358505" y="939165"/>
            <a:ext cx="3833495" cy="3442970"/>
          </a:xfrm>
          <a:prstGeom prst="rect">
            <a:avLst/>
          </a:prstGeom>
        </p:spPr>
      </p:pic>
      <p:pic>
        <p:nvPicPr>
          <p:cNvPr id="3" name="图片 2" descr="src=http___images.china.cn_attachement_jpg_site1000_20151225_c03fd543c85417e7396e0c.jpg&amp;refer=http___images.china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159250" y="939165"/>
            <a:ext cx="4150360" cy="3338195"/>
          </a:xfrm>
          <a:prstGeom prst="rect">
            <a:avLst/>
          </a:prstGeom>
        </p:spPr>
      </p:pic>
      <p:pic>
        <p:nvPicPr>
          <p:cNvPr id="2" name="图片 1" descr="u=210700464,2489112182&amp;fm=26&amp;gp=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62255" y="834390"/>
            <a:ext cx="3896995" cy="35477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13928" y="4895533"/>
            <a:ext cx="82073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杭州市金都天长小学</a:t>
            </a:r>
          </a:p>
          <a:p>
            <a:pPr marL="0" lvl="0" indent="0" algn="ctr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张智勇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712720" y="1553210"/>
            <a:ext cx="7210425" cy="2214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138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行楷" panose="02010800040101010101" charset="-122"/>
                <a:ea typeface="华文行楷" panose="02010800040101010101" charset="-122"/>
              </a:rPr>
              <a:t>创意眼罩</a:t>
            </a:r>
          </a:p>
        </p:txBody>
      </p:sp>
      <p:pic>
        <p:nvPicPr>
          <p:cNvPr id="2052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91480"/>
            <a:ext cx="1449705" cy="1366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学习单使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" y="105410"/>
            <a:ext cx="11902440" cy="664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558925" y="478155"/>
            <a:ext cx="85680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</a:rPr>
              <a:t>1.</a:t>
            </a:r>
            <a:r>
              <a:rPr lang="zh-CN" altLang="zh-CN" sz="4000" b="1">
                <a:solidFill>
                  <a:schemeClr val="tx1"/>
                </a:solidFill>
              </a:rPr>
              <a:t>我的</a:t>
            </a:r>
            <a:r>
              <a:rPr lang="en-US" altLang="zh-CN" sz="4000" b="1">
                <a:solidFill>
                  <a:schemeClr val="tx1"/>
                </a:solidFill>
              </a:rPr>
              <a:t>   </a:t>
            </a:r>
            <a:r>
              <a:rPr lang="zh-CN" altLang="zh-CN" sz="4000" b="1">
                <a:solidFill>
                  <a:srgbClr val="FF0000"/>
                </a:solidFill>
              </a:rPr>
              <a:t>眼</a:t>
            </a:r>
            <a:r>
              <a:rPr lang="en-US" altLang="zh-CN" sz="4000" b="1">
                <a:solidFill>
                  <a:srgbClr val="FF0000"/>
                </a:solidFill>
              </a:rPr>
              <a:t> </a:t>
            </a:r>
            <a:r>
              <a:rPr lang="zh-CN" altLang="zh-CN" sz="4000" b="1">
                <a:solidFill>
                  <a:srgbClr val="FF0000"/>
                </a:solidFill>
              </a:rPr>
              <a:t>罩</a:t>
            </a:r>
            <a:r>
              <a:rPr lang="en-US" altLang="zh-CN" sz="4000" b="1">
                <a:solidFill>
                  <a:srgbClr val="FF0000"/>
                </a:solidFill>
              </a:rPr>
              <a:t>  </a:t>
            </a:r>
            <a:r>
              <a:rPr lang="zh-CN" altLang="zh-CN" sz="4000" b="1">
                <a:solidFill>
                  <a:srgbClr val="FF0000"/>
                </a:solidFill>
              </a:rPr>
              <a:t>功</a:t>
            </a:r>
            <a:r>
              <a:rPr lang="en-US" altLang="zh-CN" sz="4000" b="1">
                <a:solidFill>
                  <a:srgbClr val="FF0000"/>
                </a:solidFill>
              </a:rPr>
              <a:t>  </a:t>
            </a:r>
            <a:r>
              <a:rPr lang="zh-CN" altLang="zh-CN" sz="4000" b="1">
                <a:solidFill>
                  <a:srgbClr val="FF0000"/>
                </a:solidFill>
              </a:rPr>
              <a:t>能</a:t>
            </a:r>
            <a:r>
              <a:rPr lang="en-US" altLang="zh-CN" sz="4000" b="1">
                <a:solidFill>
                  <a:srgbClr val="FF0000"/>
                </a:solidFill>
              </a:rPr>
              <a:t>   </a:t>
            </a:r>
            <a:r>
              <a:rPr lang="zh-CN" altLang="zh-CN" sz="4000" b="1">
                <a:solidFill>
                  <a:schemeClr val="tx1"/>
                </a:solidFill>
              </a:rPr>
              <a:t>是什么？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70860" y="189865"/>
            <a:ext cx="33566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400" b="1">
                <a:solidFill>
                  <a:srgbClr val="FF0000"/>
                </a:solidFill>
                <a:sym typeface="+mn-ea"/>
              </a:rPr>
              <a:t>（yǎn zhào ɡōnɡ nénɡ）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59560" y="2206625"/>
            <a:ext cx="85680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</a:rPr>
              <a:t>2.  </a:t>
            </a:r>
            <a:r>
              <a:rPr lang="zh-CN" altLang="en-US" sz="4000" b="1">
                <a:solidFill>
                  <a:schemeClr val="tx1"/>
                </a:solidFill>
              </a:rPr>
              <a:t>我选择了什么</a:t>
            </a:r>
            <a:r>
              <a:rPr lang="zh-CN" altLang="en-US" sz="4000" b="1">
                <a:solidFill>
                  <a:srgbClr val="FF0000"/>
                </a:solidFill>
              </a:rPr>
              <a:t>布料</a:t>
            </a:r>
            <a:r>
              <a:rPr lang="en-US" altLang="zh-CN" sz="4000" b="1">
                <a:solidFill>
                  <a:srgbClr val="FF0000"/>
                </a:solidFill>
              </a:rPr>
              <a:t> </a:t>
            </a:r>
            <a:r>
              <a:rPr lang="zh-CN" altLang="en-US" sz="4000" b="1">
                <a:solidFill>
                  <a:schemeClr val="tx1"/>
                </a:solidFill>
              </a:rPr>
              <a:t>做</a:t>
            </a:r>
            <a:r>
              <a:rPr lang="en-US" altLang="zh-CN" sz="4000" b="1">
                <a:solidFill>
                  <a:schemeClr val="tx1"/>
                </a:solidFill>
              </a:rPr>
              <a:t> </a:t>
            </a:r>
            <a:r>
              <a:rPr lang="zh-CN" altLang="en-US" sz="4000" b="1">
                <a:solidFill>
                  <a:srgbClr val="FF0000"/>
                </a:solidFill>
              </a:rPr>
              <a:t>眼</a:t>
            </a:r>
            <a:r>
              <a:rPr lang="en-US" altLang="zh-CN" sz="4000" b="1">
                <a:solidFill>
                  <a:srgbClr val="FF0000"/>
                </a:solidFill>
              </a:rPr>
              <a:t>  </a:t>
            </a:r>
            <a:r>
              <a:rPr lang="zh-CN" altLang="en-US" sz="4000" b="1">
                <a:solidFill>
                  <a:srgbClr val="FF0000"/>
                </a:solidFill>
              </a:rPr>
              <a:t>罩</a:t>
            </a:r>
            <a:r>
              <a:rPr lang="en-US" altLang="zh-CN" sz="4000" b="1">
                <a:solidFill>
                  <a:srgbClr val="FF0000"/>
                </a:solidFill>
              </a:rPr>
              <a:t>  </a:t>
            </a:r>
            <a:r>
              <a:rPr lang="zh-CN" altLang="en-US" sz="4000" b="1">
                <a:solidFill>
                  <a:srgbClr val="FF0000"/>
                </a:solidFill>
              </a:rPr>
              <a:t>面？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</a:rPr>
              <a:t>      </a:t>
            </a:r>
            <a:r>
              <a:rPr lang="zh-CN" altLang="en-US" sz="4000" b="1">
                <a:solidFill>
                  <a:schemeClr val="tx1"/>
                </a:solidFill>
              </a:rPr>
              <a:t>理由是什么？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43700" y="2061845"/>
            <a:ext cx="26257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（yǎn zhào miàn）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72355" y="2061845"/>
            <a:ext cx="18986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（bù liào）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59560" y="4436745"/>
            <a:ext cx="85680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</a:rPr>
              <a:t>3.  </a:t>
            </a:r>
            <a:r>
              <a:rPr lang="zh-CN" altLang="en-US" sz="4000" b="1">
                <a:solidFill>
                  <a:schemeClr val="tx1"/>
                </a:solidFill>
              </a:rPr>
              <a:t>我选择了什么</a:t>
            </a:r>
            <a:r>
              <a:rPr lang="en-US" altLang="zh-CN" sz="4000" b="1">
                <a:solidFill>
                  <a:srgbClr val="FF0000"/>
                </a:solidFill>
              </a:rPr>
              <a:t> </a:t>
            </a:r>
            <a:r>
              <a:rPr lang="zh-CN" altLang="en-US" sz="4000" b="1">
                <a:solidFill>
                  <a:schemeClr val="tx1"/>
                </a:solidFill>
              </a:rPr>
              <a:t>做</a:t>
            </a:r>
            <a:r>
              <a:rPr lang="en-US" altLang="zh-CN" sz="4000" b="1">
                <a:solidFill>
                  <a:schemeClr val="tx1"/>
                </a:solidFill>
              </a:rPr>
              <a:t>  </a:t>
            </a:r>
            <a:r>
              <a:rPr lang="zh-CN" altLang="en-US" sz="4000" b="1">
                <a:solidFill>
                  <a:srgbClr val="FF0000"/>
                </a:solidFill>
              </a:rPr>
              <a:t>固</a:t>
            </a:r>
            <a:r>
              <a:rPr lang="en-US" altLang="zh-CN" sz="4000" b="1">
                <a:solidFill>
                  <a:srgbClr val="FF0000"/>
                </a:solidFill>
              </a:rPr>
              <a:t> </a:t>
            </a:r>
            <a:r>
              <a:rPr lang="zh-CN" altLang="en-US" sz="4000" b="1">
                <a:solidFill>
                  <a:srgbClr val="FF0000"/>
                </a:solidFill>
              </a:rPr>
              <a:t>定</a:t>
            </a:r>
            <a:r>
              <a:rPr lang="en-US" altLang="zh-CN" sz="4000" b="1">
                <a:solidFill>
                  <a:srgbClr val="FF0000"/>
                </a:solidFill>
              </a:rPr>
              <a:t> </a:t>
            </a:r>
            <a:r>
              <a:rPr lang="zh-CN" altLang="en-US" sz="4000" b="1">
                <a:solidFill>
                  <a:srgbClr val="FF0000"/>
                </a:solidFill>
              </a:rPr>
              <a:t>带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chemeClr val="tx1"/>
                </a:solidFill>
              </a:rPr>
              <a:t>     </a:t>
            </a:r>
            <a:r>
              <a:rPr lang="zh-CN" altLang="en-US" sz="4000" b="1">
                <a:solidFill>
                  <a:schemeClr val="tx1"/>
                </a:solidFill>
              </a:rPr>
              <a:t>理由是什么？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79465" y="4220845"/>
            <a:ext cx="27933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（ɡù dìnɡ dài ）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62050" y="1634490"/>
            <a:ext cx="102228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</a:rPr>
              <a:t>有了</a:t>
            </a:r>
            <a:r>
              <a:rPr lang="zh-CN" altLang="en-US" sz="4000" b="1">
                <a:solidFill>
                  <a:srgbClr val="FF0000"/>
                </a:solidFill>
              </a:rPr>
              <a:t>眼罩面</a:t>
            </a:r>
            <a:r>
              <a:rPr lang="zh-CN" altLang="en-US" sz="4000" b="1">
                <a:solidFill>
                  <a:schemeClr val="tx1"/>
                </a:solidFill>
              </a:rPr>
              <a:t>和</a:t>
            </a:r>
            <a:r>
              <a:rPr lang="zh-CN" altLang="en-US" sz="4000" b="1">
                <a:solidFill>
                  <a:srgbClr val="FF0000"/>
                </a:solidFill>
              </a:rPr>
              <a:t>固定带</a:t>
            </a:r>
            <a:r>
              <a:rPr lang="zh-CN" altLang="en-US" sz="4000" b="1">
                <a:solidFill>
                  <a:schemeClr val="tx1"/>
                </a:solidFill>
              </a:rPr>
              <a:t>就能成为眼罩了吗？</a:t>
            </a:r>
          </a:p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</a:rPr>
              <a:t>我们还需要做什么？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3685" y="0"/>
            <a:ext cx="8557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>
                <a:solidFill>
                  <a:srgbClr val="FF0000"/>
                </a:solidFill>
              </a:rPr>
              <a:t>活动二：做一个我喜欢的眼罩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0355" y="1691005"/>
            <a:ext cx="118916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spc="50">
                <a:solidFill>
                  <a:schemeClr val="tx1"/>
                </a:solidFill>
              </a:rPr>
              <a:t>要求 ：（1）由</a:t>
            </a:r>
            <a:r>
              <a:rPr lang="zh-CN" altLang="en-US" sz="3600" b="1" spc="50">
                <a:solidFill>
                  <a:srgbClr val="FF0000"/>
                </a:solidFill>
              </a:rPr>
              <a:t>组长</a:t>
            </a:r>
            <a:r>
              <a:rPr lang="zh-CN" altLang="en-US" sz="3600" b="1" spc="50">
                <a:solidFill>
                  <a:schemeClr val="tx1"/>
                </a:solidFill>
              </a:rPr>
              <a:t>统计小组</a:t>
            </a:r>
            <a:r>
              <a:rPr lang="zh-CN" altLang="en-US" sz="3600" b="1" spc="50">
                <a:solidFill>
                  <a:srgbClr val="FF0000"/>
                </a:solidFill>
                <a:sym typeface="+mn-ea"/>
              </a:rPr>
              <a:t>学习单，</a:t>
            </a:r>
            <a:r>
              <a:rPr lang="zh-CN" altLang="en-US" sz="3600" b="1" spc="50">
                <a:solidFill>
                  <a:schemeClr val="tx1"/>
                </a:solidFill>
                <a:sym typeface="+mn-ea"/>
              </a:rPr>
              <a:t>然后</a:t>
            </a:r>
            <a:r>
              <a:rPr lang="zh-CN" altLang="en-US" sz="3600" b="1" spc="50">
                <a:solidFill>
                  <a:schemeClr val="tx1"/>
                </a:solidFill>
              </a:rPr>
              <a:t>领取材料</a:t>
            </a:r>
          </a:p>
          <a:p>
            <a:pPr>
              <a:lnSpc>
                <a:spcPct val="150000"/>
              </a:lnSpc>
            </a:pPr>
            <a:r>
              <a:rPr lang="zh-CN" altLang="en-US" sz="3600" b="1" spc="50">
                <a:solidFill>
                  <a:schemeClr val="tx1"/>
                </a:solidFill>
              </a:rPr>
              <a:t>             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1225" y="2924810"/>
            <a:ext cx="10881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spc="50">
                <a:solidFill>
                  <a:schemeClr val="tx1"/>
                </a:solidFill>
              </a:rPr>
              <a:t>         （2）如果遇到困难，可以</a:t>
            </a:r>
            <a:r>
              <a:rPr lang="zh-CN" altLang="en-US" sz="3600" b="1" spc="50">
                <a:solidFill>
                  <a:srgbClr val="FF0000"/>
                </a:solidFill>
              </a:rPr>
              <a:t>求助</a:t>
            </a:r>
            <a:r>
              <a:rPr lang="zh-CN" altLang="en-US" sz="3600" b="1" spc="50">
                <a:solidFill>
                  <a:schemeClr val="tx1"/>
                </a:solidFill>
              </a:rPr>
              <a:t>同学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1520" y="4057015"/>
            <a:ext cx="118916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spc="50">
                <a:solidFill>
                  <a:schemeClr val="tx1"/>
                </a:solidFill>
              </a:rPr>
              <a:t>           （3）完成后，可以</a:t>
            </a:r>
            <a:r>
              <a:rPr lang="zh-CN" altLang="en-US" sz="3600" b="1" spc="50">
                <a:solidFill>
                  <a:srgbClr val="FF0000"/>
                </a:solidFill>
              </a:rPr>
              <a:t>美化</a:t>
            </a:r>
            <a:r>
              <a:rPr lang="zh-CN" altLang="en-US" sz="3600" b="1" spc="50">
                <a:solidFill>
                  <a:schemeClr val="tx1"/>
                </a:solidFill>
              </a:rPr>
              <a:t>眼罩，</a:t>
            </a:r>
          </a:p>
          <a:p>
            <a:pPr>
              <a:lnSpc>
                <a:spcPct val="150000"/>
              </a:lnSpc>
            </a:pPr>
            <a:r>
              <a:rPr lang="zh-CN" altLang="en-US" sz="3600" b="1" spc="50">
                <a:solidFill>
                  <a:schemeClr val="tx1"/>
                </a:solidFill>
              </a:rPr>
              <a:t>                      可以</a:t>
            </a:r>
            <a:r>
              <a:rPr lang="zh-CN" altLang="en-US" sz="3600" b="1" spc="50">
                <a:solidFill>
                  <a:srgbClr val="FF0000"/>
                </a:solidFill>
              </a:rPr>
              <a:t>参观</a:t>
            </a:r>
            <a:r>
              <a:rPr lang="zh-CN" altLang="en-US" sz="3600" b="1" spc="50">
                <a:solidFill>
                  <a:schemeClr val="tx1"/>
                </a:solidFill>
              </a:rPr>
              <a:t>其他同学的眼罩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67755" y="1484630"/>
            <a:ext cx="1998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50">
                <a:solidFill>
                  <a:srgbClr val="FF0000"/>
                </a:solidFill>
                <a:sym typeface="+mn-ea"/>
              </a:rPr>
              <a:t>xué xí dān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3250565" y="1446530"/>
            <a:ext cx="1998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50">
                <a:solidFill>
                  <a:srgbClr val="FF0000"/>
                </a:solidFill>
                <a:sym typeface="+mn-ea"/>
              </a:rPr>
              <a:t>zǔ zhǎnɡ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7248525" y="2783840"/>
            <a:ext cx="1998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50">
                <a:solidFill>
                  <a:srgbClr val="FF0000"/>
                </a:solidFill>
                <a:sym typeface="+mn-ea"/>
              </a:rPr>
              <a:t>qiú zhù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6688455" y="3936365"/>
            <a:ext cx="1998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50">
                <a:solidFill>
                  <a:srgbClr val="FF0000"/>
                </a:solidFill>
                <a:sym typeface="+mn-ea"/>
              </a:rPr>
              <a:t>měi huà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3989705" y="4795520"/>
            <a:ext cx="1998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50">
                <a:solidFill>
                  <a:srgbClr val="FF0000"/>
                </a:solidFill>
                <a:sym typeface="+mn-ea"/>
              </a:rPr>
              <a:t>cān ɡuān</a:t>
            </a:r>
            <a:endParaRPr lang="zh-CN" altLang="en-US" sz="24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1" r:id="rId2" imgW="2267585" imgH="1906905"/>
        </mc:Choice>
        <mc:Fallback>
          <p:control r:id="rId2" imgW="2267585" imgH="1906905">
            <p:pic>
              <p:nvPicPr>
                <p:cNvPr id="12" name="Host Control  102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98915" y="0"/>
                  <a:ext cx="2267585" cy="19069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3030" y="123825"/>
            <a:ext cx="88912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5400" b="1">
                <a:solidFill>
                  <a:srgbClr val="FF0000"/>
                </a:solidFill>
              </a:rPr>
              <a:t>活动三：展示，交流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49275" y="1661160"/>
            <a:ext cx="114274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B05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sz="4000" b="1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4000" b="1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小组内每个同学</a:t>
            </a:r>
            <a:r>
              <a:rPr sz="40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轮流</a:t>
            </a:r>
            <a:r>
              <a:rPr sz="4000" b="1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有序介绍自己的眼罩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16610" y="3045460"/>
            <a:ext cx="11427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3200" b="1">
                <a:latin typeface="微软雅黑" panose="020B0503020204020204" pitchFamily="34" charset="-122"/>
                <a:cs typeface="微软雅黑" panose="020B0503020204020204" pitchFamily="34" charset="-122"/>
              </a:rPr>
              <a:t>（1）我的眼罩有什么优点？由什么</a:t>
            </a:r>
            <a:r>
              <a:rPr lang="zh-CN" sz="3200" b="1">
                <a:latin typeface="微软雅黑" panose="020B0503020204020204" pitchFamily="34" charset="-122"/>
                <a:cs typeface="微软雅黑" panose="020B0503020204020204" pitchFamily="34" charset="-122"/>
              </a:rPr>
              <a:t>布料</a:t>
            </a:r>
            <a:r>
              <a:rPr sz="3200" b="1">
                <a:latin typeface="微软雅黑" panose="020B0503020204020204" pitchFamily="34" charset="-122"/>
                <a:cs typeface="微软雅黑" panose="020B0503020204020204" pitchFamily="34" charset="-122"/>
              </a:rPr>
              <a:t>做成的？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540" y="4375785"/>
            <a:ext cx="11427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3200" b="1">
                <a:latin typeface="微软雅黑" panose="020B0503020204020204" pitchFamily="34" charset="-122"/>
                <a:cs typeface="微软雅黑" panose="020B0503020204020204" pitchFamily="34" charset="-122"/>
              </a:rPr>
              <a:t>（2）遇到了什么困难？是怎么解决的？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67860" y="1447165"/>
            <a:ext cx="1193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lún liú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84290" y="1451610"/>
            <a:ext cx="1704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jiè shào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87240" y="2847340"/>
            <a:ext cx="1602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yōu diǎn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68820" y="2919095"/>
            <a:ext cx="1602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bù liào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9340" y="4157980"/>
            <a:ext cx="1602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kùn nán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49645" y="4157980"/>
            <a:ext cx="1602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jiě jué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2021041523355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0618"/>
          <a:stretch>
            <a:fillRect/>
          </a:stretch>
        </p:blipFill>
        <p:spPr>
          <a:xfrm rot="16200000">
            <a:off x="3027045" y="-127635"/>
            <a:ext cx="6014085" cy="65017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4" name="椭圆 3"/>
          <p:cNvSpPr/>
          <p:nvPr/>
        </p:nvSpPr>
        <p:spPr>
          <a:xfrm>
            <a:off x="5102225" y="4371975"/>
            <a:ext cx="2073910" cy="1720850"/>
          </a:xfrm>
          <a:prstGeom prst="ellipse">
            <a:avLst/>
          </a:prstGeom>
          <a:noFill/>
          <a:ln w="1016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496695" y="2528570"/>
            <a:ext cx="1006284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5400" b="1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借助</a:t>
            </a:r>
            <a:r>
              <a:rPr sz="5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评价单</a:t>
            </a:r>
            <a:r>
              <a:rPr sz="5400" b="1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，给自己</a:t>
            </a:r>
            <a:r>
              <a:rPr sz="54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评一评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414260" y="2233930"/>
            <a:ext cx="3110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pínɡ yì pínɡ 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05865" y="2150110"/>
            <a:ext cx="103822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6000" b="1">
                <a:solidFill>
                  <a:srgbClr val="00B0F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你还想</a:t>
            </a:r>
            <a:r>
              <a:rPr lang="zh-CN" sz="60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改进</a:t>
            </a:r>
            <a:r>
              <a:rPr lang="zh-CN" sz="6000" b="1">
                <a:solidFill>
                  <a:srgbClr val="00B0F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自己的眼罩吗？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70605" y="1896110"/>
            <a:ext cx="1602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600" b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ɡǎi jìn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0"/>
            <a:ext cx="6023610" cy="6160135"/>
          </a:xfrm>
          <a:prstGeom prst="rect">
            <a:avLst/>
          </a:prstGeom>
        </p:spPr>
      </p:pic>
      <p:pic>
        <p:nvPicPr>
          <p:cNvPr id="3" name="图片 2" descr="u=2244686743,626362182&amp;fm=26&amp;gp=0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72150" y="0"/>
            <a:ext cx="6350000" cy="6160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3832216957,4217640979&amp;fm=26&amp;gp=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350" y="254000"/>
            <a:ext cx="5943600" cy="5943600"/>
          </a:xfrm>
          <a:prstGeom prst="rect">
            <a:avLst/>
          </a:prstGeom>
        </p:spPr>
      </p:pic>
      <p:pic>
        <p:nvPicPr>
          <p:cNvPr id="6" name="图片 5" descr="INP073{0LEW@J{4{ZGWL1)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254000"/>
            <a:ext cx="5890260" cy="59436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3146425" y="3296285"/>
            <a:ext cx="1152525" cy="1224280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8295640" y="2988945"/>
            <a:ext cx="1152525" cy="1224280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7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145" y="78105"/>
            <a:ext cx="5278120" cy="5769610"/>
          </a:xfrm>
          <a:prstGeom prst="rect">
            <a:avLst/>
          </a:prstGeom>
        </p:spPr>
      </p:pic>
      <p:pic>
        <p:nvPicPr>
          <p:cNvPr id="5" name="图片 4" descr="u=1433305327,55097624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640" y="78105"/>
            <a:ext cx="5904230" cy="590423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063625" y="4623435"/>
            <a:ext cx="1152525" cy="1224280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449445" y="3561715"/>
            <a:ext cx="1152525" cy="1224280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295640" y="750570"/>
            <a:ext cx="2711450" cy="2360295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21920" y="405130"/>
            <a:ext cx="11870055" cy="4107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4572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眼罩                        </a:t>
            </a:r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</a:p>
          <a:p>
            <a:pPr marL="0" lvl="0" indent="0" algn="l" defTabSz="4572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4000" b="1" spc="80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戴在眼睛上起 </a:t>
            </a:r>
            <a:r>
              <a:rPr lang="zh-CN" altLang="en-US" sz="4000" b="1" spc="8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遮  光 </a:t>
            </a:r>
            <a:r>
              <a:rPr lang="zh-CN" altLang="en-US" sz="4000" b="1" spc="80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4000" b="1" spc="80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的东西，</a:t>
            </a:r>
          </a:p>
          <a:p>
            <a:pPr marL="0" lvl="0" indent="0" algn="l" defTabSz="4572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CN" altLang="en-US" sz="4000" b="1" spc="80" dirty="0">
              <a:ln w="9525">
                <a:solidFill>
                  <a:schemeClr val="bg1"/>
                </a:solidFill>
                <a:prstDash val="solid"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defTabSz="4572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 spc="80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在生活旅行当中有</a:t>
            </a:r>
            <a:r>
              <a:rPr lang="zh-CN" altLang="en-US" sz="4000" b="1" spc="2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消 除 疲 劳</a:t>
            </a:r>
            <a:r>
              <a:rPr lang="zh-CN" altLang="en-US" sz="4000" b="1" spc="80" dirty="0">
                <a:ln w="9525">
                  <a:solidFill>
                    <a:schemeClr val="bg1"/>
                  </a:solidFill>
                  <a:prstDash val="soli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的重要作用。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56710" y="1379220"/>
            <a:ext cx="275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b="1" spc="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sym typeface="+mn-ea"/>
              </a:rPr>
              <a:t>zhē  </a:t>
            </a:r>
            <a:r>
              <a:rPr lang="zh-CN" altLang="en-US" sz="2800" b="1" spc="8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sym typeface="+mn-ea"/>
              </a:rPr>
              <a:t>ɡuānɡ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5166995" y="3060065"/>
            <a:ext cx="418846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4572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 b="1" spc="5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sym typeface="+mn-ea"/>
              </a:rPr>
              <a:t>xiāo chú  pí   láo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 (7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46010" y="765810"/>
            <a:ext cx="4745990" cy="5769610"/>
          </a:xfrm>
          <a:prstGeom prst="rect">
            <a:avLst/>
          </a:prstGeom>
        </p:spPr>
      </p:pic>
      <p:pic>
        <p:nvPicPr>
          <p:cNvPr id="3" name="图片 2" descr="u=1433305327,55097624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75" y="0"/>
            <a:ext cx="5091430" cy="5091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55390" y="5979795"/>
            <a:ext cx="3117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zh-CN" sz="4000" b="1">
                <a:solidFill>
                  <a:schemeClr val="tx1"/>
                </a:solidFill>
                <a:latin typeface="微软雅黑" panose="020B0503020204020204" pitchFamily="34" charset="-122"/>
              </a:rPr>
              <a:t>眼    罩   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08170" y="511810"/>
            <a:ext cx="3376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chemeClr val="tx1"/>
                </a:solidFill>
                <a:latin typeface="微软雅黑" panose="020B0503020204020204" pitchFamily="34" charset="-122"/>
              </a:rPr>
              <a:t>固  定  带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2853055" y="3550285"/>
            <a:ext cx="2162810" cy="1534795"/>
          </a:xfrm>
          <a:prstGeom prst="straightConnector1">
            <a:avLst/>
          </a:prstGeom>
          <a:ln w="73025" cmpd="sng">
            <a:solidFill>
              <a:srgbClr val="7030A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6539230" y="3789045"/>
            <a:ext cx="2940685" cy="1728470"/>
          </a:xfrm>
          <a:prstGeom prst="straightConnector1">
            <a:avLst/>
          </a:prstGeom>
          <a:ln w="73025" cmpd="sng">
            <a:solidFill>
              <a:srgbClr val="7030A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4079875" y="1269365"/>
            <a:ext cx="1439545" cy="647700"/>
          </a:xfrm>
          <a:prstGeom prst="straightConnector1">
            <a:avLst/>
          </a:prstGeom>
          <a:ln w="73025" cmpd="sng">
            <a:solidFill>
              <a:srgbClr val="00B05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6167755" y="1196975"/>
            <a:ext cx="1656080" cy="1296035"/>
          </a:xfrm>
          <a:prstGeom prst="straightConnector1">
            <a:avLst/>
          </a:prstGeom>
          <a:ln w="73025" cmpd="sng">
            <a:solidFill>
              <a:srgbClr val="00B05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755390" y="5396230"/>
            <a:ext cx="3905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yǎn zhào miàn 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4278630" y="0"/>
            <a:ext cx="2923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sym typeface="+mn-ea"/>
              </a:rPr>
              <a:t>ɡù dìnɡ dài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 </a:t>
            </a:r>
            <a:endParaRPr lang="zh-CN" altLang="en-US"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162810" y="1936750"/>
            <a:ext cx="847471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4572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zh-CN" sz="6000" b="1" spc="8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做一个我最喜欢的眼罩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05050" y="-398780"/>
            <a:ext cx="72923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>
                <a:solidFill>
                  <a:srgbClr val="FF0000"/>
                </a:solidFill>
              </a:rPr>
              <a:t>活动一：观察材料的特点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pic>
        <p:nvPicPr>
          <p:cNvPr id="2" name="图片 1" descr="IMG20201223203406"/>
          <p:cNvPicPr>
            <a:picLocks noChangeAspect="1"/>
          </p:cNvPicPr>
          <p:nvPr/>
        </p:nvPicPr>
        <p:blipFill>
          <a:blip r:embed="rId3"/>
          <a:srcRect t="4162"/>
          <a:stretch>
            <a:fillRect/>
          </a:stretch>
        </p:blipFill>
        <p:spPr>
          <a:xfrm>
            <a:off x="2515870" y="800100"/>
            <a:ext cx="7160260" cy="58051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Y26GYPPF7S}LXW3~UAQLN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620" y="151765"/>
            <a:ext cx="9641205" cy="6612255"/>
          </a:xfrm>
          <a:prstGeom prst="rect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000,&quot;width&quot;:100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000,&quot;width&quot;:100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4000,&quot;width&quot;:140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4000,&quot;width&quot;:140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4400}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Office PowerPoint</Application>
  <PresentationFormat>宽屏</PresentationFormat>
  <Paragraphs>68</Paragraphs>
  <Slides>17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等线</vt:lpstr>
      <vt:lpstr>华文行楷</vt:lpstr>
      <vt:lpstr>微软雅黑</vt:lpstr>
      <vt:lpstr>Arial</vt:lpstr>
      <vt:lpstr>Calibri</vt:lpstr>
      <vt:lpstr>Calibri Light</vt:lpstr>
      <vt:lpstr>webwppDefTheme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VZOO</dc:creator>
  <cp:lastModifiedBy>353096355@qq.com</cp:lastModifiedBy>
  <cp:revision>37</cp:revision>
  <cp:lastPrinted>2020-11-30T23:36:00Z</cp:lastPrinted>
  <dcterms:created xsi:type="dcterms:W3CDTF">2020-12-07T21:28:00Z</dcterms:created>
  <dcterms:modified xsi:type="dcterms:W3CDTF">2022-04-13T00:12:41Z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7288A729DF42415DAB2A02F6FF8033AA</vt:lpwstr>
  </property>
</Properties>
</file>