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7" r:id="rId2"/>
  </p:sldMasterIdLst>
  <p:notesMasterIdLst>
    <p:notesMasterId r:id="rId13"/>
  </p:notesMasterIdLst>
  <p:sldIdLst>
    <p:sldId id="256" r:id="rId3"/>
    <p:sldId id="265" r:id="rId4"/>
    <p:sldId id="266" r:id="rId5"/>
    <p:sldId id="257" r:id="rId6"/>
    <p:sldId id="269" r:id="rId7"/>
    <p:sldId id="263" r:id="rId8"/>
    <p:sldId id="259" r:id="rId9"/>
    <p:sldId id="273" r:id="rId10"/>
    <p:sldId id="261" r:id="rId11"/>
    <p:sldId id="267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83" autoAdjust="0"/>
  </p:normalViewPr>
  <p:slideViewPr>
    <p:cSldViewPr snapToGrid="0">
      <p:cViewPr varScale="1">
        <p:scale>
          <a:sx n="92" d="100"/>
          <a:sy n="92" d="100"/>
        </p:scale>
        <p:origin x="6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49283-57BF-4FFA-9276-6998B8363B94}" type="datetimeFigureOut">
              <a:rPr lang="zh-CN" altLang="en-US" smtClean="0"/>
              <a:t>2022/4/13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A72DA-313C-4E4B-885D-6627C295705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69882" y="23088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/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669925" y="3565525"/>
            <a:ext cx="10852150" cy="801370"/>
          </a:xfrm>
        </p:spPr>
        <p:txBody>
          <a:bodyPr lIns="101600" tIns="38100" rIns="76200" bIns="38100" anchor="ctr" anchorCtr="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0991-14DE-49C7-8FBE-C352B20B6194}" type="datetimeFigureOut">
              <a:rPr lang="zh-CN" altLang="en-US" smtClean="0"/>
              <a:t>2022/4/13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D6A9-CD2A-474A-BD1B-21B84F9CD6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0991-14DE-49C7-8FBE-C352B20B6194}" type="datetimeFigureOut">
              <a:rPr lang="zh-CN" altLang="en-US" smtClean="0"/>
              <a:t>2022/4/13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D6A9-CD2A-474A-BD1B-21B84F9CD6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0991-14DE-49C7-8FBE-C352B20B6194}" type="datetimeFigureOut">
              <a:rPr lang="zh-CN" altLang="en-US" smtClean="0"/>
              <a:t>2022/4/13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D6A9-CD2A-474A-BD1B-21B84F9CD6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0991-14DE-49C7-8FBE-C352B20B6194}" type="datetimeFigureOut">
              <a:rPr lang="zh-CN" altLang="en-US" smtClean="0"/>
              <a:t>2022/4/13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D6A9-CD2A-474A-BD1B-21B84F9CD6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0991-14DE-49C7-8FBE-C352B20B6194}" type="datetimeFigureOut">
              <a:rPr lang="zh-CN" altLang="en-US" smtClean="0"/>
              <a:t>2022/4/13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D6A9-CD2A-474A-BD1B-21B84F9CD6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0991-14DE-49C7-8FBE-C352B20B6194}" type="datetimeFigureOut">
              <a:rPr lang="zh-CN" altLang="en-US" smtClean="0"/>
              <a:t>2022/4/13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D6A9-CD2A-474A-BD1B-21B84F9CD6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0991-14DE-49C7-8FBE-C352B20B6194}" type="datetimeFigureOut">
              <a:rPr lang="zh-CN" altLang="en-US" smtClean="0"/>
              <a:t>2022/4/13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D6A9-CD2A-474A-BD1B-21B84F9CD6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0991-14DE-49C7-8FBE-C352B20B6194}" type="datetimeFigureOut">
              <a:rPr lang="zh-CN" altLang="en-US" smtClean="0"/>
              <a:t>2022/4/13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D6A9-CD2A-474A-BD1B-21B84F9CD6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0991-14DE-49C7-8FBE-C352B20B6194}" type="datetimeFigureOut">
              <a:rPr lang="zh-CN" altLang="en-US" smtClean="0"/>
              <a:t>2022/4/13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D6A9-CD2A-474A-BD1B-21B84F9CD6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0991-14DE-49C7-8FBE-C352B20B6194}" type="datetimeFigureOut">
              <a:rPr lang="zh-CN" altLang="en-US" smtClean="0"/>
              <a:t>2022/4/13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D6A9-CD2A-474A-BD1B-21B84F9CD6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69882" y="581225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2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idx="1" hasCustomPrompt="1"/>
          </p:nvPr>
        </p:nvSpPr>
        <p:spPr>
          <a:xfrm>
            <a:off x="669925" y="1508125"/>
            <a:ext cx="10852150" cy="4749165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zh-CN" altLang="en-US" dirty="0"/>
              <a:t>单击此处编辑正文</a:t>
            </a:r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标题与图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840105" y="727710"/>
            <a:ext cx="3931920" cy="1115060"/>
          </a:xfrm>
        </p:spPr>
        <p:txBody>
          <a:bodyPr anchor="ctr" anchorCtr="0"/>
          <a:lstStyle>
            <a:lvl1pPr>
              <a:defRPr sz="320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6" name="内容占位符 5"/>
          <p:cNvSpPr>
            <a:spLocks noGrp="1"/>
          </p:cNvSpPr>
          <p:nvPr>
            <p:ph idx="1" hasCustomPrompt="1"/>
          </p:nvPr>
        </p:nvSpPr>
        <p:spPr>
          <a:xfrm>
            <a:off x="5138420" y="727710"/>
            <a:ext cx="6172200" cy="5403215"/>
          </a:xfrm>
        </p:spPr>
        <p:txBody>
          <a:bodyPr/>
          <a:lstStyle>
            <a:lvl1pPr>
              <a:defRPr sz="2400">
                <a:latin typeface="+mn-ea"/>
                <a:ea typeface="+mn-ea"/>
              </a:defRPr>
            </a:lvl1pPr>
            <a:lvl2pPr marL="457200" indent="0">
              <a:buNone/>
              <a:defRPr sz="2400">
                <a:latin typeface="+mn-ea"/>
                <a:ea typeface="+mn-ea"/>
              </a:defRPr>
            </a:lvl2pPr>
            <a:lvl3pPr>
              <a:defRPr sz="2400">
                <a:latin typeface="+mn-ea"/>
                <a:ea typeface="+mn-ea"/>
              </a:defRPr>
            </a:lvl3pPr>
            <a:lvl4pPr>
              <a:defRPr sz="2400">
                <a:latin typeface="+mn-ea"/>
                <a:ea typeface="+mn-ea"/>
              </a:defRPr>
            </a:lvl4pPr>
            <a:lvl5pPr>
              <a:defRPr sz="2400">
                <a:latin typeface="+mn-ea"/>
                <a:ea typeface="+mn-e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单击此处编辑正文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half" idx="2" hasCustomPrompt="1"/>
          </p:nvPr>
        </p:nvSpPr>
        <p:spPr>
          <a:xfrm>
            <a:off x="840105" y="2239645"/>
            <a:ext cx="3931920" cy="3891915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ea"/>
                <a:ea typeface="+mn-ea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单击此处编辑正文</a:t>
            </a:r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  <a:p>
            <a:pPr lvl="0"/>
            <a:r>
              <a:rPr lang="zh-CN" altLang="en-US">
                <a:sym typeface="+mn-ea"/>
              </a:rPr>
              <a:t>单击此处编辑正文</a:t>
            </a:r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注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 hasCustomPrompt="1"/>
          </p:nvPr>
        </p:nvSpPr>
        <p:spPr>
          <a:xfrm>
            <a:off x="669925" y="5605145"/>
            <a:ext cx="10852150" cy="558165"/>
          </a:xfrm>
        </p:spPr>
        <p:txBody>
          <a:bodyPr/>
          <a:lstStyle>
            <a:lvl1pPr>
              <a:defRPr b="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单击此处编辑正文</a:t>
            </a:r>
          </a:p>
        </p:txBody>
      </p:sp>
      <p:sp>
        <p:nvSpPr>
          <p:cNvPr id="8" name="内容占位符 7"/>
          <p:cNvSpPr>
            <a:spLocks noGrp="1"/>
          </p:cNvSpPr>
          <p:nvPr>
            <p:ph idx="1" hasCustomPrompt="1"/>
          </p:nvPr>
        </p:nvSpPr>
        <p:spPr>
          <a:xfrm>
            <a:off x="669925" y="641350"/>
            <a:ext cx="10852150" cy="455612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单张大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6445" cy="686816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联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sz="half" idx="2" hasCustomPrompt="1"/>
          </p:nvPr>
        </p:nvSpPr>
        <p:spPr>
          <a:xfrm>
            <a:off x="467995" y="565150"/>
            <a:ext cx="5400040" cy="57277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half" idx="13" hasCustomPrompt="1"/>
          </p:nvPr>
        </p:nvSpPr>
        <p:spPr>
          <a:xfrm>
            <a:off x="6287770" y="565150"/>
            <a:ext cx="5400040" cy="57277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</a:t>
            </a:r>
            <a:r>
              <a:rPr>
                <a:sym typeface="+mn-ea"/>
              </a:rPr>
              <a:t>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69882" y="623591"/>
            <a:ext cx="10852237" cy="899167"/>
          </a:xfrm>
        </p:spPr>
        <p:txBody>
          <a:bodyPr vert="horz" lIns="101600" tIns="38100" rIns="25400" bIns="38100" rtlCol="0" anchor="ctr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3200" b="0" i="0" u="none" strike="noStrike" kern="1200" cap="none" spc="600" normalizeH="0" baseline="0" noProof="1" dirty="0">
                <a:solidFill>
                  <a:schemeClr val="tx1"/>
                </a:solidFill>
                <a:effectLst/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0991-14DE-49C7-8FBE-C352B20B6194}" type="datetimeFigureOut">
              <a:rPr lang="zh-CN" altLang="en-US" smtClean="0"/>
              <a:t>2022/4/13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D6A9-CD2A-474A-BD1B-21B84F9CD6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760FBDFE-C587-4B4C-A407-44438C67B59E}" type="datetimeFigureOut">
              <a:rPr lang="zh-CN" altLang="en-US" smtClean="0"/>
              <a:t>2022/4/13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 hasCustomPrompt="1"/>
          </p:nvPr>
        </p:nvSpPr>
        <p:spPr>
          <a:xfrm>
            <a:off x="669882" y="581225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2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idx="1" hasCustomPrompt="1"/>
          </p:nvPr>
        </p:nvSpPr>
        <p:spPr>
          <a:xfrm>
            <a:off x="669925" y="1508125"/>
            <a:ext cx="10852150" cy="4749165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zh-CN" altLang="en-US" dirty="0"/>
              <a:t>单击此处编辑正文</a:t>
            </a:r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n-ea"/>
          <a:ea typeface="+mn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60991-14DE-49C7-8FBE-C352B20B6194}" type="datetimeFigureOut">
              <a:rPr lang="zh-CN" altLang="en-US" smtClean="0"/>
              <a:t>2022/4/13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2D6A9-CD2A-474A-BD1B-21B84F9CD6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&#35760;&#24405;&#34920;%20-%20&#21103;&#26412;.doc" TargetMode="Externa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0075" y="76200"/>
            <a:ext cx="3371850" cy="67056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6611" y="2105835"/>
            <a:ext cx="1391222" cy="2772289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0581166" y="2655719"/>
            <a:ext cx="226276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0581166" y="2826155"/>
            <a:ext cx="226276" cy="5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0714516" y="2890459"/>
            <a:ext cx="226276" cy="5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0726443" y="2733590"/>
            <a:ext cx="226276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0583626" y="3008492"/>
            <a:ext cx="90440" cy="5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0732793" y="3180903"/>
            <a:ext cx="226276" cy="5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10589995" y="3338862"/>
            <a:ext cx="226276" cy="5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0741114" y="3518262"/>
            <a:ext cx="226276" cy="5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0458587" y="3668289"/>
            <a:ext cx="226276" cy="5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0749614" y="3787954"/>
            <a:ext cx="226276" cy="5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1024306" y="3854216"/>
            <a:ext cx="226276" cy="5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0264787" y="3849588"/>
            <a:ext cx="226276" cy="5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10548491" y="3957516"/>
            <a:ext cx="226276" cy="5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10165531" y="4030932"/>
            <a:ext cx="226276" cy="5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10165531" y="4215639"/>
            <a:ext cx="226276" cy="5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10537807" y="4215639"/>
            <a:ext cx="226276" cy="5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10862752" y="4065657"/>
            <a:ext cx="226276" cy="5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10894208" y="4286666"/>
            <a:ext cx="226276" cy="5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11132637" y="4127140"/>
            <a:ext cx="226276" cy="5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11089028" y="4388289"/>
            <a:ext cx="226276" cy="5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10885243" y="4549605"/>
            <a:ext cx="226276" cy="5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10337816" y="4397151"/>
            <a:ext cx="226276" cy="5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10363719" y="4604089"/>
            <a:ext cx="226276" cy="5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10570162" y="4464704"/>
            <a:ext cx="226276" cy="5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10661629" y="4687821"/>
            <a:ext cx="226276" cy="5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10717002" y="744654"/>
            <a:ext cx="90440" cy="3767856"/>
          </a:xfrm>
          <a:prstGeom prst="rect">
            <a:avLst/>
          </a:prstGeom>
          <a:pattFill prst="ltHorz">
            <a:fgClr>
              <a:srgbClr val="0070C0"/>
            </a:fgClr>
            <a:bgClr>
              <a:schemeClr val="bg1"/>
            </a:bgClr>
          </a:patt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梯形 32"/>
          <p:cNvSpPr/>
          <p:nvPr/>
        </p:nvSpPr>
        <p:spPr>
          <a:xfrm rot="10800000">
            <a:off x="10517098" y="2067588"/>
            <a:ext cx="490248" cy="501650"/>
          </a:xfrm>
          <a:prstGeom prst="trapezoid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 flipV="1">
            <a:off x="9901798" y="3156433"/>
            <a:ext cx="679368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 flipV="1">
            <a:off x="10960790" y="3156433"/>
            <a:ext cx="679368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9792998" y="2997509"/>
            <a:ext cx="121986" cy="19435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 rot="5400000">
            <a:off x="10718519" y="3894471"/>
            <a:ext cx="125956" cy="19673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11609460" y="2997509"/>
            <a:ext cx="155690" cy="19435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9950742" y="3308418"/>
            <a:ext cx="346319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10217335" y="3460845"/>
            <a:ext cx="346319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9929221" y="3590032"/>
            <a:ext cx="346319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 41"/>
          <p:cNvSpPr/>
          <p:nvPr/>
        </p:nvSpPr>
        <p:spPr>
          <a:xfrm>
            <a:off x="9921019" y="3784745"/>
            <a:ext cx="346319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矩形 42"/>
          <p:cNvSpPr/>
          <p:nvPr/>
        </p:nvSpPr>
        <p:spPr>
          <a:xfrm>
            <a:off x="10333872" y="3609497"/>
            <a:ext cx="15719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10959069" y="3319918"/>
            <a:ext cx="346319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/>
          <p:cNvSpPr/>
          <p:nvPr/>
        </p:nvSpPr>
        <p:spPr>
          <a:xfrm>
            <a:off x="11263550" y="3487227"/>
            <a:ext cx="346319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 45"/>
          <p:cNvSpPr/>
          <p:nvPr/>
        </p:nvSpPr>
        <p:spPr>
          <a:xfrm>
            <a:off x="10998381" y="3563589"/>
            <a:ext cx="346319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/>
          <p:cNvSpPr/>
          <p:nvPr/>
        </p:nvSpPr>
        <p:spPr>
          <a:xfrm>
            <a:off x="11257106" y="3739026"/>
            <a:ext cx="346319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矩形 47"/>
          <p:cNvSpPr/>
          <p:nvPr/>
        </p:nvSpPr>
        <p:spPr>
          <a:xfrm>
            <a:off x="11416511" y="3343507"/>
            <a:ext cx="15719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11355795" y="3976322"/>
            <a:ext cx="15719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矩形 49"/>
          <p:cNvSpPr/>
          <p:nvPr/>
        </p:nvSpPr>
        <p:spPr>
          <a:xfrm>
            <a:off x="11441434" y="4158438"/>
            <a:ext cx="15719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矩形 50"/>
          <p:cNvSpPr/>
          <p:nvPr/>
        </p:nvSpPr>
        <p:spPr>
          <a:xfrm>
            <a:off x="10008067" y="3983572"/>
            <a:ext cx="15719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矩形 51"/>
          <p:cNvSpPr/>
          <p:nvPr/>
        </p:nvSpPr>
        <p:spPr>
          <a:xfrm>
            <a:off x="9909027" y="4181297"/>
            <a:ext cx="15719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52"/>
          <p:cNvSpPr/>
          <p:nvPr/>
        </p:nvSpPr>
        <p:spPr>
          <a:xfrm>
            <a:off x="9992226" y="3443239"/>
            <a:ext cx="15719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矩形 53"/>
          <p:cNvSpPr/>
          <p:nvPr/>
        </p:nvSpPr>
        <p:spPr>
          <a:xfrm>
            <a:off x="9921018" y="4571315"/>
            <a:ext cx="346319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矩形 54"/>
          <p:cNvSpPr/>
          <p:nvPr/>
        </p:nvSpPr>
        <p:spPr>
          <a:xfrm>
            <a:off x="11171117" y="4670371"/>
            <a:ext cx="346319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矩形 55"/>
          <p:cNvSpPr/>
          <p:nvPr/>
        </p:nvSpPr>
        <p:spPr>
          <a:xfrm>
            <a:off x="11284673" y="4494230"/>
            <a:ext cx="346319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矩形 56"/>
          <p:cNvSpPr/>
          <p:nvPr/>
        </p:nvSpPr>
        <p:spPr>
          <a:xfrm>
            <a:off x="10058125" y="4746180"/>
            <a:ext cx="346319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矩形 57"/>
          <p:cNvSpPr/>
          <p:nvPr/>
        </p:nvSpPr>
        <p:spPr>
          <a:xfrm>
            <a:off x="9999509" y="4365138"/>
            <a:ext cx="15719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>
            <a:off x="11384865" y="4342278"/>
            <a:ext cx="15719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11392666" y="4753378"/>
            <a:ext cx="15719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>
            <a:off x="10843204" y="2615484"/>
            <a:ext cx="102008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>
          <a:xfrm>
            <a:off x="10819869" y="3358007"/>
            <a:ext cx="102008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矩形 62"/>
          <p:cNvSpPr/>
          <p:nvPr/>
        </p:nvSpPr>
        <p:spPr>
          <a:xfrm>
            <a:off x="10891130" y="3669848"/>
            <a:ext cx="102008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矩形 63"/>
          <p:cNvSpPr/>
          <p:nvPr/>
        </p:nvSpPr>
        <p:spPr>
          <a:xfrm>
            <a:off x="11081633" y="3966109"/>
            <a:ext cx="102008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矩形 64"/>
          <p:cNvSpPr/>
          <p:nvPr/>
        </p:nvSpPr>
        <p:spPr>
          <a:xfrm>
            <a:off x="10415090" y="4116371"/>
            <a:ext cx="102008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矩形 65"/>
          <p:cNvSpPr/>
          <p:nvPr/>
        </p:nvSpPr>
        <p:spPr>
          <a:xfrm>
            <a:off x="10548491" y="3802690"/>
            <a:ext cx="102008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矩形 66"/>
          <p:cNvSpPr/>
          <p:nvPr/>
        </p:nvSpPr>
        <p:spPr>
          <a:xfrm>
            <a:off x="10839581" y="3069273"/>
            <a:ext cx="102008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矩形 67"/>
          <p:cNvSpPr/>
          <p:nvPr/>
        </p:nvSpPr>
        <p:spPr>
          <a:xfrm>
            <a:off x="10582855" y="3202539"/>
            <a:ext cx="102008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矩形 68"/>
          <p:cNvSpPr/>
          <p:nvPr/>
        </p:nvSpPr>
        <p:spPr>
          <a:xfrm>
            <a:off x="10589823" y="3541078"/>
            <a:ext cx="102008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矩形 69"/>
          <p:cNvSpPr/>
          <p:nvPr/>
        </p:nvSpPr>
        <p:spPr>
          <a:xfrm>
            <a:off x="10905062" y="4423784"/>
            <a:ext cx="102008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 flipV="1">
            <a:off x="0" y="6530434"/>
            <a:ext cx="12192000" cy="32986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10112137" y="4633467"/>
            <a:ext cx="231291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0070C0"/>
                </a:solidFill>
              </a:rPr>
              <a:t>3</a:t>
            </a:r>
            <a:r>
              <a:rPr lang="zh-CN" altLang="en-US" sz="3600" dirty="0">
                <a:solidFill>
                  <a:srgbClr val="0070C0"/>
                </a:solidFill>
              </a:rPr>
              <a:t>分钟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16EC9341-1313-4AF0-BDC0-7EC1DD4C5529}"/>
              </a:ext>
            </a:extLst>
          </p:cNvPr>
          <p:cNvSpPr txBox="1"/>
          <p:nvPr/>
        </p:nvSpPr>
        <p:spPr>
          <a:xfrm>
            <a:off x="3699877" y="1500448"/>
            <a:ext cx="678606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rgbClr val="0070C0"/>
                </a:solidFill>
              </a:rPr>
              <a:t>观察到了什么现象？说明了什么</a:t>
            </a:r>
            <a:r>
              <a:rPr lang="zh-CN" altLang="en-US" sz="3600" dirty="0">
                <a:solidFill>
                  <a:srgbClr val="0070C0"/>
                </a:solidFill>
              </a:rPr>
              <a:t>？</a:t>
            </a:r>
          </a:p>
        </p:txBody>
      </p:sp>
      <p:sp>
        <p:nvSpPr>
          <p:cNvPr id="4" name="文本框 15">
            <a:extLst>
              <a:ext uri="{FF2B5EF4-FFF2-40B4-BE49-F238E27FC236}">
                <a16:creationId xmlns:a16="http://schemas.microsoft.com/office/drawing/2014/main" id="{F460B085-C8E4-4A0C-BB51-63077793B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54" y="185449"/>
            <a:ext cx="1042032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依次放入</a:t>
            </a:r>
            <a:r>
              <a:rPr kumimoji="0" lang="zh-C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三杯水中（每杯</a:t>
            </a:r>
            <a:r>
              <a:rPr kumimoji="0" lang="zh-CN" altLang="en-US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约</a:t>
            </a:r>
            <a:r>
              <a:rPr kumimoji="0" lang="en-US" altLang="zh-CN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15</a:t>
            </a:r>
            <a:r>
              <a:rPr kumimoji="0" lang="zh-CN" altLang="en-US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秒</a:t>
            </a:r>
            <a:r>
              <a:rPr kumimoji="0" lang="zh-C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），可以</a:t>
            </a:r>
            <a:r>
              <a:rPr kumimoji="0" lang="zh-CN" altLang="en-US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重复实验几次</a:t>
            </a:r>
            <a:r>
              <a:rPr kumimoji="0" lang="zh-C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，用</a:t>
            </a:r>
            <a:r>
              <a:rPr kumimoji="0" lang="zh-CN" altLang="en-US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画图（红笔）</a:t>
            </a:r>
            <a:r>
              <a:rPr kumimoji="0" lang="zh-C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记录</a:t>
            </a:r>
            <a:r>
              <a:rPr kumimoji="0" lang="zh-CN" altLang="en-US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气球的变化</a:t>
            </a:r>
            <a:r>
              <a:rPr kumimoji="0" lang="zh-CN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00F275A2-1E63-4421-B19C-5B5A168E41DB}"/>
              </a:ext>
            </a:extLst>
          </p:cNvPr>
          <p:cNvSpPr txBox="1"/>
          <p:nvPr/>
        </p:nvSpPr>
        <p:spPr>
          <a:xfrm>
            <a:off x="9749951" y="2828835"/>
            <a:ext cx="4631337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</a:rPr>
              <a:t>小心热水，</a:t>
            </a:r>
            <a:endParaRPr lang="en-US" altLang="zh-CN" sz="3600" dirty="0">
              <a:solidFill>
                <a:srgbClr val="FF0000"/>
              </a:solidFill>
            </a:endParaRPr>
          </a:p>
          <a:p>
            <a:r>
              <a:rPr lang="zh-CN" altLang="en-US" sz="3600" dirty="0">
                <a:solidFill>
                  <a:srgbClr val="FF0000"/>
                </a:solidFill>
              </a:rPr>
              <a:t>防止烫伤！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0226D80-A6E6-48CE-A99B-8A03FFBB3F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42" y="2245464"/>
            <a:ext cx="9656709" cy="4186286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F69A2638-AED7-4EA4-AA0C-164A514F2622}"/>
              </a:ext>
            </a:extLst>
          </p:cNvPr>
          <p:cNvSpPr txBox="1"/>
          <p:nvPr/>
        </p:nvSpPr>
        <p:spPr>
          <a:xfrm>
            <a:off x="812351" y="1500448"/>
            <a:ext cx="231291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rgbClr val="0070C0"/>
                </a:solidFill>
              </a:rPr>
              <a:t>收拾材料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图片 98"/>
          <p:cNvPicPr>
            <a:picLocks noChangeAspect="1"/>
          </p:cNvPicPr>
          <p:nvPr/>
        </p:nvPicPr>
        <p:blipFill rotWithShape="1">
          <a:blip r:embed="rId2"/>
          <a:srcRect t="1741" r="5618" b="2318"/>
          <a:stretch>
            <a:fillRect/>
          </a:stretch>
        </p:blipFill>
        <p:spPr>
          <a:xfrm>
            <a:off x="6316871" y="217714"/>
            <a:ext cx="3177087" cy="6422572"/>
          </a:xfrm>
          <a:prstGeom prst="rect">
            <a:avLst/>
          </a:prstGeom>
        </p:spPr>
      </p:pic>
      <p:cxnSp>
        <p:nvCxnSpPr>
          <p:cNvPr id="14" name="直接连接符 13"/>
          <p:cNvCxnSpPr/>
          <p:nvPr/>
        </p:nvCxnSpPr>
        <p:spPr>
          <a:xfrm>
            <a:off x="6955109" y="508796"/>
            <a:ext cx="105677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接连接符 99"/>
          <p:cNvCxnSpPr>
            <a:cxnSpLocks/>
          </p:cNvCxnSpPr>
          <p:nvPr/>
        </p:nvCxnSpPr>
        <p:spPr>
          <a:xfrm flipV="1">
            <a:off x="7185731" y="2469710"/>
            <a:ext cx="790564" cy="106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文本框 100"/>
          <p:cNvSpPr txBox="1"/>
          <p:nvPr/>
        </p:nvSpPr>
        <p:spPr>
          <a:xfrm>
            <a:off x="5803514" y="2189281"/>
            <a:ext cx="194786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橡胶塞</a:t>
            </a:r>
          </a:p>
        </p:txBody>
      </p:sp>
      <p:cxnSp>
        <p:nvCxnSpPr>
          <p:cNvPr id="102" name="直接连接符 101"/>
          <p:cNvCxnSpPr>
            <a:cxnSpLocks/>
          </p:cNvCxnSpPr>
          <p:nvPr/>
        </p:nvCxnSpPr>
        <p:spPr>
          <a:xfrm>
            <a:off x="7213600" y="3243842"/>
            <a:ext cx="55851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文本框 102"/>
          <p:cNvSpPr txBox="1"/>
          <p:nvPr/>
        </p:nvSpPr>
        <p:spPr>
          <a:xfrm>
            <a:off x="5525766" y="2964898"/>
            <a:ext cx="165996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圆底烧瓶</a:t>
            </a:r>
          </a:p>
        </p:txBody>
      </p:sp>
      <p:cxnSp>
        <p:nvCxnSpPr>
          <p:cNvPr id="104" name="直接连接符 103"/>
          <p:cNvCxnSpPr>
            <a:cxnSpLocks/>
          </p:cNvCxnSpPr>
          <p:nvPr/>
        </p:nvCxnSpPr>
        <p:spPr>
          <a:xfrm>
            <a:off x="8248594" y="3723935"/>
            <a:ext cx="1670106" cy="132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文本框 104"/>
          <p:cNvSpPr txBox="1"/>
          <p:nvPr/>
        </p:nvSpPr>
        <p:spPr>
          <a:xfrm>
            <a:off x="9918700" y="3429000"/>
            <a:ext cx="194786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常温水</a:t>
            </a:r>
          </a:p>
        </p:txBody>
      </p:sp>
      <p:cxnSp>
        <p:nvCxnSpPr>
          <p:cNvPr id="106" name="直接连接符 105"/>
          <p:cNvCxnSpPr>
            <a:cxnSpLocks/>
          </p:cNvCxnSpPr>
          <p:nvPr/>
        </p:nvCxnSpPr>
        <p:spPr>
          <a:xfrm>
            <a:off x="9178684" y="5643820"/>
            <a:ext cx="740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文本框 106"/>
          <p:cNvSpPr txBox="1"/>
          <p:nvPr/>
        </p:nvSpPr>
        <p:spPr>
          <a:xfrm>
            <a:off x="9981154" y="5405235"/>
            <a:ext cx="194786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热水</a:t>
            </a:r>
          </a:p>
        </p:txBody>
      </p:sp>
      <p:cxnSp>
        <p:nvCxnSpPr>
          <p:cNvPr id="108" name="直接连接符 107"/>
          <p:cNvCxnSpPr>
            <a:cxnSpLocks/>
          </p:cNvCxnSpPr>
          <p:nvPr/>
        </p:nvCxnSpPr>
        <p:spPr>
          <a:xfrm>
            <a:off x="6197600" y="4293388"/>
            <a:ext cx="4148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文本框 108"/>
          <p:cNvSpPr txBox="1"/>
          <p:nvPr/>
        </p:nvSpPr>
        <p:spPr>
          <a:xfrm>
            <a:off x="5342937" y="4007291"/>
            <a:ext cx="194786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烧杯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6083620" y="247186"/>
            <a:ext cx="194786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直管</a:t>
            </a:r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913" y="0"/>
            <a:ext cx="3750841" cy="6858000"/>
          </a:xfrm>
          <a:prstGeom prst="rect">
            <a:avLst/>
          </a:prstGeom>
        </p:spPr>
      </p:pic>
      <p:sp>
        <p:nvSpPr>
          <p:cNvPr id="47" name="矩形 46"/>
          <p:cNvSpPr/>
          <p:nvPr/>
        </p:nvSpPr>
        <p:spPr>
          <a:xfrm>
            <a:off x="8031488" y="463078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矩形 47"/>
          <p:cNvSpPr/>
          <p:nvPr/>
        </p:nvSpPr>
        <p:spPr>
          <a:xfrm>
            <a:off x="8047688" y="580766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8031488" y="702414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矩形 49"/>
          <p:cNvSpPr/>
          <p:nvPr/>
        </p:nvSpPr>
        <p:spPr>
          <a:xfrm>
            <a:off x="8047688" y="846846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矩形 50"/>
          <p:cNvSpPr/>
          <p:nvPr/>
        </p:nvSpPr>
        <p:spPr>
          <a:xfrm>
            <a:off x="8027682" y="989536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矩形 51"/>
          <p:cNvSpPr/>
          <p:nvPr/>
        </p:nvSpPr>
        <p:spPr>
          <a:xfrm>
            <a:off x="8047688" y="1115893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52"/>
          <p:cNvSpPr/>
          <p:nvPr/>
        </p:nvSpPr>
        <p:spPr>
          <a:xfrm>
            <a:off x="8027682" y="1268265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矩形 53"/>
          <p:cNvSpPr/>
          <p:nvPr/>
        </p:nvSpPr>
        <p:spPr>
          <a:xfrm>
            <a:off x="8040076" y="1420637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矩形 54"/>
          <p:cNvSpPr/>
          <p:nvPr/>
        </p:nvSpPr>
        <p:spPr>
          <a:xfrm>
            <a:off x="8027682" y="1618668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矩形 55"/>
          <p:cNvSpPr/>
          <p:nvPr/>
        </p:nvSpPr>
        <p:spPr>
          <a:xfrm>
            <a:off x="8034845" y="1807077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矩形 56"/>
          <p:cNvSpPr/>
          <p:nvPr/>
        </p:nvSpPr>
        <p:spPr>
          <a:xfrm>
            <a:off x="8047688" y="1982248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矩形 57"/>
          <p:cNvSpPr/>
          <p:nvPr/>
        </p:nvSpPr>
        <p:spPr>
          <a:xfrm>
            <a:off x="8027682" y="2147893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>
            <a:off x="8042217" y="2286992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8027682" y="3130146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>
            <a:off x="8044149" y="3318555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>
          <a:xfrm>
            <a:off x="8034396" y="3516428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矩形 62"/>
          <p:cNvSpPr/>
          <p:nvPr/>
        </p:nvSpPr>
        <p:spPr>
          <a:xfrm>
            <a:off x="8042217" y="3691441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矩形 63"/>
          <p:cNvSpPr/>
          <p:nvPr/>
        </p:nvSpPr>
        <p:spPr>
          <a:xfrm>
            <a:off x="8027031" y="3879850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矩形 64"/>
          <p:cNvSpPr/>
          <p:nvPr/>
        </p:nvSpPr>
        <p:spPr>
          <a:xfrm>
            <a:off x="8042217" y="4064167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矩形 65"/>
          <p:cNvSpPr/>
          <p:nvPr/>
        </p:nvSpPr>
        <p:spPr>
          <a:xfrm>
            <a:off x="8034396" y="4310951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矩形 66"/>
          <p:cNvSpPr/>
          <p:nvPr/>
        </p:nvSpPr>
        <p:spPr>
          <a:xfrm>
            <a:off x="8042217" y="4545728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矩形 67"/>
          <p:cNvSpPr/>
          <p:nvPr/>
        </p:nvSpPr>
        <p:spPr>
          <a:xfrm>
            <a:off x="8029412" y="4800888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矩形 68"/>
          <p:cNvSpPr/>
          <p:nvPr/>
        </p:nvSpPr>
        <p:spPr>
          <a:xfrm>
            <a:off x="8042217" y="4989721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矩形 69"/>
          <p:cNvSpPr/>
          <p:nvPr/>
        </p:nvSpPr>
        <p:spPr>
          <a:xfrm>
            <a:off x="8027031" y="5237208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矩形 70"/>
          <p:cNvSpPr/>
          <p:nvPr/>
        </p:nvSpPr>
        <p:spPr>
          <a:xfrm>
            <a:off x="8042217" y="5479567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矩形 71"/>
          <p:cNvSpPr/>
          <p:nvPr/>
        </p:nvSpPr>
        <p:spPr>
          <a:xfrm>
            <a:off x="8023751" y="5754750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3" name="矩形 72"/>
          <p:cNvSpPr/>
          <p:nvPr/>
        </p:nvSpPr>
        <p:spPr>
          <a:xfrm>
            <a:off x="8047688" y="5928455"/>
            <a:ext cx="69524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74606973-3CB8-4D03-BBCB-3FA6D0038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3643" y="1344819"/>
            <a:ext cx="3778051" cy="518108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700937" y="144490"/>
            <a:ext cx="572464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72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自制喷泉装置</a:t>
            </a:r>
          </a:p>
        </p:txBody>
      </p:sp>
      <p:sp>
        <p:nvSpPr>
          <p:cNvPr id="2" name="矩形 1"/>
          <p:cNvSpPr/>
          <p:nvPr/>
        </p:nvSpPr>
        <p:spPr>
          <a:xfrm flipV="1">
            <a:off x="0" y="640862"/>
            <a:ext cx="1312985" cy="32986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 flipV="1">
            <a:off x="7724858" y="640862"/>
            <a:ext cx="1312985" cy="32986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文本框 29"/>
          <p:cNvSpPr txBox="1"/>
          <p:nvPr/>
        </p:nvSpPr>
        <p:spPr>
          <a:xfrm>
            <a:off x="790305" y="2715641"/>
            <a:ext cx="11118999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4400" b="1" dirty="0">
                <a:solidFill>
                  <a:srgbClr val="FF0000"/>
                </a:solidFill>
              </a:rPr>
              <a:t>达标：</a:t>
            </a:r>
            <a:r>
              <a:rPr lang="zh-CN" altLang="en-US" sz="4400" dirty="0"/>
              <a:t>水从管口</a:t>
            </a:r>
            <a:r>
              <a:rPr lang="zh-CN" altLang="en-US" sz="4400" dirty="0">
                <a:solidFill>
                  <a:srgbClr val="FF0000"/>
                </a:solidFill>
              </a:rPr>
              <a:t>喷出</a:t>
            </a:r>
            <a:r>
              <a:rPr lang="zh-CN" altLang="en-US" sz="4400" dirty="0"/>
              <a:t>！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790306" y="4823354"/>
            <a:ext cx="11118999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4400" b="1" dirty="0">
                <a:solidFill>
                  <a:srgbClr val="0070C0"/>
                </a:solidFill>
              </a:rPr>
              <a:t>未达标：</a:t>
            </a:r>
            <a:r>
              <a:rPr lang="zh-CN" altLang="en-US" sz="4400" dirty="0"/>
              <a:t>水</a:t>
            </a:r>
            <a:r>
              <a:rPr lang="zh-CN" altLang="en-US" sz="4400" dirty="0">
                <a:solidFill>
                  <a:srgbClr val="0070C0"/>
                </a:solidFill>
              </a:rPr>
              <a:t>未喷出！</a:t>
            </a:r>
            <a:endParaRPr lang="zh-CN" altLang="en-US" sz="4400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740F8F2-23A1-41C2-B900-C4BA39758B17}"/>
              </a:ext>
            </a:extLst>
          </p:cNvPr>
          <p:cNvSpPr/>
          <p:nvPr/>
        </p:nvSpPr>
        <p:spPr>
          <a:xfrm>
            <a:off x="446049" y="1984048"/>
            <a:ext cx="10846791" cy="2292027"/>
          </a:xfrm>
          <a:prstGeom prst="rect">
            <a:avLst/>
          </a:prstGeom>
          <a:noFill/>
          <a:ln w="571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B979AAE-AE00-45CE-A247-5A31DC70A8B2}"/>
              </a:ext>
            </a:extLst>
          </p:cNvPr>
          <p:cNvSpPr/>
          <p:nvPr/>
        </p:nvSpPr>
        <p:spPr>
          <a:xfrm>
            <a:off x="446049" y="4326673"/>
            <a:ext cx="10846791" cy="2074127"/>
          </a:xfrm>
          <a:prstGeom prst="rect">
            <a:avLst/>
          </a:prstGeom>
          <a:noFill/>
          <a:ln w="57150">
            <a:solidFill>
              <a:srgbClr val="007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00937" y="144490"/>
            <a:ext cx="572464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72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自制喷泉装置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3753" y="2878267"/>
            <a:ext cx="1057275" cy="37147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531" y="2878267"/>
            <a:ext cx="1168458" cy="37147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0961" y="3785272"/>
            <a:ext cx="2377366" cy="286483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7841" y="2699056"/>
            <a:ext cx="2014579" cy="4014454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9194888" y="1826706"/>
            <a:ext cx="155690" cy="468942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42607" y="4940519"/>
            <a:ext cx="1306368" cy="1527786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10273553" y="4999305"/>
            <a:ext cx="1959552" cy="1306368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689551" y="1574366"/>
            <a:ext cx="137420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冷</a:t>
            </a:r>
            <a:endParaRPr lang="en-US" altLang="zh-CN" sz="3600" dirty="0"/>
          </a:p>
          <a:p>
            <a:r>
              <a:rPr lang="zh-CN" altLang="en-US" sz="3600" dirty="0"/>
              <a:t>水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2063755" y="1574366"/>
            <a:ext cx="137420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热</a:t>
            </a:r>
            <a:endParaRPr lang="en-US" altLang="zh-CN" sz="3600" dirty="0"/>
          </a:p>
          <a:p>
            <a:r>
              <a:rPr lang="zh-CN" altLang="en-US" sz="3600" dirty="0"/>
              <a:t>水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4057622" y="2521544"/>
            <a:ext cx="714272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烧杯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5931794" y="1574366"/>
            <a:ext cx="1288296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圆底烧瓶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10029974" y="1644381"/>
            <a:ext cx="640065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尖头管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8497764" y="1590643"/>
            <a:ext cx="95053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直管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7788333" y="3142654"/>
            <a:ext cx="867608" cy="17978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橡胶塞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11027184" y="2688980"/>
            <a:ext cx="950530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橡皮泥</a:t>
            </a:r>
          </a:p>
        </p:txBody>
      </p:sp>
      <p:sp>
        <p:nvSpPr>
          <p:cNvPr id="2" name="矩形 1"/>
          <p:cNvSpPr/>
          <p:nvPr/>
        </p:nvSpPr>
        <p:spPr>
          <a:xfrm flipV="1">
            <a:off x="0" y="640862"/>
            <a:ext cx="1312985" cy="32986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 flipV="1">
            <a:off x="7724858" y="640862"/>
            <a:ext cx="1312985" cy="32986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任意多边形: 形状 30"/>
          <p:cNvSpPr/>
          <p:nvPr/>
        </p:nvSpPr>
        <p:spPr>
          <a:xfrm>
            <a:off x="9765611" y="1826706"/>
            <a:ext cx="155690" cy="4830729"/>
          </a:xfrm>
          <a:custGeom>
            <a:avLst/>
            <a:gdLst>
              <a:gd name="connsiteX0" fmla="*/ 254833 w 419724"/>
              <a:gd name="connsiteY0" fmla="*/ 0 h 4467069"/>
              <a:gd name="connsiteX1" fmla="*/ 0 w 419724"/>
              <a:gd name="connsiteY1" fmla="*/ 1109272 h 4467069"/>
              <a:gd name="connsiteX2" fmla="*/ 0 w 419724"/>
              <a:gd name="connsiteY2" fmla="*/ 4467069 h 4467069"/>
              <a:gd name="connsiteX3" fmla="*/ 419724 w 419724"/>
              <a:gd name="connsiteY3" fmla="*/ 4467069 h 4467069"/>
              <a:gd name="connsiteX4" fmla="*/ 419724 w 419724"/>
              <a:gd name="connsiteY4" fmla="*/ 1109272 h 4467069"/>
              <a:gd name="connsiteX5" fmla="*/ 284813 w 419724"/>
              <a:gd name="connsiteY5" fmla="*/ 74951 h 4467069"/>
              <a:gd name="connsiteX0-1" fmla="*/ 254833 w 419724"/>
              <a:gd name="connsiteY0-2" fmla="*/ 0 h 4467069"/>
              <a:gd name="connsiteX1-3" fmla="*/ 0 w 419724"/>
              <a:gd name="connsiteY1-4" fmla="*/ 1109272 h 4467069"/>
              <a:gd name="connsiteX2-5" fmla="*/ 0 w 419724"/>
              <a:gd name="connsiteY2-6" fmla="*/ 4467069 h 4467069"/>
              <a:gd name="connsiteX3-7" fmla="*/ 419724 w 419724"/>
              <a:gd name="connsiteY3-8" fmla="*/ 4467069 h 4467069"/>
              <a:gd name="connsiteX4-9" fmla="*/ 419724 w 419724"/>
              <a:gd name="connsiteY4-10" fmla="*/ 1109272 h 4467069"/>
              <a:gd name="connsiteX5-11" fmla="*/ 303216 w 419724"/>
              <a:gd name="connsiteY5-12" fmla="*/ 426459 h 4467069"/>
              <a:gd name="connsiteX0-13" fmla="*/ 218026 w 419724"/>
              <a:gd name="connsiteY0-14" fmla="*/ 0 h 4305961"/>
              <a:gd name="connsiteX1-15" fmla="*/ 0 w 419724"/>
              <a:gd name="connsiteY1-16" fmla="*/ 948164 h 4305961"/>
              <a:gd name="connsiteX2-17" fmla="*/ 0 w 419724"/>
              <a:gd name="connsiteY2-18" fmla="*/ 4305961 h 4305961"/>
              <a:gd name="connsiteX3-19" fmla="*/ 419724 w 419724"/>
              <a:gd name="connsiteY3-20" fmla="*/ 4305961 h 4305961"/>
              <a:gd name="connsiteX4-21" fmla="*/ 419724 w 419724"/>
              <a:gd name="connsiteY4-22" fmla="*/ 948164 h 4305961"/>
              <a:gd name="connsiteX5-23" fmla="*/ 303216 w 419724"/>
              <a:gd name="connsiteY5-24" fmla="*/ 265351 h 4305961"/>
              <a:gd name="connsiteX0-25" fmla="*/ 218026 w 419724"/>
              <a:gd name="connsiteY0-26" fmla="*/ 0 h 4305961"/>
              <a:gd name="connsiteX1-27" fmla="*/ 0 w 419724"/>
              <a:gd name="connsiteY1-28" fmla="*/ 948164 h 4305961"/>
              <a:gd name="connsiteX2-29" fmla="*/ 0 w 419724"/>
              <a:gd name="connsiteY2-30" fmla="*/ 4305961 h 4305961"/>
              <a:gd name="connsiteX3-31" fmla="*/ 419724 w 419724"/>
              <a:gd name="connsiteY3-32" fmla="*/ 4305961 h 4305961"/>
              <a:gd name="connsiteX4-33" fmla="*/ 419724 w 419724"/>
              <a:gd name="connsiteY4-34" fmla="*/ 948164 h 4305961"/>
              <a:gd name="connsiteX5-35" fmla="*/ 248006 w 419724"/>
              <a:gd name="connsiteY5-36" fmla="*/ 16367 h 430596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419724" h="4305961">
                <a:moveTo>
                  <a:pt x="218026" y="0"/>
                </a:moveTo>
                <a:lnTo>
                  <a:pt x="0" y="948164"/>
                </a:lnTo>
                <a:lnTo>
                  <a:pt x="0" y="4305961"/>
                </a:lnTo>
                <a:lnTo>
                  <a:pt x="419724" y="4305961"/>
                </a:lnTo>
                <a:lnTo>
                  <a:pt x="419724" y="948164"/>
                </a:lnTo>
                <a:cubicBezTo>
                  <a:pt x="374754" y="603390"/>
                  <a:pt x="292976" y="361141"/>
                  <a:pt x="248006" y="16367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890E8F7-A50A-4A04-992F-BAE5D400A9D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137143" y="1368375"/>
            <a:ext cx="258197" cy="619125"/>
          </a:xfrm>
          <a:prstGeom prst="rect">
            <a:avLst/>
          </a:prstGeom>
        </p:spPr>
      </p:pic>
      <p:pic>
        <p:nvPicPr>
          <p:cNvPr id="30" name="图片 29">
            <a:extLst>
              <a:ext uri="{FF2B5EF4-FFF2-40B4-BE49-F238E27FC236}">
                <a16:creationId xmlns:a16="http://schemas.microsoft.com/office/drawing/2014/main" id="{4BE1C6A1-4696-490E-9F26-CE92211ADE2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137143" y="6468305"/>
            <a:ext cx="258197" cy="245205"/>
          </a:xfrm>
          <a:prstGeom prst="rect">
            <a:avLst/>
          </a:prstGeom>
        </p:spPr>
      </p:pic>
      <p:pic>
        <p:nvPicPr>
          <p:cNvPr id="33" name="图片 32">
            <a:extLst>
              <a:ext uri="{FF2B5EF4-FFF2-40B4-BE49-F238E27FC236}">
                <a16:creationId xmlns:a16="http://schemas.microsoft.com/office/drawing/2014/main" id="{5FB883BC-DA74-4EEC-8B14-7379BEE2E19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17715" y="6468305"/>
            <a:ext cx="258197" cy="245205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id="{9273C4BC-B405-45D6-8889-1F0C8445D00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670304" y="1742295"/>
            <a:ext cx="258197" cy="24520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02553" y="1314970"/>
            <a:ext cx="681131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1.</a:t>
            </a:r>
            <a:r>
              <a:rPr lang="zh-CN" altLang="en-US" sz="3600" b="1" dirty="0">
                <a:solidFill>
                  <a:srgbClr val="FF0000"/>
                </a:solidFill>
              </a:rPr>
              <a:t>讨论</a:t>
            </a:r>
            <a:r>
              <a:rPr lang="zh-CN" altLang="en-US" sz="3600" dirty="0"/>
              <a:t>设计方案，选择</a:t>
            </a:r>
            <a:r>
              <a:rPr lang="zh-CN" altLang="en-US" sz="3600" b="1" dirty="0">
                <a:solidFill>
                  <a:srgbClr val="FF0000"/>
                </a:solidFill>
              </a:rPr>
              <a:t>所需</a:t>
            </a:r>
            <a:r>
              <a:rPr lang="zh-CN" altLang="en-US" sz="3600" dirty="0"/>
              <a:t>材料，画</a:t>
            </a:r>
            <a:r>
              <a:rPr lang="zh-CN" altLang="en-US" sz="3600" b="1" dirty="0">
                <a:solidFill>
                  <a:srgbClr val="FF0000"/>
                </a:solidFill>
                <a:hlinkClick r:id="rId2" action="ppaction://hlinkfile"/>
              </a:rPr>
              <a:t>设计图</a:t>
            </a:r>
            <a:r>
              <a:rPr lang="zh-CN" altLang="en-US" sz="3600" dirty="0"/>
              <a:t>（铅笔）。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560663" y="1841818"/>
            <a:ext cx="463133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</a:rPr>
              <a:t>轻拿轻放，防止破碎！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02553" y="2653015"/>
            <a:ext cx="681131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2.</a:t>
            </a:r>
            <a:r>
              <a:rPr lang="zh-CN" altLang="en-US" sz="3600" dirty="0"/>
              <a:t> 设计图完成后</a:t>
            </a:r>
            <a:r>
              <a:rPr lang="zh-CN" altLang="en-US" sz="3600" b="1" dirty="0">
                <a:solidFill>
                  <a:srgbClr val="FF0000"/>
                </a:solidFill>
              </a:rPr>
              <a:t>按设计</a:t>
            </a:r>
            <a:r>
              <a:rPr lang="zh-CN" altLang="en-US" sz="3600" dirty="0"/>
              <a:t>进行</a:t>
            </a:r>
            <a:r>
              <a:rPr lang="zh-CN" altLang="en-US" sz="3600" b="1" dirty="0">
                <a:solidFill>
                  <a:srgbClr val="FF0000"/>
                </a:solidFill>
              </a:rPr>
              <a:t>组装</a:t>
            </a:r>
            <a:r>
              <a:rPr lang="zh-CN" altLang="en-US" sz="3600" dirty="0"/>
              <a:t>，放</a:t>
            </a:r>
            <a:r>
              <a:rPr lang="zh-CN" altLang="en-US" sz="3600" b="1" dirty="0">
                <a:solidFill>
                  <a:srgbClr val="FF0000"/>
                </a:solidFill>
              </a:rPr>
              <a:t>材料盒</a:t>
            </a:r>
            <a:r>
              <a:rPr lang="zh-CN" altLang="en-US" sz="3600" dirty="0"/>
              <a:t>里验证。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550871" y="3017255"/>
            <a:ext cx="463133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</a:rPr>
              <a:t>小心热水，防止烫伤！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02553" y="3918323"/>
            <a:ext cx="781517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3.</a:t>
            </a:r>
            <a:r>
              <a:rPr lang="zh-CN" altLang="en-US" sz="3600" b="1" dirty="0">
                <a:solidFill>
                  <a:srgbClr val="FF0000"/>
                </a:solidFill>
              </a:rPr>
              <a:t>未达标</a:t>
            </a:r>
            <a:r>
              <a:rPr lang="zh-CN" altLang="en-US" sz="3600" dirty="0"/>
              <a:t>，分析原因，继续改进；</a:t>
            </a:r>
            <a:endParaRPr lang="en-US" altLang="zh-CN" sz="3600" dirty="0"/>
          </a:p>
          <a:p>
            <a:r>
              <a:rPr lang="zh-CN" altLang="en-US" sz="3600" dirty="0"/>
              <a:t>   </a:t>
            </a:r>
            <a:r>
              <a:rPr lang="zh-CN" altLang="en-US" sz="3600" b="1" dirty="0">
                <a:solidFill>
                  <a:srgbClr val="FF0000"/>
                </a:solidFill>
              </a:rPr>
              <a:t>达标</a:t>
            </a:r>
            <a:r>
              <a:rPr lang="zh-CN" altLang="en-US" sz="3600" dirty="0"/>
              <a:t>，解释现象，尝试喷得更高！</a:t>
            </a:r>
          </a:p>
        </p:txBody>
      </p:sp>
      <p:sp>
        <p:nvSpPr>
          <p:cNvPr id="13" name="矩形 12"/>
          <p:cNvSpPr/>
          <p:nvPr/>
        </p:nvSpPr>
        <p:spPr>
          <a:xfrm flipV="1">
            <a:off x="-9792" y="6528140"/>
            <a:ext cx="12192000" cy="32986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8236925" y="4123629"/>
            <a:ext cx="337398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</a:rPr>
              <a:t>热水只有一瓶！</a:t>
            </a:r>
          </a:p>
        </p:txBody>
      </p:sp>
      <p:sp>
        <p:nvSpPr>
          <p:cNvPr id="15" name="矩形 14"/>
          <p:cNvSpPr/>
          <p:nvPr/>
        </p:nvSpPr>
        <p:spPr>
          <a:xfrm>
            <a:off x="1380945" y="93160"/>
            <a:ext cx="387798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72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挑战要求</a:t>
            </a:r>
          </a:p>
        </p:txBody>
      </p:sp>
      <p:sp>
        <p:nvSpPr>
          <p:cNvPr id="16" name="矩形 15"/>
          <p:cNvSpPr/>
          <p:nvPr/>
        </p:nvSpPr>
        <p:spPr>
          <a:xfrm flipV="1">
            <a:off x="0" y="640862"/>
            <a:ext cx="1312985" cy="32986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 flipV="1">
            <a:off x="5258930" y="637509"/>
            <a:ext cx="1312985" cy="32986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202554" y="5171306"/>
            <a:ext cx="876383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4.</a:t>
            </a:r>
            <a:r>
              <a:rPr lang="zh-CN" altLang="en-US" sz="3600" b="1" dirty="0">
                <a:solidFill>
                  <a:srgbClr val="FF0000"/>
                </a:solidFill>
              </a:rPr>
              <a:t>提前</a:t>
            </a:r>
            <a:r>
              <a:rPr lang="en-US" altLang="zh-CN" sz="3600" b="1" dirty="0">
                <a:solidFill>
                  <a:srgbClr val="FF0000"/>
                </a:solidFill>
              </a:rPr>
              <a:t>1</a:t>
            </a:r>
            <a:r>
              <a:rPr lang="zh-CN" altLang="en-US" sz="3600" b="1" dirty="0">
                <a:solidFill>
                  <a:srgbClr val="FF0000"/>
                </a:solidFill>
              </a:rPr>
              <a:t>分钟</a:t>
            </a:r>
            <a:r>
              <a:rPr lang="zh-CN" altLang="en-US" sz="3600" dirty="0"/>
              <a:t>，完成</a:t>
            </a:r>
            <a:r>
              <a:rPr lang="zh-CN" altLang="en-US" sz="3600" b="1" dirty="0">
                <a:solidFill>
                  <a:srgbClr val="FF0000"/>
                </a:solidFill>
              </a:rPr>
              <a:t>最终设计图</a:t>
            </a:r>
            <a:r>
              <a:rPr lang="zh-CN" altLang="en-US" sz="3600" dirty="0"/>
              <a:t>（马克笔），</a:t>
            </a:r>
            <a:r>
              <a:rPr lang="zh-CN" altLang="en-US" sz="3600" b="1" dirty="0">
                <a:solidFill>
                  <a:srgbClr val="0070C0"/>
                </a:solidFill>
              </a:rPr>
              <a:t>交给老师</a:t>
            </a:r>
            <a:r>
              <a:rPr lang="zh-CN" altLang="en-US" sz="3600" dirty="0"/>
              <a:t>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00701" y="2257918"/>
            <a:ext cx="1050319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rgbClr val="0070C0"/>
                </a:solidFill>
              </a:rPr>
              <a:t>你们是怎么设计的？制作过程中遇到了什么困难，是怎么克服的？</a:t>
            </a:r>
            <a:endParaRPr lang="zh-CN" altLang="en-US" sz="3600" dirty="0"/>
          </a:p>
        </p:txBody>
      </p:sp>
      <p:sp>
        <p:nvSpPr>
          <p:cNvPr id="5" name="矩形 4"/>
          <p:cNvSpPr/>
          <p:nvPr/>
        </p:nvSpPr>
        <p:spPr>
          <a:xfrm>
            <a:off x="4157007" y="249421"/>
            <a:ext cx="387798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72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交流汇报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00701" y="3867150"/>
            <a:ext cx="1050319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</a:rPr>
              <a:t>你们的设计喷水效果怎么样？你们是怎么解释的？</a:t>
            </a:r>
            <a:endParaRPr lang="en-US" altLang="zh-CN" sz="36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 flipV="1">
            <a:off x="0" y="6528140"/>
            <a:ext cx="12192000" cy="32986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 flipV="1">
            <a:off x="2263202" y="751078"/>
            <a:ext cx="1312985" cy="32986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 flipV="1">
            <a:off x="8678335" y="751078"/>
            <a:ext cx="1312985" cy="32986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157007" y="249421"/>
            <a:ext cx="387798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72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交流汇报</a:t>
            </a:r>
          </a:p>
        </p:txBody>
      </p:sp>
      <p:sp>
        <p:nvSpPr>
          <p:cNvPr id="7" name="矩形 6"/>
          <p:cNvSpPr/>
          <p:nvPr/>
        </p:nvSpPr>
        <p:spPr>
          <a:xfrm flipV="1">
            <a:off x="0" y="6528140"/>
            <a:ext cx="12192000" cy="32986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 flipV="1">
            <a:off x="2263202" y="751078"/>
            <a:ext cx="1312985" cy="32986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 flipV="1">
            <a:off x="8678335" y="751078"/>
            <a:ext cx="1312985" cy="32986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844400" y="2828835"/>
            <a:ext cx="1050319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</a:rPr>
              <a:t>如果材料不限，你们会怎么改进你们的设计，让水喷得更高一些？</a:t>
            </a:r>
            <a:endParaRPr lang="en-US" altLang="zh-CN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63549" y="1349298"/>
            <a:ext cx="5836889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夏天，给自行车的轮胎打气，你会怎么打？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63549" y="3575213"/>
            <a:ext cx="5836889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冬天，给自行车的轮胎打气，你会怎么打？</a:t>
            </a:r>
          </a:p>
        </p:txBody>
      </p:sp>
      <p:sp>
        <p:nvSpPr>
          <p:cNvPr id="4" name="矩形 3"/>
          <p:cNvSpPr/>
          <p:nvPr/>
        </p:nvSpPr>
        <p:spPr>
          <a:xfrm flipV="1">
            <a:off x="0" y="6528140"/>
            <a:ext cx="12192000" cy="32986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 flipV="1">
            <a:off x="0" y="-706"/>
            <a:ext cx="12192000" cy="32986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webwppDef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273</Words>
  <Application>Microsoft Office PowerPoint</Application>
  <PresentationFormat>宽屏</PresentationFormat>
  <Paragraphs>42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等线</vt:lpstr>
      <vt:lpstr>等线 Light</vt:lpstr>
      <vt:lpstr>宋体</vt:lpstr>
      <vt:lpstr>微软雅黑</vt:lpstr>
      <vt:lpstr>Arial</vt:lpstr>
      <vt:lpstr>webwppDefTheme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jing</dc:creator>
  <cp:lastModifiedBy>353096355@qq.com</cp:lastModifiedBy>
  <cp:revision>18</cp:revision>
  <dcterms:created xsi:type="dcterms:W3CDTF">2021-04-12T11:29:22Z</dcterms:created>
  <dcterms:modified xsi:type="dcterms:W3CDTF">2022-04-13T00:09:00Z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2052-0.0.0.0</vt:lpwstr>
  </property>
</Properties>
</file>