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90" r:id="rId4"/>
    <p:sldId id="272" r:id="rId5"/>
    <p:sldId id="279" r:id="rId6"/>
    <p:sldId id="288" r:id="rId7"/>
    <p:sldId id="278" r:id="rId8"/>
    <p:sldId id="28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1" autoAdjust="0"/>
    <p:restoredTop sz="94660"/>
  </p:normalViewPr>
  <p:slideViewPr>
    <p:cSldViewPr snapToGrid="0">
      <p:cViewPr>
        <p:scale>
          <a:sx n="98" d="100"/>
          <a:sy n="98" d="100"/>
        </p:scale>
        <p:origin x="-216" y="-30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86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" descr="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5060" y="5218113"/>
            <a:ext cx="1550988" cy="14811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7" name="矩形"/>
          <p:cNvSpPr/>
          <p:nvPr/>
        </p:nvSpPr>
        <p:spPr>
          <a:xfrm>
            <a:off x="1027181" y="1637037"/>
            <a:ext cx="10236200" cy="11988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2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有效陪伴中考生 </a:t>
            </a:r>
            <a:endParaRPr lang="zh-CN" altLang="en-US" sz="7200" b="1" i="0" u="none" strike="noStrike" kern="1200" cap="none" spc="0" baseline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6" name="矩形"/>
          <p:cNvSpPr/>
          <p:nvPr/>
        </p:nvSpPr>
        <p:spPr>
          <a:xfrm>
            <a:off x="1870710" y="3327314"/>
            <a:ext cx="8785860" cy="145424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  <a:sym typeface="+mn-ea"/>
              </a:rPr>
              <a:t>慈溪实验中学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+mn-ea"/>
              </a:rPr>
              <a:t>智慧家长心理课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/>
              <a:sym typeface="+mn-ea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+mn-ea"/>
              </a:rPr>
              <a:t>第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+mn-ea"/>
              </a:rPr>
              <a:t>4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+mn-ea"/>
              </a:rPr>
              <a:t>期（总第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+mn-ea"/>
              </a:rPr>
              <a:t>20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+mn-ea"/>
              </a:rPr>
              <a:t>期）</a:t>
            </a:r>
            <a:endParaRPr lang="zh-CN" sz="3200" b="1" i="0" u="none" strike="noStrike" kern="1200" cap="none" spc="0" baseline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charset="0"/>
            </a:endParaRPr>
          </a:p>
        </p:txBody>
      </p:sp>
      <p:sp>
        <p:nvSpPr>
          <p:cNvPr id="7" name="矩形"/>
          <p:cNvSpPr/>
          <p:nvPr/>
        </p:nvSpPr>
        <p:spPr>
          <a:xfrm>
            <a:off x="3142615" y="5898198"/>
            <a:ext cx="5759450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 </a:t>
            </a:r>
            <a:r>
              <a:rPr lang="zh-CN" altLang="en-US" sz="28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心理发展中心</a:t>
            </a:r>
            <a:r>
              <a:rPr lang="en-US" altLang="zh-CN" sz="28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 </a:t>
            </a:r>
            <a:r>
              <a:rPr lang="en-US" altLang="zh-CN" sz="28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2022.3.15</a:t>
            </a:r>
            <a:endParaRPr lang="zh-CN" altLang="en-US" sz="2800" b="1" i="0" u="none" strike="noStrike" kern="1200" cap="none" spc="0" baseline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本框 28675"/>
          <p:cNvSpPr txBox="1"/>
          <p:nvPr/>
        </p:nvSpPr>
        <p:spPr>
          <a:xfrm>
            <a:off x="7093007" y="260075"/>
            <a:ext cx="488972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年宁波中考中招时间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304" y="1184797"/>
            <a:ext cx="7715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205" y="542459"/>
            <a:ext cx="3548417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★对孩子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学科学习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的检验；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★对孩子的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体力和应对方式</a:t>
            </a:r>
            <a:r>
              <a:rPr lang="zh-CN" altLang="en-US" dirty="0" smtClean="0"/>
              <a:t>（</a:t>
            </a:r>
            <a:r>
              <a:rPr lang="zh-CN" altLang="zh-CN" dirty="0" smtClean="0"/>
              <a:t>包括认知方式、行为方式、情绪表达、压力应对等</a:t>
            </a:r>
            <a:r>
              <a:rPr lang="zh-CN" altLang="en-US" dirty="0" smtClean="0"/>
              <a:t>）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等检验；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★对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家庭教育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成果的考验。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"/>
          <p:cNvSpPr/>
          <p:nvPr/>
        </p:nvSpPr>
        <p:spPr>
          <a:xfrm>
            <a:off x="493423" y="420740"/>
            <a:ext cx="3805622" cy="59400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从孩子</a:t>
            </a:r>
            <a:r>
              <a:rPr lang="zh-CN" altLang="zh-CN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一生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出发看待</a:t>
            </a:r>
            <a:r>
              <a:rPr lang="zh-CN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中考的意义</a:t>
            </a:r>
            <a:endParaRPr lang="en-US" altLang="zh-CN" sz="3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★陪伴</a:t>
            </a:r>
            <a:r>
              <a:rPr lang="zh-CN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创造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良</a:t>
            </a:r>
            <a:r>
              <a:rPr lang="zh-CN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好的学习状态来做</a:t>
            </a:r>
            <a:r>
              <a:rPr lang="zh-CN" altLang="zh-CN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知识储备</a:t>
            </a:r>
            <a:endParaRPr lang="en-US" altLang="zh-CN" sz="3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引导孩子积累应对压力的经验，为今后承受不可预测的生活压力事件做</a:t>
            </a:r>
            <a:r>
              <a:rPr lang="zh-CN" altLang="zh-CN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能力储备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生态系统理论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4912" y="0"/>
            <a:ext cx="7987087" cy="691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"/>
          <p:cNvSpPr/>
          <p:nvPr/>
        </p:nvSpPr>
        <p:spPr>
          <a:xfrm>
            <a:off x="3251835" y="542536"/>
            <a:ext cx="5386705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识别：</a:t>
            </a:r>
            <a:r>
              <a:rPr lang="zh-CN" altLang="en-US" sz="3200" b="1" i="0" u="none" strike="noStrike" kern="1200" cap="none" spc="0" baseline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焦虑</a:t>
            </a:r>
            <a:r>
              <a:rPr lang="zh-CN" altLang="en-US" sz="32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的表现</a:t>
            </a:r>
            <a:endParaRPr lang="zh-CN" altLang="en-US" sz="3200" b="1" i="0" u="none" strike="noStrike" kern="1200" cap="none" spc="0" baseline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99883" y="1426352"/>
            <a:ext cx="774637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烦躁不安地难受，静不下心做事，但是有说不出具体的原因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容易发脾气，看什么都不顺眼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时常感觉被吓到，别</a:t>
            </a:r>
            <a:r>
              <a:rPr lang="zh-CN" altLang="en-US" sz="2000" dirty="0" smtClean="0"/>
              <a:t>人感觉正</a:t>
            </a:r>
            <a:r>
              <a:rPr lang="zh-CN" altLang="en-US" sz="2000" dirty="0"/>
              <a:t>常的声音或事物，我却感觉吓一跳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突然想不起来，明明知道</a:t>
            </a:r>
            <a:r>
              <a:rPr lang="zh-CN" altLang="en-US" sz="2000" dirty="0" smtClean="0"/>
              <a:t>的，读错、</a:t>
            </a:r>
            <a:r>
              <a:rPr lang="zh-CN" altLang="en-US" sz="2000" dirty="0"/>
              <a:t>抄错、算错</a:t>
            </a:r>
            <a:r>
              <a:rPr lang="zh-CN" altLang="en-US" sz="2000" dirty="0" smtClean="0"/>
              <a:t>等粗心频</a:t>
            </a:r>
            <a:r>
              <a:rPr lang="zh-CN" altLang="en-US" sz="2000" dirty="0"/>
              <a:t>率增</a:t>
            </a:r>
            <a:r>
              <a:rPr lang="zh-CN" altLang="en-US" sz="2000" dirty="0" smtClean="0"/>
              <a:t>加</a:t>
            </a:r>
            <a:endParaRPr lang="zh-CN" altLang="en-US" sz="2000" dirty="0"/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感觉心跳加</a:t>
            </a:r>
            <a:r>
              <a:rPr lang="zh-CN" altLang="en-US" sz="2000" dirty="0" smtClean="0"/>
              <a:t>速，胸</a:t>
            </a:r>
            <a:r>
              <a:rPr lang="zh-CN" altLang="en-US" sz="2000" dirty="0"/>
              <a:t>口有点闷，呼吸有点不顺畅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食欲下降，胃口不</a:t>
            </a:r>
            <a:r>
              <a:rPr lang="zh-CN" altLang="en-US" sz="2000" dirty="0" smtClean="0"/>
              <a:t>开，肠</a:t>
            </a:r>
            <a:r>
              <a:rPr lang="zh-CN" altLang="en-US" sz="2000" dirty="0"/>
              <a:t>胃不好，服药效果不明显（呕吐）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入睡困难，熄灯平静后超过半小时甚至近1小时都没有睡</a:t>
            </a:r>
            <a:r>
              <a:rPr lang="zh-CN" altLang="en-US" sz="2000" dirty="0" smtClean="0"/>
              <a:t>着，多</a:t>
            </a:r>
            <a:r>
              <a:rPr lang="zh-CN" altLang="en-US" sz="2000" dirty="0"/>
              <a:t>噩梦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/>
              <a:t>睡眠缓解不了的累，筋疲力竭</a:t>
            </a:r>
          </a:p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越接近考试，尤其是重大考试，以上表现可能越明</a:t>
            </a:r>
            <a:r>
              <a:rPr lang="zh-CN" altLang="en-US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显</a:t>
            </a:r>
            <a:endParaRPr lang="en-US" altLang="zh-CN" sz="2000" b="1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algn="r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超过一周没有缓减需要特别处理</a:t>
            </a:r>
            <a:endParaRPr lang="zh-CN" altLang="en-US" sz="20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16200000">
            <a:off x="4249420" y="1332865"/>
            <a:ext cx="4290695" cy="3246755"/>
            <a:chOff x="4553" y="3057"/>
            <a:chExt cx="6942" cy="5709"/>
          </a:xfrm>
        </p:grpSpPr>
        <p:sp>
          <p:nvSpPr>
            <p:cNvPr id="2" name="矩形 1"/>
            <p:cNvSpPr/>
            <p:nvPr/>
          </p:nvSpPr>
          <p:spPr>
            <a:xfrm>
              <a:off x="4557" y="3057"/>
              <a:ext cx="6938" cy="190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553" y="4957"/>
              <a:ext cx="6938" cy="1905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53" y="6862"/>
              <a:ext cx="6938" cy="1905"/>
            </a:xfrm>
            <a:prstGeom prst="rect">
              <a:avLst/>
            </a:prstGeom>
            <a:solidFill>
              <a:srgbClr val="0B5F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50365" y="2851150"/>
            <a:ext cx="29635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000">
                <a:sym typeface="+mn-ea"/>
              </a:rPr>
              <a:t>兴奋：狂喜、愤怒、生气、紧张焦虑、悲伤哭闹等。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8464550" y="2989580"/>
            <a:ext cx="30740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000">
                <a:sym typeface="+mn-ea"/>
              </a:rPr>
              <a:t>刻板：没有反应、毫无生机、严厉批评自己等。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5826125" y="5170805"/>
            <a:ext cx="1762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000">
                <a:sym typeface="+mn-ea"/>
              </a:rPr>
              <a:t>平和：适合高度专注学习。</a:t>
            </a:r>
            <a:endParaRPr lang="zh-CN" altLang="en-US" sz="2000"/>
          </a:p>
        </p:txBody>
      </p:sp>
      <p:sp>
        <p:nvSpPr>
          <p:cNvPr id="7" name="矩形"/>
          <p:cNvSpPr/>
          <p:nvPr/>
        </p:nvSpPr>
        <p:spPr>
          <a:xfrm>
            <a:off x="821690" y="810895"/>
            <a:ext cx="3677285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情绪：由想法决定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"/>
          <p:cNvSpPr/>
          <p:nvPr/>
        </p:nvSpPr>
        <p:spPr>
          <a:xfrm>
            <a:off x="3307080" y="570865"/>
            <a:ext cx="8138160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精力：有限的，需要主动恢复</a:t>
            </a:r>
          </a:p>
        </p:txBody>
      </p:sp>
      <p:sp>
        <p:nvSpPr>
          <p:cNvPr id="35847" name="文本框 35846"/>
          <p:cNvSpPr txBox="1"/>
          <p:nvPr/>
        </p:nvSpPr>
        <p:spPr>
          <a:xfrm>
            <a:off x="4104005" y="1455420"/>
            <a:ext cx="78314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dirty="0"/>
              <a:t>1、专注5-15分钟（时段/内容合适）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dirty="0"/>
              <a:t>2、晚上睡眠充足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dirty="0"/>
              <a:t>3、课间适当加油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dirty="0"/>
              <a:t>①动一动，2分钟；②吃水果，50克；③喝些水，200毫升。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dirty="0"/>
              <a:t>4、坚持每天运</a:t>
            </a:r>
            <a:r>
              <a:rPr lang="zh-CN" altLang="en-US" sz="2400" dirty="0" smtClean="0"/>
              <a:t>动</a:t>
            </a:r>
            <a:endParaRPr lang="en-US" altLang="zh-CN" sz="2400" dirty="0" smtClean="0"/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2400" dirty="0" smtClean="0"/>
              <a:t>5</a:t>
            </a:r>
            <a:r>
              <a:rPr lang="zh-CN" altLang="en-US" sz="2400" dirty="0" smtClean="0"/>
              <a:t>、适当营养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"/>
          <p:cNvSpPr/>
          <p:nvPr/>
        </p:nvSpPr>
        <p:spPr>
          <a:xfrm>
            <a:off x="3318510" y="570865"/>
            <a:ext cx="8138160" cy="58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charset="0"/>
              </a:rPr>
              <a:t>关系：我们在一个系统里，相互影响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58944" y="1960700"/>
            <a:ext cx="668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/>
              <a:t>1、</a:t>
            </a:r>
            <a:r>
              <a:rPr lang="zh-CN" altLang="zh-CN" sz="2400" dirty="0" smtClean="0"/>
              <a:t>照顾好自己（睡眠、压力、情绪和关系）</a:t>
            </a:r>
            <a:endParaRPr lang="zh-CN" altLang="en-US" sz="2400" dirty="0"/>
          </a:p>
          <a:p>
            <a:pPr>
              <a:lnSpc>
                <a:spcPct val="200000"/>
              </a:lnSpc>
            </a:pPr>
            <a:r>
              <a:rPr lang="zh-CN" altLang="en-US" sz="2400" dirty="0" smtClean="0"/>
              <a:t>2、不与孩子拼情绪</a:t>
            </a:r>
            <a:endParaRPr lang="zh-CN" altLang="en-US" sz="2400" dirty="0"/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dirty="0" smtClean="0"/>
              <a:t>3、允许孩子独立为人</a:t>
            </a:r>
            <a:endParaRPr lang="zh-CN" altLang="en-US" sz="2400" dirty="0"/>
          </a:p>
        </p:txBody>
      </p:sp>
      <p:pic>
        <p:nvPicPr>
          <p:cNvPr id="6" name="图片 5" descr="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1022" y="4135271"/>
            <a:ext cx="4398035" cy="247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2291"/>
          <p:cNvSpPr txBox="1"/>
          <p:nvPr/>
        </p:nvSpPr>
        <p:spPr>
          <a:xfrm>
            <a:off x="1433015" y="1613535"/>
            <a:ext cx="986109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dirty="0"/>
              <a:t>生命有限</a:t>
            </a:r>
            <a:r>
              <a:rPr lang="zh-CN" altLang="en-US" sz="2000" dirty="0" smtClean="0"/>
              <a:t>，孩子留</a:t>
            </a:r>
            <a:r>
              <a:rPr lang="zh-CN" altLang="en-US" sz="2000" dirty="0"/>
              <a:t>给我</a:t>
            </a:r>
            <a:r>
              <a:rPr lang="zh-CN" altLang="en-US" sz="2000" dirty="0" smtClean="0"/>
              <a:t>们引导的</a:t>
            </a:r>
            <a:r>
              <a:rPr lang="zh-CN" altLang="en-US" sz="2000" dirty="0"/>
              <a:t>时间更短</a:t>
            </a:r>
            <a:r>
              <a:rPr lang="zh-CN" altLang="en-US" sz="2000" dirty="0" smtClean="0"/>
              <a:t>，请</a:t>
            </a:r>
            <a:r>
              <a:rPr lang="zh-CN" altLang="en-US" sz="2000" dirty="0"/>
              <a:t>做好</a:t>
            </a:r>
            <a:r>
              <a:rPr lang="zh-CN" altLang="en-US" sz="2000" dirty="0" smtClean="0"/>
              <a:t>对孩子的当下最</a:t>
            </a:r>
            <a:r>
              <a:rPr lang="zh-CN" altLang="en-US" sz="2000" dirty="0"/>
              <a:t>重要的事情——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/>
              <a:t>        </a:t>
            </a:r>
            <a:r>
              <a:rPr lang="zh-CN" altLang="en-US" sz="2000" dirty="0"/>
              <a:t>1、了解焦虑的表现，觉察！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/>
              <a:t>        </a:t>
            </a:r>
            <a:r>
              <a:rPr lang="zh-CN" altLang="en-US" sz="2000" dirty="0"/>
              <a:t>2、了解情绪的影响，稳定！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dirty="0"/>
              <a:t>        </a:t>
            </a:r>
            <a:r>
              <a:rPr lang="zh-CN" altLang="en-US" sz="2000" dirty="0"/>
              <a:t>3、了解精力的特点，照顾！</a:t>
            </a:r>
          </a:p>
          <a:p>
            <a:pPr indent="457200">
              <a:lnSpc>
                <a:spcPct val="150000"/>
              </a:lnSpc>
              <a:spcBef>
                <a:spcPts val="0"/>
              </a:spcBef>
              <a:buFontTx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algn="r">
              <a:lnSpc>
                <a:spcPct val="150000"/>
              </a:lnSpc>
              <a:spcBef>
                <a:spcPts val="0"/>
              </a:spcBef>
              <a:buFontTx/>
            </a:pPr>
            <a:r>
              <a:rPr lang="zh-CN" altLang="en-US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相信我们足够努力，结果会如我们所愿！</a:t>
            </a:r>
          </a:p>
        </p:txBody>
      </p:sp>
      <p:sp>
        <p:nvSpPr>
          <p:cNvPr id="28676" name="文本框 28675"/>
          <p:cNvSpPr txBox="1"/>
          <p:nvPr/>
        </p:nvSpPr>
        <p:spPr>
          <a:xfrm>
            <a:off x="855980" y="382905"/>
            <a:ext cx="28771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行动决定一切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自定义</PresentationFormat>
  <Paragraphs>44</Paragraphs>
  <Slides>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88</cp:revision>
  <dcterms:created xsi:type="dcterms:W3CDTF">2021-11-08T02:05:00Z</dcterms:created>
  <dcterms:modified xsi:type="dcterms:W3CDTF">2022-03-29T08:07:51Z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F86122EDED96460386C9C51740EC9E34</vt:lpwstr>
  </property>
  <property fmtid="{D5CDD505-2E9C-101B-9397-08002B2CF9AE}" pid="3" name="KSOProductBuildVer">
    <vt:lpwstr>2052-11.1.0.11566</vt:lpwstr>
  </property>
</Properties>
</file>