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3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27"/>
  </p:notesMasterIdLst>
  <p:sldIdLst>
    <p:sldId id="445" r:id="rId3"/>
    <p:sldId id="443" r:id="rId4"/>
    <p:sldId id="411" r:id="rId5"/>
    <p:sldId id="412" r:id="rId6"/>
    <p:sldId id="413" r:id="rId7"/>
    <p:sldId id="414" r:id="rId8"/>
    <p:sldId id="419" r:id="rId9"/>
    <p:sldId id="444" r:id="rId10"/>
    <p:sldId id="447" r:id="rId11"/>
    <p:sldId id="449" r:id="rId12"/>
    <p:sldId id="450" r:id="rId13"/>
    <p:sldId id="451" r:id="rId14"/>
    <p:sldId id="452" r:id="rId15"/>
    <p:sldId id="456" r:id="rId16"/>
    <p:sldId id="463" r:id="rId17"/>
    <p:sldId id="446" r:id="rId18"/>
    <p:sldId id="464" r:id="rId19"/>
    <p:sldId id="458" r:id="rId20"/>
    <p:sldId id="459" r:id="rId21"/>
    <p:sldId id="438" r:id="rId22"/>
    <p:sldId id="460" r:id="rId23"/>
    <p:sldId id="461" r:id="rId24"/>
    <p:sldId id="462" r:id="rId25"/>
    <p:sldId id="441" r:id="rId26"/>
  </p:sldIdLst>
  <p:sldSz cx="11522075" cy="6480175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55372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1108075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661795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2215515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769235" algn="l" defTabSz="110807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3323590" algn="l" defTabSz="110807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877310" algn="l" defTabSz="110807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4431030" algn="l" defTabSz="1108075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06EE2C14-70AD-4DB2-9EFF-F75B60EB8F92}">
          <p14:sldIdLst>
            <p14:sldId id="445"/>
            <p14:sldId id="443"/>
            <p14:sldId id="411"/>
            <p14:sldId id="412"/>
            <p14:sldId id="413"/>
            <p14:sldId id="414"/>
            <p14:sldId id="419"/>
            <p14:sldId id="444"/>
            <p14:sldId id="447"/>
            <p14:sldId id="449"/>
            <p14:sldId id="450"/>
            <p14:sldId id="451"/>
            <p14:sldId id="452"/>
            <p14:sldId id="456"/>
            <p14:sldId id="463"/>
            <p14:sldId id="446"/>
            <p14:sldId id="464"/>
            <p14:sldId id="458"/>
            <p14:sldId id="459"/>
            <p14:sldId id="438"/>
            <p14:sldId id="460"/>
            <p14:sldId id="461"/>
            <p14:sldId id="462"/>
            <p14:sldId id="441"/>
          </p14:sldIdLst>
        </p14:section>
        <p14:section name="无标题节" id="{71D3F107-AC76-44A7-A9EE-242D173ED79F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33"/>
    <a:srgbClr val="008000"/>
    <a:srgbClr val="99FFCC"/>
    <a:srgbClr val="00CCFF"/>
    <a:srgbClr val="83C1F9"/>
    <a:srgbClr val="A1C9ED"/>
    <a:srgbClr val="5F5F5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9223" autoAdjust="0"/>
  </p:normalViewPr>
  <p:slideViewPr>
    <p:cSldViewPr>
      <p:cViewPr>
        <p:scale>
          <a:sx n="68" d="100"/>
          <a:sy n="68" d="100"/>
        </p:scale>
        <p:origin x="-2382" y="-1164"/>
      </p:cViewPr>
      <p:guideLst>
        <p:guide orient="horz" pos="2019"/>
        <p:guide pos="36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5E096F-7B0E-4F09-853F-D925B7664A17}" type="slidenum">
              <a:rPr lang="zh-CN" altLang="en-US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6470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553720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108075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661795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215515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769235" algn="l" defTabSz="110807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23590" algn="l" defTabSz="110807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877310" algn="l" defTabSz="110807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31030" algn="l" defTabSz="110807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9575" y="754063"/>
            <a:ext cx="5854700" cy="3294062"/>
          </a:xfrm>
        </p:spPr>
      </p:sp>
      <p:sp>
        <p:nvSpPr>
          <p:cNvPr id="29699" name="Rectangle 3"/>
          <p:cNvSpPr>
            <a:spLocks noGrp="1"/>
          </p:cNvSpPr>
          <p:nvPr>
            <p:ph type="body"/>
          </p:nvPr>
        </p:nvSpPr>
        <p:spPr>
          <a:xfrm>
            <a:off x="538163" y="4387850"/>
            <a:ext cx="5780087" cy="3952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zh-CN" altLang="en-US" smtClean="0"/>
              <a:t>内容页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5.png"/><Relationship Id="rId5" Type="http://schemas.openxmlformats.org/officeDocument/2006/relationships/tags" Target="../tags/tag12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1.xml"/><Relationship Id="rId9" Type="http://schemas.openxmlformats.org/officeDocument/2006/relationships/tags" Target="../tags/tag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image" Target="file:///C:\Users\1V994W2\PycharmProjects\PPT_Background_Generation/pic_temp/pic_sup.png" TargetMode="External"/><Relationship Id="rId4" Type="http://schemas.openxmlformats.org/officeDocument/2006/relationships/tags" Target="../tags/tag4.xml"/><Relationship Id="rId9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 sz="11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sz="11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 dirty="0"/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1522075" cy="6480174"/>
          </a:xfrm>
          <a:prstGeom prst="rect">
            <a:avLst/>
          </a:prstGeom>
        </p:spPr>
      </p:pic>
      <p:cxnSp>
        <p:nvCxnSpPr>
          <p:cNvPr id="10" name="直接连接符 9"/>
          <p:cNvCxnSpPr/>
          <p:nvPr>
            <p:custDataLst>
              <p:tags r:id="rId2"/>
            </p:custDataLst>
          </p:nvPr>
        </p:nvCxnSpPr>
        <p:spPr>
          <a:xfrm flipH="1">
            <a:off x="5310938" y="2424385"/>
            <a:ext cx="419732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01" name="副标题 2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>
          <a:xfrm>
            <a:off x="1677479" y="2488949"/>
            <a:ext cx="7994405" cy="64505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3400" baseline="0">
                <a:solidFill>
                  <a:schemeClr val="accent1"/>
                </a:solidFill>
                <a:ea typeface="隶书" panose="02010509060101010101" pitchFamily="49" charset="-122"/>
              </a:defRPr>
            </a:lvl1pPr>
            <a:lvl2pPr marL="431800" indent="0" algn="ctr">
              <a:buNone/>
              <a:defRPr sz="1900"/>
            </a:lvl2pPr>
            <a:lvl3pPr marL="864235" indent="0" algn="ctr">
              <a:buNone/>
              <a:defRPr sz="1700"/>
            </a:lvl3pPr>
            <a:lvl4pPr marL="1296035" indent="0" algn="ctr">
              <a:buNone/>
              <a:defRPr sz="1500"/>
            </a:lvl4pPr>
            <a:lvl5pPr marL="1728470" indent="0" algn="ctr">
              <a:buNone/>
              <a:defRPr sz="1500"/>
            </a:lvl5pPr>
            <a:lvl6pPr marL="2160270" indent="0" algn="ctr">
              <a:buNone/>
              <a:defRPr sz="1500"/>
            </a:lvl6pPr>
            <a:lvl7pPr marL="2592070" indent="0" algn="ctr">
              <a:buNone/>
              <a:defRPr sz="1500"/>
            </a:lvl7pPr>
            <a:lvl8pPr marL="3024505" indent="0" algn="ctr">
              <a:buNone/>
              <a:defRPr sz="1500"/>
            </a:lvl8pPr>
            <a:lvl9pPr marL="3456305" indent="0" algn="ctr">
              <a:buNone/>
              <a:defRPr sz="15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  <p:custDataLst>
              <p:tags r:id="rId4"/>
            </p:custDataLst>
          </p:nvPr>
        </p:nvSpPr>
        <p:spPr>
          <a:xfrm>
            <a:off x="7954829" y="4130937"/>
            <a:ext cx="2282957" cy="374183"/>
          </a:xfrm>
        </p:spPr>
        <p:txBody>
          <a:bodyPr vert="horz" anchor="ctr">
            <a:normAutofit/>
          </a:bodyPr>
          <a:lstStyle>
            <a:lvl1pPr marL="0" indent="0" algn="l">
              <a:buNone/>
              <a:defRPr sz="1700" b="0" baseline="0">
                <a:solidFill>
                  <a:schemeClr val="tx1">
                    <a:lumMod val="85000"/>
                    <a:lumOff val="15000"/>
                  </a:schemeClr>
                </a:solidFill>
                <a:ea typeface="隶书" panose="02010509060101010101" pitchFamily="49" charset="-122"/>
              </a:defRPr>
            </a:lvl1pPr>
            <a:lvl2pPr marL="431800" indent="0">
              <a:buNone/>
              <a:defRPr/>
            </a:lvl2pPr>
            <a:lvl3pPr marL="864235" indent="0">
              <a:buNone/>
              <a:defRPr/>
            </a:lvl3pPr>
            <a:lvl4pPr marL="1296035" indent="0">
              <a:buNone/>
              <a:defRPr/>
            </a:lvl4pPr>
            <a:lvl5pPr marL="172847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  <a:endParaRPr lang="en-US" altLang="zh-CN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  <p:custDataLst>
              <p:tags r:id="rId5"/>
            </p:custDataLst>
          </p:nvPr>
        </p:nvSpPr>
        <p:spPr>
          <a:xfrm>
            <a:off x="5621609" y="4134504"/>
            <a:ext cx="2282957" cy="374183"/>
          </a:xfrm>
        </p:spPr>
        <p:txBody>
          <a:bodyPr vert="horz" anchor="ctr">
            <a:normAutofit/>
          </a:bodyPr>
          <a:lstStyle>
            <a:lvl1pPr marL="0" indent="0" algn="r">
              <a:buNone/>
              <a:defRPr sz="1700" b="0" baseline="0">
                <a:solidFill>
                  <a:schemeClr val="tx1">
                    <a:lumMod val="85000"/>
                    <a:lumOff val="15000"/>
                  </a:schemeClr>
                </a:solidFill>
                <a:ea typeface="隶书" panose="02010509060101010101" pitchFamily="49" charset="-122"/>
              </a:defRPr>
            </a:lvl1pPr>
            <a:lvl2pPr marL="431800" indent="0">
              <a:buNone/>
              <a:defRPr/>
            </a:lvl2pPr>
            <a:lvl3pPr marL="864235" indent="0">
              <a:buNone/>
              <a:defRPr/>
            </a:lvl3pPr>
            <a:lvl4pPr marL="1296035" indent="0">
              <a:buNone/>
              <a:defRPr/>
            </a:lvl4pPr>
            <a:lvl5pPr marL="1728470" indent="0">
              <a:buNone/>
              <a:defRPr/>
            </a:lvl5pPr>
          </a:lstStyle>
          <a:p>
            <a:pPr lvl="0"/>
            <a:r>
              <a:rPr lang="zh-CN" altLang="en-US" dirty="0"/>
              <a:t>编辑文本</a:t>
            </a:r>
          </a:p>
        </p:txBody>
      </p:sp>
      <p:sp>
        <p:nvSpPr>
          <p:cNvPr id="9802" name="标题 1"/>
          <p:cNvSpPr>
            <a:spLocks noGrp="1"/>
          </p:cNvSpPr>
          <p:nvPr userDrawn="1">
            <p:ph type="ctrTitle" hasCustomPrompt="1"/>
            <p:custDataLst>
              <p:tags r:id="rId6"/>
            </p:custDataLst>
          </p:nvPr>
        </p:nvSpPr>
        <p:spPr>
          <a:xfrm>
            <a:off x="1677479" y="1362486"/>
            <a:ext cx="7994405" cy="1006234"/>
          </a:xfrm>
        </p:spPr>
        <p:txBody>
          <a:bodyPr rIns="0" anchor="ctr" anchorCtr="0">
            <a:normAutofit/>
          </a:bodyPr>
          <a:lstStyle>
            <a:lvl1pPr algn="r">
              <a:defRPr sz="6800" baseline="0">
                <a:solidFill>
                  <a:schemeClr val="accent1"/>
                </a:solidFill>
                <a:ea typeface="汉仪尚巍手书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2" name="日期占位符 1"/>
          <p:cNvSpPr>
            <a:spLocks noGrp="1"/>
          </p:cNvSpPr>
          <p:nvPr userDrawn="1">
            <p:ph type="dt" sz="half" idx="12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 userDrawn="1">
            <p:ph type="ftr" sz="quarter" idx="13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 userDrawn="1">
            <p:ph type="sldNum" sz="quarter" idx="14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1"/>
            </p:custDataLst>
          </p:nvPr>
        </p:nvPicPr>
        <p:blipFill>
          <a:blip r:embed="rId9" r:link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1522075" cy="6480175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31402" y="6000004"/>
            <a:ext cx="2551640" cy="299347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2020/6/18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889836" y="6000004"/>
            <a:ext cx="3742407" cy="299347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137466" y="6000004"/>
            <a:ext cx="2551640" cy="299347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719833" y="3609404"/>
            <a:ext cx="4561421" cy="83582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323850" marR="0" indent="-323850" algn="l" rtl="0" eaLnBrk="1" fontAlgn="auto">
              <a:lnSpc>
                <a:spcPct val="120000"/>
              </a:lnSpc>
              <a:spcBef>
                <a:spcPts val="565"/>
              </a:spcBef>
              <a:spcAft>
                <a:spcPts val="0"/>
              </a:spcAft>
              <a:buClrTx/>
              <a:buSzPts val="1600"/>
              <a:buFont typeface="Arial" panose="020B0604020202020204" pitchFamily="34" charset="0"/>
              <a:buNone/>
              <a:defRPr sz="1500" b="0" spc="142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864235" rtl="0" eaLnBrk="1" fontAlgn="auto" latinLnBrk="0" hangingPunct="1">
              <a:lnSpc>
                <a:spcPct val="120000"/>
              </a:lnSpc>
              <a:spcBef>
                <a:spcPts val="565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 dirty="0"/>
              <a:t>编辑文本</a:t>
            </a:r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6"/>
            </p:custDataLst>
          </p:nvPr>
        </p:nvSpPr>
        <p:spPr>
          <a:xfrm>
            <a:off x="719832" y="2034965"/>
            <a:ext cx="4560221" cy="91742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86423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5100" b="0" spc="567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7"/>
            </p:custDataLst>
          </p:nvPr>
        </p:nvSpPr>
        <p:spPr>
          <a:xfrm>
            <a:off x="719830" y="3145590"/>
            <a:ext cx="4560822" cy="349809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86423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20204" pitchFamily="34" charset="0"/>
              <a:buNone/>
              <a:defRPr sz="1900" b="1" spc="189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431800" indent="0" algn="ctr">
              <a:buNone/>
            </a:lvl2pPr>
            <a:lvl3pPr marL="864235" indent="0" algn="ctr">
              <a:buNone/>
            </a:lvl3pPr>
            <a:lvl4pPr marL="1296035" indent="0" algn="ctr">
              <a:buNone/>
            </a:lvl4pPr>
            <a:lvl5pPr marL="1728470" indent="0" algn="ctr">
              <a:buNone/>
            </a:lvl5pPr>
            <a:lvl6pPr marL="2160270" indent="0" algn="ctr">
              <a:buNone/>
            </a:lvl6pPr>
            <a:lvl7pPr marL="2592070" indent="0" algn="ctr">
              <a:buNone/>
            </a:lvl7pPr>
            <a:lvl8pPr marL="3024505" indent="0" algn="ctr">
              <a:buNone/>
            </a:lvl8pPr>
            <a:lvl9pPr marL="3456305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标题占位符 1"/>
          <p:cNvSpPr>
            <a:spLocks noGrp="1"/>
          </p:cNvSpPr>
          <p:nvPr>
            <p:ph type="ctrTitle"/>
          </p:nvPr>
        </p:nvSpPr>
        <p:spPr>
          <a:xfrm>
            <a:off x="864281" y="2012454"/>
            <a:ext cx="9795182" cy="1389638"/>
          </a:xfrm>
        </p:spPr>
        <p:txBody>
          <a:bodyPr/>
          <a:lstStyle>
            <a:lvl1pPr>
              <a:defRPr smtClean="0">
                <a:latin typeface="Calibri" panose="020F0502020204030204" pitchFamily="34" charset="0"/>
                <a:ea typeface="黑体" panose="02010609060101010101" charset="-122"/>
              </a:defRPr>
            </a:lvl1pPr>
          </a:lstStyle>
          <a:p>
            <a:pPr lvl="0" fontAlgn="base"/>
            <a:r>
              <a:rPr lang="zh-CN" altLang="en-US" strike="noStrike" noProof="0" smtClean="0"/>
              <a:t>单击此处编辑母版标题样式</a:t>
            </a:r>
          </a:p>
        </p:txBody>
      </p:sp>
      <p:sp>
        <p:nvSpPr>
          <p:cNvPr id="27651" name="文本占位符 2"/>
          <p:cNvSpPr>
            <a:spLocks noGrp="1"/>
          </p:cNvSpPr>
          <p:nvPr>
            <p:ph type="subTitle" idx="1"/>
          </p:nvPr>
        </p:nvSpPr>
        <p:spPr>
          <a:xfrm>
            <a:off x="1728561" y="3672099"/>
            <a:ext cx="8066621" cy="1656045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 smtClean="0">
                <a:latin typeface="Calibri" panose="020F0502020204030204" pitchFamily="34" charset="0"/>
                <a:ea typeface="黑体" panose="02010609060101010101" charset="-122"/>
              </a:defRPr>
            </a:lvl1pPr>
          </a:lstStyle>
          <a:p>
            <a:pPr lvl="0" fontAlgn="base"/>
            <a:r>
              <a:rPr lang="zh-CN" altLang="en-US" strike="noStrike" noProof="0" smtClean="0"/>
              <a:t>单击此处编辑母版副标题样式</a:t>
            </a:r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576187" y="5900559"/>
            <a:ext cx="2688874" cy="450012"/>
          </a:xfrm>
          <a:prstGeom prst="rect">
            <a:avLst/>
          </a:prstGeom>
        </p:spPr>
        <p:txBody>
          <a:bodyPr vert="horz" lIns="86411" tIns="43205" rIns="86411" bIns="4320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 sz="11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7279" y="5900559"/>
            <a:ext cx="3649185" cy="450012"/>
          </a:xfrm>
          <a:prstGeom prst="rect">
            <a:avLst/>
          </a:prstGeom>
        </p:spPr>
        <p:txBody>
          <a:bodyPr vert="horz" lIns="86411" tIns="43205" rIns="86411" bIns="4320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 sz="11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8682" y="5900559"/>
            <a:ext cx="2688874" cy="450012"/>
          </a:xfrm>
          <a:prstGeom prst="rect">
            <a:avLst/>
          </a:prstGeom>
        </p:spPr>
        <p:txBody>
          <a:bodyPr vert="horz" wrap="square" lIns="86411" tIns="43205" rIns="86411" bIns="43205" numCol="1" anchor="ctr" anchorCtr="0" compatLnSpc="1"/>
          <a:lstStyle/>
          <a:p>
            <a:fld id="{9A0DB2DC-4C9A-4742-B13C-FB6460FD3503}" type="slidenum">
              <a:rPr lang="zh-CN" altLang="en-US" noProof="1" dirty="0"/>
              <a:t>‹#›</a:t>
            </a:fld>
            <a:endParaRPr lang="zh-CN" altLang="en-US" noProof="1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标题占位符 1"/>
          <p:cNvSpPr>
            <a:spLocks noGrp="1"/>
          </p:cNvSpPr>
          <p:nvPr>
            <p:ph type="ctrTitle"/>
          </p:nvPr>
        </p:nvSpPr>
        <p:spPr>
          <a:xfrm>
            <a:off x="1412459" y="4396621"/>
            <a:ext cx="9795182" cy="777021"/>
          </a:xfrm>
        </p:spPr>
        <p:txBody>
          <a:bodyPr/>
          <a:lstStyle>
            <a:lvl1pPr algn="r">
              <a:defRPr sz="3600" smtClean="0">
                <a:solidFill>
                  <a:schemeClr val="tx1"/>
                </a:solidFill>
              </a:defRPr>
            </a:lvl1pPr>
          </a:lstStyle>
          <a:p>
            <a:pPr lvl="0" fontAlgn="base"/>
            <a:r>
              <a:rPr lang="zh-CN" altLang="en-US" strike="noStrike" noProof="0" smtClean="0"/>
              <a:t>单击此处编辑母版标题样式</a:t>
            </a:r>
          </a:p>
        </p:txBody>
      </p:sp>
      <p:sp>
        <p:nvSpPr>
          <p:cNvPr id="152579" name="文本占位符 2"/>
          <p:cNvSpPr>
            <a:spLocks noGrp="1"/>
          </p:cNvSpPr>
          <p:nvPr>
            <p:ph type="subTitle" idx="1"/>
          </p:nvPr>
        </p:nvSpPr>
        <p:spPr>
          <a:xfrm>
            <a:off x="3137019" y="5281643"/>
            <a:ext cx="8066621" cy="77252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mtClean="0"/>
            </a:lvl1pPr>
          </a:lstStyle>
          <a:p>
            <a:pPr lvl="0" fontAlgn="base"/>
            <a:r>
              <a:rPr lang="zh-CN" altLang="en-US" strike="noStrike" noProof="0" smtClean="0"/>
              <a:t>单击此处编辑母版副标题样式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zh-CN" altLang="en-US" sz="11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 sz="11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DB2DC-4C9A-4742-B13C-FB6460FD3503}" type="slidenum">
              <a:rPr lang="zh-CN" altLang="en-US" noProof="1" dirty="0"/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2"/>
          </p:nvPr>
        </p:nvSpPr>
        <p:spPr>
          <a:xfrm>
            <a:off x="576187" y="5900559"/>
            <a:ext cx="2688874" cy="450012"/>
          </a:xfrm>
          <a:prstGeom prst="rect">
            <a:avLst/>
          </a:prstGeom>
        </p:spPr>
        <p:txBody>
          <a:bodyPr vert="horz" lIns="86411" tIns="43205" rIns="86411" bIns="43205" rtlCol="0" anchor="ctr"/>
          <a:lstStyle>
            <a:lvl1pPr>
              <a:defRPr noProof="1" smtClean="0"/>
            </a:lvl1pPr>
          </a:lstStyle>
          <a:p>
            <a:pPr>
              <a:defRPr/>
            </a:pPr>
            <a:endParaRPr lang="zh-CN" altLang="en-US" sz="11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7279" y="5900559"/>
            <a:ext cx="3649185" cy="450012"/>
          </a:xfrm>
          <a:prstGeom prst="rect">
            <a:avLst/>
          </a:prstGeom>
        </p:spPr>
        <p:txBody>
          <a:bodyPr vert="horz" lIns="86411" tIns="43205" rIns="86411" bIns="43205" rtlCol="0" anchor="ctr"/>
          <a:lstStyle>
            <a:lvl1pPr>
              <a:defRPr noProof="1"/>
            </a:lvl1pPr>
          </a:lstStyle>
          <a:p>
            <a:pPr>
              <a:defRPr/>
            </a:pPr>
            <a:endParaRPr lang="zh-CN" altLang="en-US" sz="11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8682" y="5900559"/>
            <a:ext cx="2688874" cy="450012"/>
          </a:xfrm>
          <a:prstGeom prst="rect">
            <a:avLst/>
          </a:prstGeom>
        </p:spPr>
        <p:txBody>
          <a:bodyPr vert="horz" wrap="square" lIns="86411" tIns="43205" rIns="86411" bIns="43205" numCol="1" anchor="ctr" anchorCtr="0" compatLnSpc="1"/>
          <a:lstStyle/>
          <a:p>
            <a:fld id="{9A0DB2DC-4C9A-4742-B13C-FB6460FD3503}" type="slidenum">
              <a:rPr lang="zh-CN" altLang="en-US" noProof="1" dirty="0"/>
              <a:t>‹#›</a:t>
            </a:fld>
            <a:endParaRPr lang="zh-CN" altLang="en-US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9"/>
          <p:cNvSpPr/>
          <p:nvPr/>
        </p:nvSpPr>
        <p:spPr>
          <a:xfrm>
            <a:off x="10255332" y="500414"/>
            <a:ext cx="1032336" cy="351010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/>
          <a:lstStyle/>
          <a:p>
            <a:pPr algn="ctr" defTabSz="864235"/>
            <a:r>
              <a:rPr lang="zh-CN" altLang="en-US" sz="1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第 </a:t>
            </a:r>
            <a:fld id="{9A0DB2DC-4C9A-4742-B13C-FB6460FD3503}" type="slidenum">
              <a:rPr lang="zh-CN" altLang="en-US" sz="1400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charset="-122"/>
              </a:rPr>
              <a:t>‹#›</a:t>
            </a:fld>
            <a:r>
              <a:rPr lang="zh-CN" altLang="en-US" sz="1400" dirty="0">
                <a:solidFill>
                  <a:srgbClr val="FFFFFF"/>
                </a:solidFill>
                <a:latin typeface="Calibri" panose="020F0502020204030204" pitchFamily="34" charset="0"/>
              </a:rPr>
              <a:t>  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页</a:t>
            </a:r>
          </a:p>
        </p:txBody>
      </p:sp>
      <p:pic>
        <p:nvPicPr>
          <p:cNvPr id="8195" name="Picture 8" descr="91淘课logo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555555"/>
              </a:clrFrom>
              <a:clrTo>
                <a:srgbClr val="555555">
                  <a:alpha val="0"/>
                </a:srgbClr>
              </a:clrTo>
            </a:clrChange>
            <a:lum contrast="40000"/>
          </a:blip>
          <a:stretch>
            <a:fillRect/>
          </a:stretch>
        </p:blipFill>
        <p:spPr>
          <a:xfrm>
            <a:off x="10391376" y="5621553"/>
            <a:ext cx="1020331" cy="576016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6" name="组合 4"/>
          <p:cNvGrpSpPr/>
          <p:nvPr userDrawn="1"/>
        </p:nvGrpSpPr>
        <p:grpSpPr>
          <a:xfrm>
            <a:off x="490160" y="864024"/>
            <a:ext cx="10521417" cy="50401"/>
            <a:chOff x="765506" y="908720"/>
            <a:chExt cx="5305500" cy="66485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765506" y="908720"/>
              <a:ext cx="5305500" cy="0"/>
            </a:xfrm>
            <a:prstGeom prst="line">
              <a:avLst/>
            </a:prstGeom>
            <a:ln>
              <a:solidFill>
                <a:srgbClr val="36B2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765506" y="975205"/>
              <a:ext cx="5305500" cy="0"/>
            </a:xfrm>
            <a:prstGeom prst="line">
              <a:avLst/>
            </a:prstGeom>
            <a:ln w="57150">
              <a:solidFill>
                <a:srgbClr val="36B2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/>
          <p:cNvSpPr/>
          <p:nvPr/>
        </p:nvSpPr>
        <p:spPr>
          <a:xfrm>
            <a:off x="0" y="0"/>
            <a:ext cx="4673518" cy="840623"/>
          </a:xfrm>
          <a:prstGeom prst="rect">
            <a:avLst/>
          </a:prstGeom>
          <a:solidFill>
            <a:srgbClr val="36B2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5" rIns="86411" bIns="43205" anchor="ctr"/>
          <a:lstStyle/>
          <a:p>
            <a:pPr algn="ctr" defTabSz="86423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>
              <a:solidFill>
                <a:prstClr val="white"/>
              </a:solidFill>
            </a:endParaRPr>
          </a:p>
        </p:txBody>
      </p:sp>
      <p:sp>
        <p:nvSpPr>
          <p:cNvPr id="16" name="日期占位符 1"/>
          <p:cNvSpPr>
            <a:spLocks noGrp="1"/>
          </p:cNvSpPr>
          <p:nvPr>
            <p:ph type="dt" sz="half" idx="2"/>
          </p:nvPr>
        </p:nvSpPr>
        <p:spPr>
          <a:xfrm>
            <a:off x="576187" y="5900559"/>
            <a:ext cx="2688874" cy="450012"/>
          </a:xfrm>
          <a:prstGeom prst="rect">
            <a:avLst/>
          </a:prstGeom>
        </p:spPr>
        <p:txBody>
          <a:bodyPr vert="horz" lIns="86411" tIns="43205" rIns="86411" bIns="43205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ea typeface="华文细黑" panose="02010600040101010101" pitchFamily="2" charset="-122"/>
              </a:defRPr>
            </a:lvl1pPr>
          </a:lstStyle>
          <a:p>
            <a:pPr>
              <a:defRPr/>
            </a:pPr>
            <a:endParaRPr lang="en-US" altLang="zh-CN" sz="1300">
              <a:solidFill>
                <a:srgbClr val="000000"/>
              </a:solidFill>
            </a:endParaRPr>
          </a:p>
        </p:txBody>
      </p:sp>
      <p:sp>
        <p:nvSpPr>
          <p:cNvPr id="17" name="页脚占位符 2"/>
          <p:cNvSpPr>
            <a:spLocks noGrp="1"/>
          </p:cNvSpPr>
          <p:nvPr>
            <p:ph type="ftr" sz="quarter" idx="3"/>
          </p:nvPr>
        </p:nvSpPr>
        <p:spPr>
          <a:xfrm>
            <a:off x="3937279" y="5900559"/>
            <a:ext cx="3649185" cy="450012"/>
          </a:xfrm>
          <a:prstGeom prst="rect">
            <a:avLst/>
          </a:prstGeom>
        </p:spPr>
        <p:txBody>
          <a:bodyPr vert="horz" lIns="86411" tIns="43205" rIns="86411" bIns="43205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  <a:ea typeface="华文细黑" panose="02010600040101010101" pitchFamily="2" charset="-122"/>
              </a:defRPr>
            </a:lvl1pPr>
          </a:lstStyle>
          <a:p>
            <a:pPr>
              <a:defRPr/>
            </a:pPr>
            <a:endParaRPr lang="en-US" altLang="zh-CN" sz="1300">
              <a:solidFill>
                <a:srgbClr val="000000"/>
              </a:solidFill>
            </a:endParaRPr>
          </a:p>
        </p:txBody>
      </p:sp>
      <p:sp>
        <p:nvSpPr>
          <p:cNvPr id="18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8258682" y="5900559"/>
            <a:ext cx="2688874" cy="450012"/>
          </a:xfrm>
          <a:prstGeom prst="rect">
            <a:avLst/>
          </a:prstGeom>
        </p:spPr>
        <p:txBody>
          <a:bodyPr vert="horz" wrap="square" lIns="86411" tIns="43205" rIns="86411" bIns="43205" numCol="1" anchor="ctr" anchorCtr="0" compatLnSpc="1"/>
          <a:lstStyle/>
          <a:p>
            <a:fld id="{9A0DB2DC-4C9A-4742-B13C-FB6460FD3503}" type="slidenum">
              <a:rPr lang="zh-CN" altLang="en-US" noProof="1" dirty="0"/>
              <a:t>‹#›</a:t>
            </a:fld>
            <a:endParaRPr lang="zh-CN" altLang="en-US" noProof="1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80069" y="648018"/>
            <a:ext cx="10761938" cy="108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780" tIns="55390" rIns="110780" bIns="553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84069" y="1872051"/>
            <a:ext cx="10761938" cy="3672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0780" tIns="55390" rIns="110780" bIns="553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0069" y="5688154"/>
            <a:ext cx="2884519" cy="45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10780" tIns="55390" rIns="110780" bIns="55390" numCol="1" anchor="t" anchorCtr="0" compatLnSpc="1"/>
          <a:lstStyle>
            <a:lvl1pPr>
              <a:buFontTx/>
              <a:buNone/>
              <a:defRPr sz="1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07BA72B-FAE4-4BCB-B00C-F95FB1F428FA}" type="datetimeFigureOut">
              <a:rPr lang="zh-CN" altLang="en-US"/>
              <a:t>2020/6/18</a:t>
            </a:fld>
            <a:endParaRPr lang="en-US" altLang="zh-CN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6709" y="5688154"/>
            <a:ext cx="3648657" cy="45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10780" tIns="55390" rIns="110780" bIns="55390" numCol="1" anchor="t" anchorCtr="0" compatLnSpc="1"/>
          <a:lstStyle>
            <a:lvl1pPr algn="ctr">
              <a:buFontTx/>
              <a:buNone/>
              <a:defRPr sz="1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7488" y="5688154"/>
            <a:ext cx="2884519" cy="45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10780" tIns="55390" rIns="110780" bIns="55390" numCol="1" anchor="t" anchorCtr="0" compatLnSpc="1"/>
          <a:lstStyle>
            <a:lvl1pPr algn="r">
              <a:buFontTx/>
              <a:buNone/>
              <a:defRPr sz="17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1F5E559-91B8-4DEF-8249-238BE0EA7E67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553720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1108075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661795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2215515" algn="ctr" rtl="0" fontAlgn="base">
        <a:spcBef>
          <a:spcPct val="0"/>
        </a:spcBef>
        <a:spcAft>
          <a:spcPct val="0"/>
        </a:spcAft>
        <a:defRPr sz="53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415290" indent="-41529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v"/>
        <a:defRPr sz="3900">
          <a:solidFill>
            <a:schemeClr val="tx1"/>
          </a:solidFill>
          <a:latin typeface="+mn-lt"/>
          <a:ea typeface="+mn-ea"/>
          <a:cs typeface="+mn-cs"/>
        </a:defRPr>
      </a:lvl1pPr>
      <a:lvl2pPr marL="899795" indent="-3460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"/>
        <a:defRPr sz="3400">
          <a:solidFill>
            <a:schemeClr val="tx1"/>
          </a:solidFill>
          <a:latin typeface="+mn-lt"/>
          <a:ea typeface="+mn-ea"/>
        </a:defRPr>
      </a:lvl2pPr>
      <a:lvl3pPr marL="1384935" indent="-27686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900">
          <a:solidFill>
            <a:schemeClr val="tx1"/>
          </a:solidFill>
          <a:latin typeface="+mn-lt"/>
          <a:ea typeface="+mn-ea"/>
        </a:defRPr>
      </a:lvl3pPr>
      <a:lvl4pPr marL="1938655" indent="-27686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"/>
        <a:defRPr sz="2400">
          <a:solidFill>
            <a:schemeClr val="tx1"/>
          </a:solidFill>
          <a:latin typeface="+mn-lt"/>
          <a:ea typeface="+mn-ea"/>
        </a:defRPr>
      </a:lvl4pPr>
      <a:lvl5pPr marL="2492375" indent="-27686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5pPr>
      <a:lvl6pPr marL="3046730" indent="-27686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6pPr>
      <a:lvl7pPr marL="3600450" indent="-27686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7pPr>
      <a:lvl8pPr marL="4154170" indent="-27686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8pPr>
      <a:lvl9pPr marL="4707890" indent="-276860" algn="l" rtl="0" fontAlgn="base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1080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53720" algn="l" defTabSz="11080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08075" algn="l" defTabSz="11080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61795" algn="l" defTabSz="11080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15515" algn="l" defTabSz="11080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9235" algn="l" defTabSz="11080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590" algn="l" defTabSz="11080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77310" algn="l" defTabSz="11080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31030" algn="l" defTabSz="11080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0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98163" y="109804"/>
            <a:ext cx="10371369" cy="613816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</p:nvPr>
        </p:nvSpPr>
        <p:spPr>
          <a:xfrm>
            <a:off x="590193" y="1276235"/>
            <a:ext cx="10371369" cy="4276916"/>
          </a:xfrm>
          <a:prstGeom prst="rect">
            <a:avLst/>
          </a:prstGeom>
          <a:noFill/>
          <a:ln w="9525">
            <a:noFill/>
          </a:ln>
        </p:spPr>
        <p:txBody>
          <a:bodyPr lIns="86411" tIns="43205" rIns="86411" bIns="43205" anchor="t"/>
          <a:lstStyle/>
          <a:p>
            <a:pPr lvl="0" indent="-323850"/>
            <a:r>
              <a:rPr lang="zh-CN" altLang="en-US" dirty="0"/>
              <a:t>单击此处编辑母版文本样式</a:t>
            </a:r>
          </a:p>
          <a:p>
            <a:pPr lvl="1" indent="-269875"/>
            <a:r>
              <a:rPr lang="zh-CN" altLang="en-US" dirty="0"/>
              <a:t>第二级</a:t>
            </a:r>
          </a:p>
          <a:p>
            <a:pPr lvl="2" indent="-215900"/>
            <a:r>
              <a:rPr lang="zh-CN" altLang="en-US" dirty="0"/>
              <a:t>第三级</a:t>
            </a:r>
          </a:p>
          <a:p>
            <a:pPr lvl="3" indent="-215900"/>
            <a:r>
              <a:rPr lang="zh-CN" altLang="en-US" dirty="0"/>
              <a:t>第四级</a:t>
            </a:r>
          </a:p>
          <a:p>
            <a:pPr lvl="4" indent="-215900"/>
            <a:r>
              <a:rPr lang="zh-CN" altLang="en-US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576187" y="5900559"/>
            <a:ext cx="2688874" cy="450012"/>
          </a:xfrm>
          <a:prstGeom prst="rect">
            <a:avLst/>
          </a:prstGeom>
        </p:spPr>
        <p:txBody>
          <a:bodyPr vert="horz" lIns="86411" tIns="43205" rIns="86411" bIns="4320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864235">
              <a:defRPr/>
            </a:pPr>
            <a:endParaRPr lang="zh-CN" altLang="en-US" sz="11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937279" y="5900559"/>
            <a:ext cx="3649185" cy="450012"/>
          </a:xfrm>
          <a:prstGeom prst="rect">
            <a:avLst/>
          </a:prstGeom>
        </p:spPr>
        <p:txBody>
          <a:bodyPr vert="horz" lIns="86411" tIns="43205" rIns="86411" bIns="4320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defTabSz="864235">
              <a:defRPr/>
            </a:pPr>
            <a:endParaRPr lang="zh-CN" altLang="en-US" sz="11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258682" y="5900559"/>
            <a:ext cx="2688874" cy="450012"/>
          </a:xfrm>
          <a:prstGeom prst="rect">
            <a:avLst/>
          </a:prstGeom>
        </p:spPr>
        <p:txBody>
          <a:bodyPr vert="horz" wrap="square" lIns="86411" tIns="43205" rIns="86411" bIns="43205" numCol="1" anchor="ctr" anchorCtr="0" compatLnSpc="1"/>
          <a:lstStyle>
            <a:lvl1pPr algn="r">
              <a:defRPr sz="1400">
                <a:solidFill>
                  <a:srgbClr val="898989"/>
                </a:solidFill>
                <a:ea typeface="黑体" panose="02010609060101010101" charset="-122"/>
              </a:defRPr>
            </a:lvl1pPr>
          </a:lstStyle>
          <a:p>
            <a:pPr defTabSz="864235"/>
            <a:fld id="{9A0DB2DC-4C9A-4742-B13C-FB6460FD3503}" type="slidenum">
              <a:rPr lang="zh-CN" altLang="en-US" noProof="1" dirty="0"/>
              <a:t>‹#›</a:t>
            </a:fld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700" b="1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 b="1">
          <a:solidFill>
            <a:schemeClr val="tx1"/>
          </a:solidFill>
          <a:latin typeface="Arial" panose="020B0604020202020204" pitchFamily="34" charset="0"/>
          <a:ea typeface="黑体" panose="02010609060101010101" charset="-122"/>
        </a:defRPr>
      </a:lvl5pPr>
      <a:lvl6pPr marL="43180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864235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296035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728470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88620" indent="-388620" algn="l" rtl="0" eaLnBrk="0" fontAlgn="base" hangingPunct="0">
        <a:spcBef>
          <a:spcPct val="24000"/>
        </a:spcBef>
        <a:spcAft>
          <a:spcPct val="0"/>
        </a:spcAft>
        <a:buFont typeface="Wingdings" panose="05000000000000000000" pitchFamily="2" charset="2"/>
        <a:buChar char="l"/>
        <a:defRPr sz="23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842645" indent="-323850" algn="l" rtl="0" eaLnBrk="0" fontAlgn="base" hangingPunct="0">
        <a:spcBef>
          <a:spcPct val="24000"/>
        </a:spcBef>
        <a:spcAft>
          <a:spcPct val="0"/>
        </a:spcAft>
        <a:buFont typeface="Wingdings" panose="05000000000000000000" pitchFamily="2" charset="2"/>
        <a:buChar char="n"/>
        <a:defRPr sz="23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296035" indent="-259080" algn="l" rtl="0" eaLnBrk="0" fontAlgn="base" hangingPunct="0">
        <a:spcBef>
          <a:spcPct val="24000"/>
        </a:spcBef>
        <a:spcAft>
          <a:spcPct val="0"/>
        </a:spcAft>
        <a:buFont typeface="Wingdings" panose="05000000000000000000" pitchFamily="2" charset="2"/>
        <a:buChar char="u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814830" indent="-259080" algn="l" rtl="0" eaLnBrk="0" fontAlgn="base" hangingPunct="0">
        <a:spcBef>
          <a:spcPct val="24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332990" indent="-259080" algn="l" rtl="0" eaLnBrk="0" fontAlgn="base" hangingPunct="0">
        <a:spcBef>
          <a:spcPct val="24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851785" indent="-259080" algn="l" defTabSz="1036955" rtl="0" eaLnBrk="1" latinLnBrk="0" hangingPunct="1">
        <a:spcBef>
          <a:spcPct val="24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69945" indent="-259080" algn="l" defTabSz="1036955" rtl="0" eaLnBrk="1" latinLnBrk="0" hangingPunct="1">
        <a:spcBef>
          <a:spcPct val="24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88740" indent="-259080" algn="l" defTabSz="1036955" rtl="0" eaLnBrk="1" latinLnBrk="0" hangingPunct="1">
        <a:spcBef>
          <a:spcPct val="24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06900" indent="-259080" algn="l" defTabSz="1036955" rtl="0" eaLnBrk="1" latinLnBrk="0" hangingPunct="1">
        <a:spcBef>
          <a:spcPct val="24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369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8160" algn="l" defTabSz="10369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6955" algn="l" defTabSz="10369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5115" algn="l" defTabSz="10369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73910" algn="l" defTabSz="10369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92070" algn="l" defTabSz="10369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10865" algn="l" defTabSz="10369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9025" algn="l" defTabSz="10369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47820" algn="l" defTabSz="103695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dg.gd.cn/dgnews/view.asp?ID=13266624F34B19J93C0JW60H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8.xml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5.xm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2" y="0"/>
            <a:ext cx="11522075" cy="6480175"/>
          </a:xfrm>
          <a:prstGeom prst="rect">
            <a:avLst/>
          </a:prstGeom>
        </p:spPr>
      </p:pic>
      <p:sp>
        <p:nvSpPr>
          <p:cNvPr id="6" name="标题 5"/>
          <p:cNvSpPr>
            <a:spLocks noGrp="1"/>
          </p:cNvSpPr>
          <p:nvPr>
            <p:ph type="ctrTitle" idx="14"/>
            <p:custDataLst>
              <p:tags r:id="rId2"/>
            </p:custDataLst>
          </p:nvPr>
        </p:nvSpPr>
        <p:spPr>
          <a:xfrm>
            <a:off x="887942" y="2674067"/>
            <a:ext cx="9854546" cy="974999"/>
          </a:xfrm>
        </p:spPr>
        <p:txBody>
          <a:bodyPr wrap="square">
            <a:normAutofit/>
          </a:bodyPr>
          <a:lstStyle/>
          <a:p>
            <a:pPr algn="ctr"/>
            <a:r>
              <a:rPr lang="zh-CN" altLang="en-US" sz="4500" b="1" dirty="0" smtClean="0">
                <a:solidFill>
                  <a:srgbClr val="FFFF00"/>
                </a:solidFill>
                <a:latin typeface="+mj-ea"/>
                <a:ea typeface="+mj-ea"/>
              </a:rPr>
              <a:t>弘扬中华民族精神</a:t>
            </a:r>
            <a:endParaRPr lang="zh-CN" altLang="en-US" sz="45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36501" y="359767"/>
            <a:ext cx="928903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材料一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：有些人认为利国利民是大人物才要考虑的事情，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我们普通人过好自己的日子就可以了！</a:t>
            </a:r>
          </a:p>
          <a:p>
            <a:pPr>
              <a:spcBef>
                <a:spcPct val="50000"/>
              </a:spcBef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材料二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：以下图片这说明我国某些公民的素质存在什么情   </a:t>
            </a:r>
            <a:endParaRPr lang="en-US" altLang="zh-CN" sz="28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况？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0" y="3066083"/>
            <a:ext cx="11522075" cy="3414092"/>
            <a:chOff x="726" y="3685"/>
            <a:chExt cx="17714" cy="5690"/>
          </a:xfrm>
        </p:grpSpPr>
        <p:pic>
          <p:nvPicPr>
            <p:cNvPr id="6" name="Picture 2" descr="001a4bb61cb0092d9cd004">
              <a:hlinkClick r:id="rId2"/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" y="3685"/>
              <a:ext cx="5449" cy="569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98" y="3686"/>
              <a:ext cx="6043" cy="5511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75" y="3685"/>
              <a:ext cx="6224" cy="551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6421" y="215751"/>
            <a:ext cx="8712968" cy="73358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00"/>
            </a:solidFill>
          </a:ln>
        </p:spPr>
        <p:txBody>
          <a:bodyPr wrap="square" lIns="86411" tIns="43205" rIns="86411" bIns="43205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864235">
              <a:defRPr/>
            </a:pPr>
            <a:r>
              <a:rPr lang="zh-CN" altLang="en-US" sz="4200" b="1" noProof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二、高擎中华民族的精神火炬</a:t>
            </a:r>
            <a:endParaRPr lang="zh-CN" altLang="zh-CN" sz="4200" b="1" noProof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60637" y="1151855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弘扬中华民族精神必要性（为什么）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60637" y="2087959"/>
            <a:ext cx="6138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+mn-ea"/>
                <a:ea typeface="+mn-ea"/>
              </a:rPr>
              <a:t>2.</a:t>
            </a:r>
            <a:r>
              <a:rPr kumimoji="1" lang="zh-CN" altLang="en-US" sz="2800" dirty="0" smtClean="0">
                <a:latin typeface="+mn-ea"/>
                <a:ea typeface="+mn-ea"/>
                <a:cs typeface="仿宋" panose="02010609060101010101" charset="-122"/>
              </a:rPr>
              <a:t> 是提高</a:t>
            </a:r>
            <a:r>
              <a:rPr kumimoji="1" lang="zh-CN" altLang="en-US" sz="2800" dirty="0" smtClean="0">
                <a:solidFill>
                  <a:schemeClr val="accent1"/>
                </a:solidFill>
                <a:latin typeface="+mn-ea"/>
                <a:ea typeface="+mn-ea"/>
                <a:cs typeface="仿宋" panose="02010609060101010101" charset="-122"/>
              </a:rPr>
              <a:t>全民族综合素质</a:t>
            </a:r>
            <a:r>
              <a:rPr kumimoji="1" lang="zh-CN" altLang="en-US" sz="2800" dirty="0" smtClean="0">
                <a:latin typeface="+mn-ea"/>
                <a:ea typeface="+mn-ea"/>
                <a:cs typeface="仿宋" panose="02010609060101010101" charset="-122"/>
              </a:rPr>
              <a:t>的必然要求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08509" y="2880047"/>
            <a:ext cx="91450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宋体" panose="02010600030101010101" pitchFamily="2" charset="-122"/>
              </a:rPr>
              <a:t> 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宋体" panose="02010600030101010101" pitchFamily="2" charset="-122"/>
              </a:rPr>
              <a:t>一个民族的发展，不仅取决于经济、科技发展水平，而且取决于民族的综合素质。</a:t>
            </a:r>
            <a:r>
              <a:rPr lang="zh-CN" altLang="en-US" sz="2400" dirty="0" smtClean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宋体" panose="02010600030101010101" pitchFamily="2" charset="-122"/>
              </a:rPr>
              <a:t>民族精神是民族综合素质的有机组成部分和集中体现。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宋体" panose="02010600030101010101" pitchFamily="2" charset="-122"/>
              </a:rPr>
              <a:t>在夺取新时代中国特色社会主义伟大胜利的历史进程中，高昂奋进的民族精神能产生巨大的力量，发挥不可估量的作用。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6421" y="215751"/>
            <a:ext cx="8712968" cy="73358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00"/>
            </a:solidFill>
          </a:ln>
        </p:spPr>
        <p:txBody>
          <a:bodyPr wrap="square" lIns="86411" tIns="43205" rIns="86411" bIns="43205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864235">
              <a:defRPr/>
            </a:pPr>
            <a:r>
              <a:rPr lang="zh-CN" altLang="en-US" sz="4200" b="1" noProof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二、高擎中华民族的精神火炬</a:t>
            </a:r>
            <a:endParaRPr lang="zh-CN" altLang="zh-CN" sz="4200" b="1" noProof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60637" y="1151855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弘扬中华民族精神必要性（为什么）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60637" y="1871935"/>
            <a:ext cx="6138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+mn-ea"/>
                <a:ea typeface="+mn-ea"/>
              </a:rPr>
              <a:t>3.</a:t>
            </a:r>
            <a:r>
              <a:rPr kumimoji="1" lang="zh-CN" altLang="en-US" sz="2800" dirty="0" smtClean="0">
                <a:latin typeface="+mn-ea"/>
                <a:ea typeface="+mn-ea"/>
                <a:cs typeface="仿宋" panose="02010609060101010101" charset="-122"/>
              </a:rPr>
              <a:t> 是不断增强</a:t>
            </a:r>
            <a:r>
              <a:rPr kumimoji="1" lang="zh-CN" altLang="en-US" sz="2800" dirty="0" smtClean="0">
                <a:solidFill>
                  <a:schemeClr val="accent1"/>
                </a:solidFill>
                <a:latin typeface="+mn-ea"/>
                <a:ea typeface="+mn-ea"/>
                <a:cs typeface="仿宋" panose="02010609060101010101" charset="-122"/>
              </a:rPr>
              <a:t>我国国际竞争力</a:t>
            </a:r>
            <a:r>
              <a:rPr kumimoji="1" lang="zh-CN" altLang="en-US" sz="2800" dirty="0" smtClean="0">
                <a:latin typeface="+mn-ea"/>
                <a:ea typeface="+mn-ea"/>
                <a:cs typeface="仿宋" panose="02010609060101010101" charset="-122"/>
              </a:rPr>
              <a:t>的要求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24533" y="2592015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有没有高昂的民族精神是</a:t>
            </a:r>
            <a:r>
              <a:rPr lang="zh-CN" altLang="en-US" sz="2400" u="sng" dirty="0" smtClean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衡量一个国家综合国力强弱的重要尺度。</a:t>
            </a:r>
            <a:endParaRPr lang="zh-CN" altLang="en-US" sz="2400" u="sng" dirty="0">
              <a:solidFill>
                <a:srgbClr val="FF33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Rectangle 6"/>
          <p:cNvSpPr/>
          <p:nvPr/>
        </p:nvSpPr>
        <p:spPr>
          <a:xfrm>
            <a:off x="432445" y="3888159"/>
            <a:ext cx="2448272" cy="738664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pPr algn="ctr"/>
            <a:r>
              <a:rPr lang="zh-CN" altLang="en-US" sz="2400" dirty="0">
                <a:latin typeface="Times New Roman" panose="02020603050405020304" pitchFamily="18" charset="0"/>
                <a:ea typeface="黑体" panose="02010609060101010101" charset="-122"/>
              </a:rPr>
              <a:t>中华民族精神</a:t>
            </a:r>
          </a:p>
          <a:p>
            <a:pPr algn="ctr"/>
            <a:r>
              <a:rPr lang="zh-CN" altLang="en-US" sz="2400" dirty="0">
                <a:solidFill>
                  <a:srgbClr val="FF3300"/>
                </a:solidFill>
                <a:latin typeface="Times New Roman" panose="02020603050405020304" pitchFamily="18" charset="0"/>
                <a:ea typeface="黑体" panose="02010609060101010101" charset="-122"/>
              </a:rPr>
              <a:t>（中华文化的精髓）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528789" y="3456111"/>
            <a:ext cx="4032447" cy="369332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凝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聚和动员民族力量（对内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Text Box 10"/>
          <p:cNvSpPr txBox="1"/>
          <p:nvPr/>
        </p:nvSpPr>
        <p:spPr>
          <a:xfrm>
            <a:off x="8209309" y="3816151"/>
            <a:ext cx="3024336" cy="1107996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弘扬和培育民族精神</a:t>
            </a:r>
          </a:p>
          <a:p>
            <a:pPr algn="ctr"/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是提升我国国际竞争力的</a:t>
            </a:r>
            <a:r>
              <a:rPr lang="zh-CN" altLang="en-US" sz="2400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重要保证</a:t>
            </a:r>
          </a:p>
        </p:txBody>
      </p:sp>
      <p:sp>
        <p:nvSpPr>
          <p:cNvPr id="11" name="Text Box 8"/>
          <p:cNvSpPr txBox="1"/>
          <p:nvPr/>
        </p:nvSpPr>
        <p:spPr>
          <a:xfrm>
            <a:off x="3528789" y="4824263"/>
            <a:ext cx="3312368" cy="369332"/>
          </a:xfrm>
          <a:prstGeom prst="rect">
            <a:avLst/>
          </a:prstGeom>
          <a:solidFill>
            <a:schemeClr val="bg1"/>
          </a:solidFill>
          <a:ln w="2857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展示民族形象（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对内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AutoShape 7"/>
          <p:cNvSpPr/>
          <p:nvPr/>
        </p:nvSpPr>
        <p:spPr>
          <a:xfrm rot="16200000">
            <a:off x="2928347" y="4056553"/>
            <a:ext cx="612110" cy="4193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13" name="AutoShape 7"/>
          <p:cNvSpPr/>
          <p:nvPr/>
        </p:nvSpPr>
        <p:spPr>
          <a:xfrm rot="16200000">
            <a:off x="7608867" y="4128561"/>
            <a:ext cx="612110" cy="4193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endParaRPr lang="zh-CN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6866"/>
          <p:cNvSpPr txBox="1"/>
          <p:nvPr/>
        </p:nvSpPr>
        <p:spPr>
          <a:xfrm>
            <a:off x="504453" y="287759"/>
            <a:ext cx="4896544" cy="56323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美国中央情报局对付中国的 </a:t>
            </a:r>
            <a:endParaRPr lang="en-US" altLang="zh-CN" sz="24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《十条戒令》</a:t>
            </a:r>
          </a:p>
          <a:p>
            <a:pPr algn="just"/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尽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量用物质来引诱和败坏他们的青年，鼓励他们蔑视、鄙视、进一步反对他们原来所受的思想教育，特别是共产主义教条....让他们不以肤浅、虚荣为羞耻。我们要利用一切来毁灭他们的道德人心。摧毁他们的自尊自信的钥匙：就是要尽量打击他们刻苦耐劳的精神。一定要尽一切可能，做好宣传工作，包括电影、书籍、电视、无线电波……核心是宗教传布。只要他们向往我们的衣、食、住、行、娱乐和教育的方式，就是成功的一半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内容占位符 39939" descr="dxp32a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65093" y="287759"/>
            <a:ext cx="4608512" cy="3625732"/>
          </a:xfrm>
        </p:spPr>
      </p:pic>
      <p:sp>
        <p:nvSpPr>
          <p:cNvPr id="7" name="矩形 6"/>
          <p:cNvSpPr/>
          <p:nvPr/>
        </p:nvSpPr>
        <p:spPr>
          <a:xfrm>
            <a:off x="6265093" y="4171851"/>
            <a:ext cx="4608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必须发扬爱国主义精神，提高民族自尊心和民族自信心。否则我们就不可能建设社会主义，就会被种种资本主义势力所侵蚀腐化。</a:t>
            </a:r>
            <a:b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－－邓小平 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761037" y="0"/>
            <a:ext cx="0" cy="6480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6421" y="215751"/>
            <a:ext cx="8712968" cy="73358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00"/>
            </a:solidFill>
          </a:ln>
        </p:spPr>
        <p:txBody>
          <a:bodyPr wrap="square" lIns="86411" tIns="43205" rIns="86411" bIns="43205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864235">
              <a:defRPr/>
            </a:pPr>
            <a:r>
              <a:rPr lang="zh-CN" altLang="en-US" sz="4200" b="1" noProof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二、高擎中华民族的精神火炬</a:t>
            </a:r>
            <a:endParaRPr lang="zh-CN" altLang="zh-CN" sz="4200" b="1" noProof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60637" y="1151855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弘扬中华民族精神必要性（为什么）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60637" y="2087959"/>
            <a:ext cx="50529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latin typeface="+mn-ea"/>
                <a:ea typeface="+mn-ea"/>
              </a:rPr>
              <a:t>4.</a:t>
            </a:r>
            <a:r>
              <a:rPr kumimoji="1" lang="zh-CN" altLang="en-US" sz="2800" dirty="0" smtClean="0">
                <a:latin typeface="+mn-ea"/>
                <a:ea typeface="+mn-ea"/>
                <a:cs typeface="仿宋" panose="02010609060101010101" charset="-122"/>
              </a:rPr>
              <a:t> 是坚持社会主义道路的需要</a:t>
            </a:r>
            <a:endParaRPr lang="zh-CN" altLang="en-US" sz="2800" dirty="0">
              <a:latin typeface="+mn-ea"/>
              <a:ea typeface="+mn-ea"/>
            </a:endParaRPr>
          </a:p>
        </p:txBody>
      </p:sp>
      <p:sp>
        <p:nvSpPr>
          <p:cNvPr id="8" name="Text Box 5"/>
          <p:cNvSpPr txBox="1"/>
          <p:nvPr/>
        </p:nvSpPr>
        <p:spPr>
          <a:xfrm>
            <a:off x="2448669" y="5112295"/>
            <a:ext cx="5616624" cy="677108"/>
          </a:xfrm>
          <a:prstGeom prst="rect">
            <a:avLst/>
          </a:prstGeom>
          <a:noFill/>
          <a:ln w="28575" cap="flat" cmpd="sng">
            <a:solidFill>
              <a:schemeClr val="accent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FF33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弘扬和培育民族精神</a:t>
            </a:r>
            <a:r>
              <a:rPr lang="zh-CN" altLang="en-US" sz="4400" b="1" dirty="0">
                <a:solidFill>
                  <a:srgbClr val="FF33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</a:p>
        </p:txBody>
      </p:sp>
      <p:sp>
        <p:nvSpPr>
          <p:cNvPr id="9" name="AutoShape 6"/>
          <p:cNvSpPr/>
          <p:nvPr/>
        </p:nvSpPr>
        <p:spPr>
          <a:xfrm rot="10800000">
            <a:off x="4896941" y="4536231"/>
            <a:ext cx="612110" cy="397550"/>
          </a:xfrm>
          <a:prstGeom prst="upArrow">
            <a:avLst>
              <a:gd name="adj1" fmla="val 50000"/>
              <a:gd name="adj2" fmla="val 6135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>
            <a:spAutoFit/>
          </a:bodyPr>
          <a:lstStyle/>
          <a:p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0" name="Text Box 7"/>
          <p:cNvSpPr txBox="1"/>
          <p:nvPr/>
        </p:nvSpPr>
        <p:spPr>
          <a:xfrm>
            <a:off x="1800597" y="3384103"/>
            <a:ext cx="7056785" cy="861774"/>
          </a:xfrm>
          <a:prstGeom prst="rect">
            <a:avLst/>
          </a:prstGeom>
          <a:noFill/>
          <a:ln w="2857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顶住霸权主义的种种压力</a:t>
            </a:r>
          </a:p>
          <a:p>
            <a:pPr algn="ctr"/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</a:rPr>
              <a:t>抵制外来腐朽思想文化的影响 </a:t>
            </a:r>
          </a:p>
        </p:txBody>
      </p:sp>
      <p:sp>
        <p:nvSpPr>
          <p:cNvPr id="12" name="AutoShape 6"/>
          <p:cNvSpPr/>
          <p:nvPr/>
        </p:nvSpPr>
        <p:spPr>
          <a:xfrm flipV="1">
            <a:off x="4824933" y="2808039"/>
            <a:ext cx="612110" cy="397550"/>
          </a:xfrm>
          <a:prstGeom prst="upArrow">
            <a:avLst>
              <a:gd name="adj1" fmla="val 50000"/>
              <a:gd name="adj2" fmla="val 61356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0" tIns="0" rIns="0" bIns="0" anchor="ctr">
            <a:spAutoFit/>
          </a:bodyPr>
          <a:lstStyle/>
          <a:p>
            <a:endParaRPr lang="zh-CN" altLang="en-US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5"/>
          <p:cNvSpPr txBox="1"/>
          <p:nvPr/>
        </p:nvSpPr>
        <p:spPr>
          <a:xfrm>
            <a:off x="704317" y="929544"/>
            <a:ext cx="9881255" cy="733577"/>
          </a:xfrm>
          <a:prstGeom prst="rect">
            <a:avLst/>
          </a:prstGeom>
          <a:noFill/>
          <a:ln w="9525">
            <a:noFill/>
          </a:ln>
        </p:spPr>
        <p:txBody>
          <a:bodyPr wrap="square" lIns="86402" tIns="43201" rIns="86402" bIns="43201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1</a:t>
            </a:r>
            <a:r>
              <a:rPr lang="en-US" altLang="zh-CN" sz="28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8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中华民族</a:t>
            </a: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精神的</a:t>
            </a: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重要性</a:t>
            </a: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（作用</a:t>
            </a:r>
            <a:r>
              <a:rPr lang="zh-CN" altLang="en-US" sz="28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zh-CN" altLang="en-US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：</a:t>
            </a:r>
            <a:r>
              <a:rPr lang="en-US" altLang="zh-CN" sz="28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三</a:t>
            </a:r>
            <a:r>
              <a:rPr lang="zh-CN" altLang="en-US" sz="2800" dirty="0" smtClean="0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精神一</a:t>
            </a:r>
            <a:r>
              <a:rPr lang="zh-CN" altLang="en-US" sz="2800" dirty="0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魂一火炬</a:t>
            </a:r>
            <a:r>
              <a:rPr lang="en-US" altLang="zh-CN" sz="28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”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36501" y="1583903"/>
            <a:ext cx="6120848" cy="632588"/>
          </a:xfrm>
          <a:prstGeom prst="rect">
            <a:avLst/>
          </a:prstGeom>
          <a:noFill/>
          <a:ln w="9525">
            <a:noFill/>
          </a:ln>
        </p:spPr>
        <p:txBody>
          <a:bodyPr wrap="square" lIns="86402" tIns="43201" rIns="86402" bIns="43201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2.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培育和弘扬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中华民族精神的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必要性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656581" y="2231975"/>
            <a:ext cx="8642558" cy="2596202"/>
          </a:xfrm>
          <a:prstGeom prst="rect">
            <a:avLst/>
          </a:prstGeom>
          <a:noFill/>
          <a:ln w="9525">
            <a:noFill/>
          </a:ln>
        </p:spPr>
        <p:txBody>
          <a:bodyPr wrap="square" lIns="86402" tIns="43201" rIns="86402" bIns="43201" rtlCol="0" anchor="t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</a:pPr>
            <a:r>
              <a:rPr lang="en-US" sz="28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①是文化建设的重要任务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</a:pPr>
            <a:r>
              <a:rPr lang="en-US" sz="28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②是提高全民族综合素质的必然要求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</a:pPr>
            <a:r>
              <a:rPr lang="en-US" sz="28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③是不断增强我国国际竞争力的要求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</a:pPr>
            <a:r>
              <a:rPr lang="en-US" sz="28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④是坚持社会主义道路的需要</a:t>
            </a:r>
          </a:p>
        </p:txBody>
      </p:sp>
      <p:sp>
        <p:nvSpPr>
          <p:cNvPr id="75798" name="AutoShape 22"/>
          <p:cNvSpPr/>
          <p:nvPr/>
        </p:nvSpPr>
        <p:spPr bwMode="auto">
          <a:xfrm>
            <a:off x="1368549" y="2664023"/>
            <a:ext cx="273042" cy="1951397"/>
          </a:xfrm>
          <a:prstGeom prst="leftBrace">
            <a:avLst>
              <a:gd name="adj1" fmla="val 32059"/>
              <a:gd name="adj2" fmla="val 49687"/>
            </a:avLst>
          </a:prstGeom>
          <a:noFill/>
          <a:ln w="28575">
            <a:solidFill>
              <a:srgbClr val="002060"/>
            </a:solidFill>
            <a:round/>
          </a:ln>
          <a:effectLst/>
        </p:spPr>
        <p:txBody>
          <a:bodyPr wrap="none" lIns="86402" tIns="43201" rIns="86402" bIns="43201" anchor="ctr"/>
          <a:lstStyle/>
          <a:p>
            <a:pPr algn="ctr" defTabSz="86423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zh-CN" sz="2400" i="1" u="sng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8509" y="4752255"/>
            <a:ext cx="10313902" cy="1379907"/>
          </a:xfrm>
          <a:prstGeom prst="rect">
            <a:avLst/>
          </a:prstGeom>
          <a:noFill/>
          <a:ln w="9525">
            <a:noFill/>
          </a:ln>
        </p:spPr>
        <p:txBody>
          <a:bodyPr wrap="square" lIns="86402" tIns="43201" rIns="86402" bIns="43201" anchor="t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</a:pPr>
            <a:r>
              <a:rPr lang="en-US" sz="28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3.弘扬和培育中华民族精神，就是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铸造中华民族的精神支柱</a:t>
            </a:r>
            <a:r>
              <a:rPr lang="en-US" sz="28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，为中华民族的生存和发展</a:t>
            </a:r>
            <a:r>
              <a:rPr lang="en-US" sz="2800" dirty="0" smtClean="0">
                <a:solidFill>
                  <a:srgbClr val="00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强基固本</a:t>
            </a:r>
            <a:r>
              <a:rPr lang="zh-CN" altLang="en-US" sz="28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。</a:t>
            </a:r>
            <a:r>
              <a:rPr lang="en-US" sz="28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（</a:t>
            </a:r>
            <a:r>
              <a:rPr lang="zh-CN" altLang="en-US" sz="2800" dirty="0" smtClean="0"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实质</a:t>
            </a:r>
            <a:r>
              <a:rPr lang="en-US" sz="2800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宋体" panose="02010600030101010101" pitchFamily="2" charset="-122"/>
              </a:rPr>
              <a:t>）</a:t>
            </a:r>
            <a:endParaRPr lang="zh-CN" altLang="en-US" sz="2800" dirty="0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宋体" panose="02010600030101010101" pitchFamily="2" charset="-122"/>
            </a:endParaRPr>
          </a:p>
        </p:txBody>
      </p:sp>
      <p:sp>
        <p:nvSpPr>
          <p:cNvPr id="6167" name="Rectangle 47"/>
          <p:cNvSpPr/>
          <p:nvPr/>
        </p:nvSpPr>
        <p:spPr>
          <a:xfrm>
            <a:off x="1812263" y="0"/>
            <a:ext cx="9709812" cy="790038"/>
          </a:xfrm>
          <a:prstGeom prst="rect">
            <a:avLst/>
          </a:prstGeom>
          <a:noFill/>
          <a:ln w="9525">
            <a:noFill/>
          </a:ln>
        </p:spPr>
        <p:txBody>
          <a:bodyPr lIns="86402" tIns="43201" rIns="86402" bIns="43201" anchor="ctr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 smtClea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知识整合：</a:t>
            </a:r>
            <a:r>
              <a:rPr lang="zh-CN" altLang="en-US" sz="28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为什么要弘扬和培育中华民族精神？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0437" y="2303983"/>
            <a:ext cx="10945613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今天，立足于发展中国特色社会主义的伟大实践，继往开来、与时俱进，丰富和发展中华民族精神，是我们必须面对的时代课题。那么，我们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如何弘扬培育民族精神？</a:t>
            </a:r>
            <a:endParaRPr lang="zh-CN" altLang="en-US" sz="28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6421" y="215751"/>
            <a:ext cx="8712968" cy="73358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00"/>
            </a:solidFill>
          </a:ln>
        </p:spPr>
        <p:txBody>
          <a:bodyPr wrap="square" lIns="86411" tIns="43205" rIns="86411" bIns="43205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864235">
              <a:defRPr/>
            </a:pPr>
            <a:r>
              <a:rPr lang="zh-CN" altLang="en-US" sz="4200" b="1" noProof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三、书写中华民族精神的新篇章</a:t>
            </a:r>
            <a:endParaRPr lang="zh-CN" altLang="zh-CN" sz="4200" b="1" noProof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/>
          <p:nvPr/>
        </p:nvGraphicFramePr>
        <p:xfrm>
          <a:off x="288429" y="935831"/>
          <a:ext cx="11075236" cy="50855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33659"/>
                <a:gridCol w="2776461"/>
                <a:gridCol w="7465116"/>
              </a:tblGrid>
              <a:tr h="40971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300" b="1" dirty="0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4820" marR="6482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300" b="0" dirty="0" err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文化发展</a:t>
                      </a:r>
                      <a:r>
                        <a:rPr lang="en-US" sz="2300" b="0" dirty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(</a:t>
                      </a:r>
                      <a:r>
                        <a:rPr lang="en-US" sz="2300" b="0" dirty="0" err="1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创新</a:t>
                      </a:r>
                      <a:r>
                        <a:rPr lang="en-US" sz="2300" b="0" dirty="0"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)</a:t>
                      </a:r>
                      <a:endParaRPr lang="en-US" altLang="en-US" sz="2300" b="0" dirty="0"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64820" marR="6482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300" b="0" dirty="0" err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弘扬和培育民族精神</a:t>
                      </a:r>
                      <a:endParaRPr lang="en-US" altLang="en-US" sz="2300" b="0" dirty="0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4820" marR="6482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7695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300" b="0" dirty="0" err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正确方向</a:t>
                      </a:r>
                      <a:endParaRPr lang="en-US" altLang="en-US" sz="2300" b="0" dirty="0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4820" marR="6482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300" b="1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4820" marR="6482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300" b="1" dirty="0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4820" marR="6482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1059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300" b="0" dirty="0" err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根本途径</a:t>
                      </a:r>
                      <a:endParaRPr lang="en-US" altLang="en-US" sz="2300" b="0" dirty="0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4820" marR="6482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300" b="1" dirty="0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4820" marR="6482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300" b="1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4820" marR="6482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299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300" b="0" dirty="0" err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基本途径</a:t>
                      </a:r>
                      <a:endParaRPr lang="en-US" altLang="en-US" sz="2300" b="0" dirty="0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4820" marR="6482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300" b="1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4820" marR="6482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300" b="1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4820" marR="6482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9977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300" b="1" dirty="0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4820" marR="6482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300" b="1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4820" marR="6482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6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300" b="0" dirty="0" err="1">
                          <a:latin typeface="黑体" panose="02010609060101010101" charset="-122"/>
                          <a:ea typeface="黑体" panose="02010609060101010101" charset="-122"/>
                          <a:cs typeface="Times New Roman" panose="02020603050405020304" pitchFamily="18" charset="0"/>
                        </a:rPr>
                        <a:t>主体</a:t>
                      </a:r>
                      <a:endParaRPr lang="en-US" altLang="en-US" sz="2300" b="0" dirty="0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4820" marR="6482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2300" b="1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4820" marR="6482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en-US" sz="2300" b="1" dirty="0">
                        <a:latin typeface="黑体" panose="02010609060101010101" charset="-122"/>
                        <a:ea typeface="黑体" panose="02010609060101010101" charset="-122"/>
                        <a:cs typeface="Times New Roman" panose="02020603050405020304" pitchFamily="18" charset="0"/>
                      </a:endParaRPr>
                    </a:p>
                  </a:txBody>
                  <a:tcPr marL="64820" marR="6482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288429" y="215751"/>
            <a:ext cx="10701294" cy="612390"/>
          </a:xfrm>
          <a:prstGeom prst="rect">
            <a:avLst/>
          </a:prstGeom>
          <a:noFill/>
        </p:spPr>
        <p:txBody>
          <a:bodyPr wrap="square" lIns="86402" tIns="43201" rIns="86402" bIns="43201" rtlCol="0" anchor="t">
            <a:spAutoFit/>
          </a:bodyPr>
          <a:lstStyle/>
          <a:p>
            <a:pPr defTabSz="864235">
              <a:lnSpc>
                <a:spcPct val="150000"/>
              </a:lnSpc>
              <a:spcBef>
                <a:spcPts val="0"/>
              </a:spcBef>
            </a:pPr>
            <a:r>
              <a:rPr lang="zh-CN" altLang="en-US" sz="2600" b="1" dirty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cs typeface="Times New Roman" panose="02020603050405020304" pitchFamily="18" charset="0"/>
                <a:sym typeface="+mn-ea"/>
              </a:rPr>
              <a:t>提示</a:t>
            </a:r>
            <a:r>
              <a:rPr lang="zh-CN" altLang="en-US" sz="2600" b="1" dirty="0" smtClean="0">
                <a:solidFill>
                  <a:srgbClr val="FF0000"/>
                </a:solidFill>
                <a:latin typeface="华文隶书" panose="02010800040101010101" charset="-122"/>
                <a:ea typeface="华文隶书" panose="02010800040101010101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zh-CN" altLang="en-US" sz="2600" dirty="0" smtClea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弘扬和培育中华民族精神要</a:t>
            </a:r>
            <a:r>
              <a:rPr lang="zh-CN" altLang="en-US" sz="2600" dirty="0" smtClea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结</a:t>
            </a:r>
            <a:r>
              <a:rPr lang="zh-CN" altLang="en-US" sz="26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合文化创新的有关知识来思考。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080517" y="1511895"/>
            <a:ext cx="2866489" cy="933631"/>
          </a:xfrm>
          <a:prstGeom prst="rect">
            <a:avLst/>
          </a:prstGeom>
          <a:noFill/>
        </p:spPr>
        <p:txBody>
          <a:bodyPr wrap="square" lIns="86402" tIns="43201" rIns="86402" bIns="43201" rtlCol="0">
            <a:spAutoFit/>
          </a:bodyPr>
          <a:lstStyle/>
          <a:p>
            <a:r>
              <a:rPr lang="en-US" b="1" dirty="0" err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反对守旧主义和封闭主义、民族虚无主义和历史虚无主义</a:t>
            </a:r>
            <a:endParaRPr lang="en-US" altLang="en-US" sz="19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37753" y="1655911"/>
            <a:ext cx="7484322" cy="641244"/>
          </a:xfrm>
          <a:prstGeom prst="rect">
            <a:avLst/>
          </a:prstGeom>
          <a:noFill/>
        </p:spPr>
        <p:txBody>
          <a:bodyPr wrap="square" lIns="86402" tIns="43201" rIns="86402" bIns="43201" rtlCol="0">
            <a:spAutoFit/>
            <a:scene3d>
              <a:camera prst="orthographicFront"/>
              <a:lightRig rig="threePt" dir="t"/>
            </a:scene3d>
          </a:bodyPr>
          <a:lstStyle/>
          <a:p>
            <a:pPr>
              <a:lnSpc>
                <a:spcPct val="90000"/>
              </a:lnSpc>
            </a:pPr>
            <a:r>
              <a:rPr lang="en-US" sz="2000" dirty="0" err="1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最重要的是发挥中国特色社会主义理论体系</a:t>
            </a:r>
            <a:r>
              <a:rPr lang="zh-CN" altLang="en-US" sz="2000" dirty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的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“</a:t>
            </a:r>
            <a:r>
              <a:rPr lang="en-US" sz="2000" dirty="0" err="1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主心骨”作用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。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有了“主心骨”，才能在全社会形成共同理想和精神支柱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80517" y="2664023"/>
            <a:ext cx="2511779" cy="364245"/>
          </a:xfrm>
          <a:prstGeom prst="rect">
            <a:avLst/>
          </a:prstGeom>
          <a:noFill/>
        </p:spPr>
        <p:txBody>
          <a:bodyPr wrap="square" lIns="86402" tIns="43201" rIns="86402" bIns="43201" rtlCol="0">
            <a:spAutoFit/>
          </a:bodyPr>
          <a:lstStyle/>
          <a:p>
            <a:r>
              <a:rPr lang="en-US" b="1" dirty="0" err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立足于社会实践</a:t>
            </a:r>
            <a:endParaRPr 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60837" y="2592015"/>
            <a:ext cx="7184229" cy="641244"/>
          </a:xfrm>
          <a:prstGeom prst="rect">
            <a:avLst/>
          </a:prstGeom>
          <a:noFill/>
        </p:spPr>
        <p:txBody>
          <a:bodyPr wrap="square" lIns="86402" tIns="43201" rIns="86402" bIns="43201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民族精神产生于社会实践，弘扬和培育民族精神</a:t>
            </a:r>
            <a:r>
              <a:rPr lang="en-US" sz="2000" dirty="0" err="1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要立足于发展中国特色社会主义的伟大实践</a:t>
            </a:r>
            <a:r>
              <a:rPr lang="en-US" sz="2000" dirty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77935" y="3651454"/>
            <a:ext cx="2918105" cy="364245"/>
          </a:xfrm>
          <a:prstGeom prst="rect">
            <a:avLst/>
          </a:prstGeom>
          <a:noFill/>
        </p:spPr>
        <p:txBody>
          <a:bodyPr wrap="square" lIns="86402" tIns="43201" rIns="86402" bIns="43201" rtlCol="0">
            <a:spAutoFit/>
          </a:bodyPr>
          <a:lstStyle/>
          <a:p>
            <a:r>
              <a:rPr lang="en-US" b="1" dirty="0" err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继承传统、推陈出新</a:t>
            </a:r>
            <a:endParaRPr 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960837" y="3384103"/>
            <a:ext cx="7353481" cy="918242"/>
          </a:xfrm>
          <a:prstGeom prst="rect">
            <a:avLst/>
          </a:prstGeom>
          <a:noFill/>
        </p:spPr>
        <p:txBody>
          <a:bodyPr wrap="square" lIns="86402" tIns="43201" rIns="86402" bIns="43201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en-US" sz="2000" dirty="0" err="1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必须继承和发扬中华民族的优良传统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。</a:t>
            </a: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既要珍惜中华民族历史上形成的优秀文化传统，又要继承和发扬我们党在长期革命、建设和改革实践中形成的优良传统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40723" y="4651449"/>
            <a:ext cx="2840681" cy="364245"/>
          </a:xfrm>
          <a:prstGeom prst="rect">
            <a:avLst/>
          </a:prstGeom>
          <a:noFill/>
        </p:spPr>
        <p:txBody>
          <a:bodyPr wrap="square" lIns="86402" tIns="43201" rIns="86402" bIns="43201" rtlCol="0">
            <a:spAutoFit/>
          </a:bodyPr>
          <a:lstStyle/>
          <a:p>
            <a:r>
              <a:rPr lang="en-US" b="1" dirty="0" err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面向世界、博采众长</a:t>
            </a:r>
            <a:endParaRPr 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960837" y="4320207"/>
            <a:ext cx="7354081" cy="918242"/>
          </a:xfrm>
          <a:prstGeom prst="rect">
            <a:avLst/>
          </a:prstGeom>
          <a:noFill/>
        </p:spPr>
        <p:txBody>
          <a:bodyPr wrap="square" lIns="86402" tIns="43201" rIns="86402" bIns="43201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en-US" sz="2000" dirty="0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必须正确对待外来思想文化</a:t>
            </a:r>
            <a:r>
              <a:rPr lang="en-US" sz="20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，既要积极吸收、借鉴国外优秀文化成果，又要抵制西方文化中腐朽、落后思想的危害，警惕西方敌对势力对我国进行西化、分化的图谋。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80517" y="5472335"/>
            <a:ext cx="1405036" cy="364245"/>
          </a:xfrm>
          <a:prstGeom prst="rect">
            <a:avLst/>
          </a:prstGeom>
          <a:noFill/>
        </p:spPr>
        <p:txBody>
          <a:bodyPr wrap="square" lIns="86402" tIns="43201" rIns="86402" bIns="43201" rtlCol="0">
            <a:spAutoFit/>
          </a:bodyPr>
          <a:lstStyle/>
          <a:p>
            <a:r>
              <a:rPr lang="en-US" b="1" dirty="0" err="1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人民群众</a:t>
            </a:r>
            <a:endParaRPr 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032845" y="5400327"/>
            <a:ext cx="7291062" cy="640080"/>
          </a:xfrm>
          <a:prstGeom prst="rect">
            <a:avLst/>
          </a:prstGeom>
          <a:noFill/>
        </p:spPr>
        <p:txBody>
          <a:bodyPr wrap="square" lIns="86402" tIns="43201" rIns="86402" bIns="43201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>
              <a:lnSpc>
                <a:spcPct val="90000"/>
              </a:lnSpc>
              <a:buClrTx/>
              <a:buSzTx/>
              <a:buFontTx/>
            </a:pPr>
            <a:r>
              <a:rPr lang="en-US" sz="2000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每个公民都要积极投身文化建设实践，</a:t>
            </a:r>
            <a:r>
              <a:rPr lang="en-US" sz="2000" dirty="0" err="1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做民族精神的传播者、弘扬者和建设者</a:t>
            </a:r>
            <a:r>
              <a:rPr lang="zh-CN" altLang="en-US" sz="2000" dirty="0" err="1">
                <a:solidFill>
                  <a:schemeClr val="accent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ea typeface="+mn-ea"/>
                <a:cs typeface="Times New Roman" panose="02020603050405020304" pitchFamily="18" charset="0"/>
                <a:sym typeface="+mn-ea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792485" y="1007839"/>
            <a:ext cx="666952" cy="331890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</a:ln>
          <a:effectLst/>
        </p:spPr>
        <p:txBody>
          <a:bodyPr vert="eaVert" wrap="none" lIns="86411" tIns="43205" rIns="86411" bIns="43205">
            <a:spAutoFit/>
          </a:bodyPr>
          <a:lstStyle/>
          <a:p>
            <a:pPr defTabSz="864235">
              <a:defRPr/>
            </a:pPr>
            <a:r>
              <a:rPr lang="zh-CN" alt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ea typeface="黑体" panose="02010609060101010101" charset="-122"/>
              </a:rPr>
              <a:t>弘扬</a:t>
            </a:r>
            <a:r>
              <a:rPr lang="zh-CN" alt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黑体" panose="02010609060101010101" charset="-122"/>
              </a:rPr>
              <a:t>中华民族精神</a:t>
            </a:r>
          </a:p>
        </p:txBody>
      </p:sp>
      <p:sp>
        <p:nvSpPr>
          <p:cNvPr id="5" name="AutoShape 15"/>
          <p:cNvSpPr/>
          <p:nvPr/>
        </p:nvSpPr>
        <p:spPr>
          <a:xfrm>
            <a:off x="1728589" y="575791"/>
            <a:ext cx="216024" cy="4266010"/>
          </a:xfrm>
          <a:prstGeom prst="leftBrace">
            <a:avLst>
              <a:gd name="adj1" fmla="val 137850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86411" tIns="43205" rIns="86411" bIns="43205" anchor="ctr"/>
          <a:lstStyle/>
          <a:p>
            <a:endParaRPr lang="zh-CN" altLang="en-US" sz="100" dirty="0"/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>
            <a:off x="2232645" y="791815"/>
            <a:ext cx="1769626" cy="8259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6411" tIns="43205" rIns="86411" bIns="43205">
            <a:spAutoFit/>
          </a:bodyPr>
          <a:lstStyle/>
          <a:p>
            <a:pPr defTabSz="864235">
              <a:spcBef>
                <a:spcPct val="50000"/>
              </a:spcBef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薪火相传，越燃越旺</a:t>
            </a:r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2232645" y="2231975"/>
            <a:ext cx="1836235" cy="1195249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86411" tIns="43205" rIns="86411" bIns="43205">
            <a:spAutoFit/>
          </a:bodyPr>
          <a:lstStyle/>
          <a:p>
            <a:pPr defTabSz="864235">
              <a:spcBef>
                <a:spcPct val="50000"/>
              </a:spcBef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永远高擎中华民族的精神火炬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22320" y="4600854"/>
            <a:ext cx="3791285" cy="174924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86411" tIns="43205" rIns="86411" bIns="43205">
            <a:spAutoFit/>
          </a:bodyPr>
          <a:lstStyle/>
          <a:p>
            <a:pPr defTabSz="864235">
              <a:spcBef>
                <a:spcPct val="50000"/>
              </a:spcBef>
              <a:defRPr/>
            </a:pPr>
            <a:r>
              <a:rPr kumimoji="1" lang="zh-CN" altLang="en-US" sz="2400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共同续写民族精神的新篇</a:t>
            </a:r>
            <a:r>
              <a:rPr kumimoji="1" lang="zh-CN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章（</a:t>
            </a:r>
            <a:r>
              <a:rPr kumimoji="1" lang="zh-CN" alt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如何弘扬中华民族精神</a:t>
            </a:r>
            <a:r>
              <a:rPr kumimoji="1" lang="zh-CN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）</a:t>
            </a:r>
            <a:endParaRPr kumimoji="1" lang="zh-CN" altLang="en-US" sz="2400" b="1" dirty="0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charset="-122"/>
            </a:endParaRPr>
          </a:p>
          <a:p>
            <a:pPr defTabSz="864235">
              <a:spcBef>
                <a:spcPct val="50000"/>
              </a:spcBef>
              <a:defRPr/>
            </a:pPr>
            <a:endParaRPr kumimoji="1" lang="zh-CN" altLang="en-US" sz="240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charset="-122"/>
            </a:endParaRPr>
          </a:p>
        </p:txBody>
      </p:sp>
      <p:sp>
        <p:nvSpPr>
          <p:cNvPr id="9" name="AutoShape 19"/>
          <p:cNvSpPr/>
          <p:nvPr/>
        </p:nvSpPr>
        <p:spPr>
          <a:xfrm>
            <a:off x="4032845" y="503784"/>
            <a:ext cx="216024" cy="1152128"/>
          </a:xfrm>
          <a:prstGeom prst="leftBrace">
            <a:avLst>
              <a:gd name="adj1" fmla="val 39591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86411" tIns="43205" rIns="86411" bIns="43205" anchor="ctr"/>
          <a:lstStyle/>
          <a:p>
            <a:endParaRPr lang="zh-CN" altLang="en-US" sz="100" dirty="0"/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4176861" y="431775"/>
            <a:ext cx="3550054" cy="456586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86411" tIns="43205" rIns="86411" bIns="43205">
            <a:spAutoFit/>
          </a:bodyPr>
          <a:lstStyle/>
          <a:p>
            <a:pPr defTabSz="864235">
              <a:spcBef>
                <a:spcPct val="50000"/>
              </a:spcBef>
              <a:defRPr/>
            </a:pPr>
            <a:r>
              <a:rPr kumimoji="1" lang="en-US" altLang="en-US" sz="23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民族精神</a:t>
            </a:r>
            <a:r>
              <a:rPr kumimoji="1" lang="zh-CN" altLang="en-US" sz="2300" dirty="0"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的时代性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4248869" y="1151855"/>
            <a:ext cx="1836235" cy="44119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86411" tIns="43205" rIns="86411" bIns="43205">
            <a:spAutoFit/>
          </a:bodyPr>
          <a:lstStyle/>
          <a:p>
            <a:pPr defTabSz="864235">
              <a:spcBef>
                <a:spcPct val="50000"/>
              </a:spcBef>
              <a:defRPr/>
            </a:pPr>
            <a:r>
              <a:rPr kumimoji="1" lang="zh-CN" altLang="en-US" sz="2300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丰富和发展</a:t>
            </a:r>
          </a:p>
        </p:txBody>
      </p:sp>
      <p:sp>
        <p:nvSpPr>
          <p:cNvPr id="12" name="AutoShape 12"/>
          <p:cNvSpPr/>
          <p:nvPr/>
        </p:nvSpPr>
        <p:spPr>
          <a:xfrm>
            <a:off x="6049069" y="863823"/>
            <a:ext cx="106214" cy="932377"/>
          </a:xfrm>
          <a:prstGeom prst="leftBrace">
            <a:avLst>
              <a:gd name="adj1" fmla="val 58327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86411" tIns="43205" rIns="86411" bIns="43205" anchor="ctr"/>
          <a:lstStyle/>
          <a:p>
            <a:endParaRPr lang="zh-CN" altLang="en-US" sz="100" dirty="0"/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193085" y="863823"/>
            <a:ext cx="2536525" cy="44119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lIns="86411" tIns="43205" rIns="86411" bIns="43205">
            <a:spAutoFit/>
          </a:bodyPr>
          <a:lstStyle/>
          <a:p>
            <a:pPr defTabSz="864235">
              <a:spcBef>
                <a:spcPct val="50000"/>
              </a:spcBef>
              <a:defRPr/>
            </a:pPr>
            <a:r>
              <a:rPr kumimoji="1" lang="zh-CN" altLang="en-US" sz="2300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新民主主义革命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6193085" y="1367879"/>
            <a:ext cx="4336981" cy="44119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86411" tIns="43205" rIns="86411" bIns="43205">
            <a:spAutoFit/>
          </a:bodyPr>
          <a:lstStyle/>
          <a:p>
            <a:pPr defTabSz="864235">
              <a:spcBef>
                <a:spcPct val="50000"/>
              </a:spcBef>
              <a:defRPr/>
            </a:pPr>
            <a:r>
              <a:rPr kumimoji="1" lang="zh-CN" altLang="en-US" sz="2300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社会主义革命、建设和改革</a:t>
            </a:r>
          </a:p>
        </p:txBody>
      </p:sp>
      <p:sp>
        <p:nvSpPr>
          <p:cNvPr id="15" name="Text Box 5"/>
          <p:cNvSpPr txBox="1"/>
          <p:nvPr/>
        </p:nvSpPr>
        <p:spPr>
          <a:xfrm>
            <a:off x="3960837" y="2520007"/>
            <a:ext cx="1566201" cy="431989"/>
          </a:xfrm>
          <a:prstGeom prst="rect">
            <a:avLst/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6411" tIns="43205" rIns="86411" bIns="43205"/>
          <a:lstStyle/>
          <a:p>
            <a:pPr algn="ctr"/>
            <a:r>
              <a:rPr lang="zh-CN" altLang="en-US" sz="2600" noProof="1">
                <a:ea typeface="黑体" panose="02010609060101010101" charset="-122"/>
              </a:rPr>
              <a:t>必要性</a:t>
            </a:r>
          </a:p>
        </p:txBody>
      </p:sp>
      <p:sp>
        <p:nvSpPr>
          <p:cNvPr id="16" name="AutoShape 27"/>
          <p:cNvSpPr/>
          <p:nvPr/>
        </p:nvSpPr>
        <p:spPr>
          <a:xfrm>
            <a:off x="2448669" y="143743"/>
            <a:ext cx="1495992" cy="504056"/>
          </a:xfrm>
          <a:prstGeom prst="wedgeRoundRectCallout">
            <a:avLst>
              <a:gd name="adj1" fmla="val -15431"/>
              <a:gd name="adj2" fmla="val 84375"/>
              <a:gd name="adj3" fmla="val 16667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6411" tIns="43205" rIns="86411" bIns="43205"/>
          <a:lstStyle/>
          <a:p>
            <a:pPr algn="ctr" fontAlgn="base"/>
            <a:r>
              <a:rPr lang="zh-CN" altLang="en-US" sz="2600" noProof="1">
                <a:ea typeface="黑体" panose="02010609060101010101" charset="-122"/>
              </a:rPr>
              <a:t>体现</a:t>
            </a:r>
          </a:p>
        </p:txBody>
      </p:sp>
      <p:sp>
        <p:nvSpPr>
          <p:cNvPr id="17" name="AutoShape 28"/>
          <p:cNvSpPr/>
          <p:nvPr/>
        </p:nvSpPr>
        <p:spPr>
          <a:xfrm>
            <a:off x="3788519" y="3841273"/>
            <a:ext cx="1292566" cy="575985"/>
          </a:xfrm>
          <a:prstGeom prst="wedgeRoundRectCallout">
            <a:avLst>
              <a:gd name="adj1" fmla="val -97001"/>
              <a:gd name="adj2" fmla="val 80572"/>
              <a:gd name="adj3" fmla="val 16667"/>
            </a:avLst>
          </a:pr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86411" tIns="43205" rIns="86411" bIns="43205"/>
          <a:lstStyle/>
          <a:p>
            <a:pPr algn="ctr" fontAlgn="base"/>
            <a:r>
              <a:rPr lang="zh-CN" altLang="en-US" sz="2600" noProof="1">
                <a:ea typeface="黑体" panose="02010609060101010101" charset="-122"/>
              </a:rPr>
              <a:t>做法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5905053" y="1871935"/>
            <a:ext cx="3590259" cy="44119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86411" tIns="43205" rIns="86411" bIns="43205">
            <a:spAutoFit/>
          </a:bodyPr>
          <a:lstStyle/>
          <a:p>
            <a:pPr defTabSz="864235">
              <a:spcBef>
                <a:spcPct val="50000"/>
              </a:spcBef>
              <a:defRPr/>
            </a:pPr>
            <a:r>
              <a:rPr kumimoji="1" lang="zh-CN" altLang="en-US" sz="23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是文</a:t>
            </a:r>
            <a:r>
              <a:rPr kumimoji="1" lang="zh-CN" altLang="en-US" sz="23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化建设</a:t>
            </a:r>
            <a:r>
              <a:rPr kumimoji="1" lang="zh-CN" altLang="en-US" sz="2300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极为重要任务</a:t>
            </a:r>
          </a:p>
        </p:txBody>
      </p:sp>
      <p:sp>
        <p:nvSpPr>
          <p:cNvPr id="19" name="AutoShape 13"/>
          <p:cNvSpPr/>
          <p:nvPr/>
        </p:nvSpPr>
        <p:spPr>
          <a:xfrm>
            <a:off x="5617021" y="1943943"/>
            <a:ext cx="340243" cy="1559961"/>
          </a:xfrm>
          <a:prstGeom prst="leftBrace">
            <a:avLst>
              <a:gd name="adj1" fmla="val 31631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86411" tIns="43205" rIns="86411" bIns="43205" anchor="ctr"/>
          <a:lstStyle/>
          <a:p>
            <a:endParaRPr lang="zh-CN" altLang="en-US" sz="100" dirty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5833045" y="2303983"/>
            <a:ext cx="4661912" cy="44119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86411" tIns="43205" rIns="86411" bIns="43205">
            <a:spAutoFit/>
          </a:bodyPr>
          <a:lstStyle/>
          <a:p>
            <a:pPr defTabSz="864235">
              <a:spcBef>
                <a:spcPct val="50000"/>
              </a:spcBef>
              <a:defRPr/>
            </a:pPr>
            <a:r>
              <a:rPr kumimoji="1" lang="zh-CN" altLang="en-US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 </a:t>
            </a:r>
            <a:r>
              <a:rPr kumimoji="1" lang="zh-CN" alt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是提</a:t>
            </a:r>
            <a:r>
              <a:rPr kumimoji="1" lang="zh-CN" altLang="en-US" sz="2300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高</a:t>
            </a:r>
            <a:r>
              <a:rPr kumimoji="1" lang="zh-CN" altLang="en-US" sz="23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全民族综合素</a:t>
            </a:r>
            <a:r>
              <a:rPr kumimoji="1" lang="zh-CN" altLang="en-US" sz="23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质</a:t>
            </a:r>
            <a:r>
              <a:rPr kumimoji="1" lang="zh-CN" alt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的必然要求</a:t>
            </a:r>
            <a:endParaRPr kumimoji="1" lang="zh-CN" altLang="en-US" sz="230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charset="-122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5833045" y="2736031"/>
            <a:ext cx="4445957" cy="44119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86411" tIns="43205" rIns="86411" bIns="43205">
            <a:spAutoFit/>
          </a:bodyPr>
          <a:lstStyle/>
          <a:p>
            <a:pPr defTabSz="864235">
              <a:spcBef>
                <a:spcPct val="50000"/>
              </a:spcBef>
              <a:defRPr/>
            </a:pPr>
            <a:r>
              <a:rPr kumimoji="1" lang="zh-CN" altLang="en-US" sz="23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 </a:t>
            </a:r>
            <a:r>
              <a:rPr kumimoji="1" lang="zh-CN" alt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是增强</a:t>
            </a:r>
            <a:r>
              <a:rPr kumimoji="1" lang="zh-CN" altLang="en-US" sz="23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我国国</a:t>
            </a:r>
            <a:r>
              <a:rPr kumimoji="1" lang="zh-CN" altLang="en-US" sz="23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际竞争</a:t>
            </a:r>
            <a:r>
              <a:rPr kumimoji="1" lang="zh-CN" altLang="en-US" sz="23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力</a:t>
            </a:r>
            <a:r>
              <a:rPr kumimoji="1" lang="zh-CN" alt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的要求</a:t>
            </a:r>
            <a:endParaRPr kumimoji="1" lang="zh-CN" altLang="en-US" sz="230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charset="-122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905053" y="3168079"/>
            <a:ext cx="3985105" cy="44119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86411" tIns="43205" rIns="86411" bIns="43205">
            <a:spAutoFit/>
          </a:bodyPr>
          <a:lstStyle/>
          <a:p>
            <a:pPr defTabSz="864235">
              <a:spcBef>
                <a:spcPct val="50000"/>
              </a:spcBef>
              <a:defRPr/>
            </a:pPr>
            <a:r>
              <a:rPr kumimoji="1" lang="zh-CN" alt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是坚</a:t>
            </a:r>
            <a:r>
              <a:rPr kumimoji="1" lang="zh-CN" altLang="en-US" sz="2300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持社会主义道</a:t>
            </a:r>
            <a:r>
              <a:rPr kumimoji="1" lang="zh-CN" alt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路的需要</a:t>
            </a:r>
            <a:endParaRPr kumimoji="1" lang="zh-CN" altLang="en-US" sz="230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charset="-122"/>
            </a:endParaRP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5977061" y="6038978"/>
            <a:ext cx="4908628" cy="44119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86411" tIns="43205" rIns="86411" bIns="43205">
            <a:spAutoFit/>
          </a:bodyPr>
          <a:lstStyle/>
          <a:p>
            <a:pPr defTabSz="864235">
              <a:spcBef>
                <a:spcPct val="50000"/>
              </a:spcBef>
              <a:defRPr/>
            </a:pPr>
            <a:r>
              <a:rPr kumimoji="1" lang="zh-CN" altLang="en-US" sz="2300" dirty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人人做传播者、弘扬者和建设者</a:t>
            </a:r>
          </a:p>
        </p:txBody>
      </p:sp>
      <p:sp>
        <p:nvSpPr>
          <p:cNvPr id="25" name="AutoShape 17"/>
          <p:cNvSpPr/>
          <p:nvPr/>
        </p:nvSpPr>
        <p:spPr>
          <a:xfrm>
            <a:off x="5761037" y="3816151"/>
            <a:ext cx="144016" cy="2664024"/>
          </a:xfrm>
          <a:prstGeom prst="leftBrace">
            <a:avLst>
              <a:gd name="adj1" fmla="val 52905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86411" tIns="43205" rIns="86411" bIns="43205" anchor="ctr"/>
          <a:lstStyle/>
          <a:p>
            <a:endParaRPr lang="zh-CN" altLang="en-US" sz="100" dirty="0"/>
          </a:p>
        </p:txBody>
      </p:sp>
      <p:sp>
        <p:nvSpPr>
          <p:cNvPr id="26" name=" 241"/>
          <p:cNvSpPr/>
          <p:nvPr/>
        </p:nvSpPr>
        <p:spPr>
          <a:xfrm>
            <a:off x="10585573" y="2736031"/>
            <a:ext cx="653484" cy="570586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5" rIns="86411" bIns="43205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 noProof="1">
              <a:solidFill>
                <a:srgbClr val="FFFFFF"/>
              </a:solidFill>
            </a:endParaRPr>
          </a:p>
        </p:txBody>
      </p:sp>
      <p:sp>
        <p:nvSpPr>
          <p:cNvPr id="29" name=" 241"/>
          <p:cNvSpPr/>
          <p:nvPr/>
        </p:nvSpPr>
        <p:spPr>
          <a:xfrm>
            <a:off x="9793485" y="5112295"/>
            <a:ext cx="653484" cy="572385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5" rIns="86411" bIns="43205"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0" noProof="1">
              <a:solidFill>
                <a:srgbClr val="FFFFFF"/>
              </a:solidFill>
            </a:endParaRPr>
          </a:p>
        </p:txBody>
      </p:sp>
      <p:sp>
        <p:nvSpPr>
          <p:cNvPr id="30" name="Rectangle 26"/>
          <p:cNvSpPr>
            <a:spLocks noChangeArrowheads="1"/>
          </p:cNvSpPr>
          <p:nvPr/>
        </p:nvSpPr>
        <p:spPr bwMode="auto">
          <a:xfrm>
            <a:off x="5977061" y="4104183"/>
            <a:ext cx="4908628" cy="44119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86411" tIns="43205" rIns="86411" bIns="43205">
            <a:spAutoFit/>
          </a:bodyPr>
          <a:lstStyle/>
          <a:p>
            <a:pPr defTabSz="864235">
              <a:spcBef>
                <a:spcPct val="50000"/>
              </a:spcBef>
              <a:defRPr/>
            </a:pPr>
            <a:r>
              <a:rPr kumimoji="1" lang="zh-CN" alt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立足于社会实践</a:t>
            </a:r>
            <a:endParaRPr kumimoji="1" lang="zh-CN" altLang="en-US" sz="230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charset="-122"/>
            </a:endParaRPr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5977061" y="4536231"/>
            <a:ext cx="4908628" cy="44119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86411" tIns="43205" rIns="86411" bIns="43205">
            <a:spAutoFit/>
          </a:bodyPr>
          <a:lstStyle/>
          <a:p>
            <a:pPr defTabSz="864235">
              <a:spcBef>
                <a:spcPct val="50000"/>
              </a:spcBef>
              <a:defRPr/>
            </a:pPr>
            <a:r>
              <a:rPr kumimoji="1" lang="zh-CN" alt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继承和发扬中华民族的优良传统</a:t>
            </a:r>
            <a:endParaRPr kumimoji="1" lang="zh-CN" altLang="en-US" sz="230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charset="-122"/>
            </a:endParaRPr>
          </a:p>
        </p:txBody>
      </p:sp>
      <p:sp>
        <p:nvSpPr>
          <p:cNvPr id="32" name="Rectangle 26"/>
          <p:cNvSpPr>
            <a:spLocks noChangeArrowheads="1"/>
          </p:cNvSpPr>
          <p:nvPr/>
        </p:nvSpPr>
        <p:spPr bwMode="auto">
          <a:xfrm>
            <a:off x="5977061" y="5040287"/>
            <a:ext cx="4908628" cy="44119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86411" tIns="43205" rIns="86411" bIns="43205">
            <a:spAutoFit/>
          </a:bodyPr>
          <a:lstStyle/>
          <a:p>
            <a:pPr defTabSz="864235">
              <a:spcBef>
                <a:spcPct val="50000"/>
              </a:spcBef>
              <a:defRPr/>
            </a:pPr>
            <a:r>
              <a:rPr kumimoji="1" lang="zh-CN" alt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正确对待外来思想文化</a:t>
            </a:r>
            <a:endParaRPr kumimoji="1" lang="zh-CN" altLang="en-US" sz="230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charset="-122"/>
            </a:endParaRPr>
          </a:p>
        </p:txBody>
      </p:sp>
      <p:sp>
        <p:nvSpPr>
          <p:cNvPr id="33" name="Rectangle 26"/>
          <p:cNvSpPr>
            <a:spLocks noChangeArrowheads="1"/>
          </p:cNvSpPr>
          <p:nvPr/>
        </p:nvSpPr>
        <p:spPr bwMode="auto">
          <a:xfrm>
            <a:off x="5977061" y="5544343"/>
            <a:ext cx="4908628" cy="44119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86411" tIns="43205" rIns="86411" bIns="43205">
            <a:spAutoFit/>
          </a:bodyPr>
          <a:lstStyle/>
          <a:p>
            <a:pPr defTabSz="864235">
              <a:spcBef>
                <a:spcPct val="50000"/>
              </a:spcBef>
              <a:defRPr/>
            </a:pPr>
            <a:r>
              <a:rPr kumimoji="1" lang="zh-CN" altLang="en-US" sz="23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与弘扬时代精神相结合</a:t>
            </a:r>
            <a:endParaRPr kumimoji="1" lang="zh-CN" altLang="en-US" sz="23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charset="-122"/>
            </a:endParaRPr>
          </a:p>
        </p:txBody>
      </p:sp>
      <p:sp>
        <p:nvSpPr>
          <p:cNvPr id="34" name="Rectangle 26"/>
          <p:cNvSpPr>
            <a:spLocks noChangeArrowheads="1"/>
          </p:cNvSpPr>
          <p:nvPr/>
        </p:nvSpPr>
        <p:spPr bwMode="auto">
          <a:xfrm>
            <a:off x="5977061" y="3672135"/>
            <a:ext cx="4908628" cy="441197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square" lIns="86411" tIns="43205" rIns="86411" bIns="43205">
            <a:spAutoFit/>
          </a:bodyPr>
          <a:lstStyle/>
          <a:p>
            <a:pPr defTabSz="864235">
              <a:spcBef>
                <a:spcPct val="50000"/>
              </a:spcBef>
              <a:defRPr/>
            </a:pPr>
            <a:r>
              <a:rPr kumimoji="1" lang="zh-CN" altLang="en-US" sz="23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</a:rPr>
              <a:t>发挥“主心骨”的作用</a:t>
            </a:r>
            <a:endParaRPr kumimoji="1" lang="zh-CN" altLang="en-US" sz="2300" dirty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8429" y="1511895"/>
            <a:ext cx="10945613" cy="35394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伟大的抗战精神是中国共产党人在新民主主义革命时  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期所形成的革命精神之一。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对于中国共产党人的革命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667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精神，下列认识正确的是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(    )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①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它是对中华民族精神的丰富和发展</a:t>
            </a:r>
            <a:endParaRPr lang="en-US" altLang="zh-CN" sz="2800" dirty="0" smtClean="0">
              <a:cs typeface="Times New Roman" panose="02020603050405020304" pitchFamily="18" charset="0"/>
            </a:endParaRPr>
          </a:p>
          <a:p>
            <a:pPr marL="0" marR="0" lvl="0" indent="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②它是新民主主义革命时期中华民族精神的主体</a:t>
            </a:r>
            <a:endParaRPr lang="en-US" altLang="zh-CN" sz="2800" dirty="0" smtClean="0">
              <a:cs typeface="Times New Roman" panose="02020603050405020304" pitchFamily="18" charset="0"/>
            </a:endParaRPr>
          </a:p>
          <a:p>
            <a:pPr marL="0" marR="0" lvl="0" indent="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③它具有深厚的民族性、鲜明的时代性和先进性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</a:t>
            </a:r>
            <a:r>
              <a:rPr kumimoji="0" lang="zh-CN" altLang="en-US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</a:t>
            </a:r>
            <a:endParaRPr kumimoji="0" lang="en-US" altLang="zh-CN" sz="2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800" dirty="0" smtClean="0">
                <a:cs typeface="Times New Roman" panose="02020603050405020304" pitchFamily="18" charset="0"/>
              </a:rPr>
              <a:t>    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④它是新民主主义革命的指导思想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667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A.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①②③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B.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①②④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    C.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①③④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      D.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②③④</a:t>
            </a:r>
            <a:endParaRPr kumimoji="0" lang="en-US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44813" y="287759"/>
            <a:ext cx="32624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当堂达标</a:t>
            </a:r>
            <a:endParaRPr lang="zh-CN" altLang="en-US" sz="6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8209309" y="2447999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4506909" y="2687349"/>
            <a:ext cx="3123908" cy="696382"/>
          </a:xfrm>
          <a:prstGeom prst="rect">
            <a:avLst/>
          </a:prstGeom>
          <a:solidFill>
            <a:srgbClr val="92D050"/>
          </a:solidFill>
          <a:ln w="12700">
            <a:solidFill>
              <a:srgbClr val="000000"/>
            </a:solidFill>
            <a:prstDash val="solid"/>
            <a:miter lim="800000"/>
          </a:ln>
        </p:spPr>
        <p:txBody>
          <a:bodyPr lIns="86402" tIns="43201" rIns="86402" bIns="43201"/>
          <a:lstStyle/>
          <a:p>
            <a:pPr eaLnBrk="1" hangingPunct="1"/>
            <a:r>
              <a:rPr kumimoji="1" lang="zh-CN" altLang="en-US" sz="35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中华民族精神</a:t>
            </a:r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804724" y="2763389"/>
            <a:ext cx="2858963" cy="544304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miter lim="800000"/>
          </a:ln>
        </p:spPr>
        <p:txBody>
          <a:bodyPr lIns="86402" tIns="43201" rIns="86402" bIns="43201"/>
          <a:lstStyle/>
          <a:p>
            <a:pPr algn="just" eaLnBrk="1" hangingPunct="1"/>
            <a:r>
              <a:rPr kumimoji="1" lang="zh-CN" altLang="en-US" sz="2500" dirty="0" smtClean="0">
                <a:latin typeface="+mn-ea"/>
                <a:ea typeface="+mn-ea"/>
              </a:rPr>
              <a:t>中华优秀传统文化</a:t>
            </a:r>
            <a:endParaRPr kumimoji="1" lang="zh-CN" altLang="en-US" sz="2500" dirty="0">
              <a:latin typeface="+mn-ea"/>
              <a:ea typeface="+mn-ea"/>
            </a:endParaRPr>
          </a:p>
        </p:txBody>
      </p:sp>
      <p:sp>
        <p:nvSpPr>
          <p:cNvPr id="109578" name="Text Box 10"/>
          <p:cNvSpPr txBox="1">
            <a:spLocks noChangeArrowheads="1"/>
          </p:cNvSpPr>
          <p:nvPr/>
        </p:nvSpPr>
        <p:spPr bwMode="auto">
          <a:xfrm>
            <a:off x="3192580" y="1246316"/>
            <a:ext cx="1686444" cy="575792"/>
          </a:xfrm>
          <a:prstGeom prst="rect">
            <a:avLst/>
          </a:prstGeom>
          <a:solidFill>
            <a:srgbClr val="AFD1F3"/>
          </a:solidFill>
          <a:ln w="9525">
            <a:solidFill>
              <a:srgbClr val="000000"/>
            </a:solidFill>
            <a:miter lim="800000"/>
          </a:ln>
        </p:spPr>
        <p:txBody>
          <a:bodyPr lIns="86402" tIns="43201" rIns="86402" bIns="43201"/>
          <a:lstStyle/>
          <a:p>
            <a:pPr eaLnBrk="1" hangingPunct="1"/>
            <a:r>
              <a:rPr kumimoji="1" lang="zh-CN" altLang="en-US" sz="2800" dirty="0">
                <a:latin typeface="黑体" panose="02010609060101010101" charset="-122"/>
                <a:ea typeface="黑体" panose="02010609060101010101" charset="-122"/>
              </a:rPr>
              <a:t>精神纽带</a:t>
            </a:r>
          </a:p>
        </p:txBody>
      </p:sp>
      <p:sp>
        <p:nvSpPr>
          <p:cNvPr id="109579" name="Text Box 11"/>
          <p:cNvSpPr txBox="1">
            <a:spLocks noChangeArrowheads="1"/>
          </p:cNvSpPr>
          <p:nvPr/>
        </p:nvSpPr>
        <p:spPr bwMode="auto">
          <a:xfrm>
            <a:off x="5201925" y="1257239"/>
            <a:ext cx="1757945" cy="575792"/>
          </a:xfrm>
          <a:prstGeom prst="rect">
            <a:avLst/>
          </a:prstGeom>
          <a:solidFill>
            <a:srgbClr val="AFD1F3"/>
          </a:solidFill>
          <a:ln w="9525">
            <a:solidFill>
              <a:srgbClr val="000000"/>
            </a:solidFill>
            <a:miter lim="800000"/>
          </a:ln>
        </p:spPr>
        <p:txBody>
          <a:bodyPr lIns="86402" tIns="43201" rIns="86402" bIns="43201"/>
          <a:lstStyle/>
          <a:p>
            <a:pPr eaLnBrk="1" hangingPunct="1"/>
            <a:r>
              <a:rPr kumimoji="1" lang="zh-CN" altLang="en-US" sz="2500" b="1" dirty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kumimoji="1" lang="zh-CN" altLang="en-US" sz="2800" dirty="0">
                <a:latin typeface="黑体" panose="02010609060101010101" charset="-122"/>
                <a:ea typeface="黑体" panose="02010609060101010101" charset="-122"/>
              </a:rPr>
              <a:t>精神支柱</a:t>
            </a:r>
          </a:p>
        </p:txBody>
      </p:sp>
      <p:sp>
        <p:nvSpPr>
          <p:cNvPr id="109580" name="Text Box 12"/>
          <p:cNvSpPr txBox="1">
            <a:spLocks noChangeArrowheads="1"/>
          </p:cNvSpPr>
          <p:nvPr/>
        </p:nvSpPr>
        <p:spPr bwMode="auto">
          <a:xfrm>
            <a:off x="7282770" y="1246260"/>
            <a:ext cx="1646911" cy="575792"/>
          </a:xfrm>
          <a:prstGeom prst="rect">
            <a:avLst/>
          </a:prstGeom>
          <a:solidFill>
            <a:srgbClr val="AFD1F3"/>
          </a:solidFill>
          <a:ln w="9525">
            <a:solidFill>
              <a:srgbClr val="000000"/>
            </a:solidFill>
            <a:miter lim="800000"/>
          </a:ln>
        </p:spPr>
        <p:txBody>
          <a:bodyPr lIns="86402" tIns="43201" rIns="86402" bIns="43201"/>
          <a:lstStyle/>
          <a:p>
            <a:pPr algn="ctr" eaLnBrk="1" hangingPunct="1"/>
            <a:r>
              <a:rPr kumimoji="1" lang="zh-CN" altLang="en-US" sz="2800" dirty="0">
                <a:latin typeface="黑体" panose="02010609060101010101" charset="-122"/>
                <a:ea typeface="黑体" panose="02010609060101010101" charset="-122"/>
              </a:rPr>
              <a:t>精神动力</a:t>
            </a:r>
          </a:p>
        </p:txBody>
      </p:sp>
      <p:sp>
        <p:nvSpPr>
          <p:cNvPr id="109588" name="Text Box 20"/>
          <p:cNvSpPr txBox="1">
            <a:spLocks noChangeArrowheads="1"/>
          </p:cNvSpPr>
          <p:nvPr/>
        </p:nvSpPr>
        <p:spPr bwMode="auto">
          <a:xfrm>
            <a:off x="9208730" y="1833506"/>
            <a:ext cx="1812967" cy="544304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</a:ln>
        </p:spPr>
        <p:txBody>
          <a:bodyPr lIns="86402" tIns="43201" rIns="86402" bIns="43201"/>
          <a:lstStyle/>
          <a:p>
            <a:pPr algn="ctr" eaLnBrk="1" hangingPunct="1"/>
            <a:r>
              <a:rPr kumimoji="1" lang="zh-CN" altLang="en-US" sz="2800" dirty="0">
                <a:latin typeface="黑体" panose="02010609060101010101" charset="-122"/>
                <a:ea typeface="黑体" panose="02010609060101010101" charset="-122"/>
              </a:rPr>
              <a:t>创造精神</a:t>
            </a:r>
          </a:p>
        </p:txBody>
      </p:sp>
      <p:sp>
        <p:nvSpPr>
          <p:cNvPr id="109589" name="Text Box 21"/>
          <p:cNvSpPr txBox="1">
            <a:spLocks noChangeArrowheads="1"/>
          </p:cNvSpPr>
          <p:nvPr/>
        </p:nvSpPr>
        <p:spPr bwMode="auto">
          <a:xfrm>
            <a:off x="9208731" y="2473369"/>
            <a:ext cx="1828614" cy="524224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</a:ln>
        </p:spPr>
        <p:txBody>
          <a:bodyPr lIns="86402" tIns="43201" rIns="86402" bIns="43201"/>
          <a:lstStyle/>
          <a:p>
            <a:pPr algn="ctr" eaLnBrk="1" hangingPunct="1"/>
            <a:r>
              <a:rPr kumimoji="1" lang="zh-CN" altLang="en-US" sz="2800" dirty="0">
                <a:latin typeface="黑体" panose="02010609060101010101" charset="-122"/>
                <a:ea typeface="黑体" panose="02010609060101010101" charset="-122"/>
              </a:rPr>
              <a:t>奋斗精神</a:t>
            </a:r>
          </a:p>
        </p:txBody>
      </p:sp>
      <p:sp>
        <p:nvSpPr>
          <p:cNvPr id="109590" name="Text Box 22"/>
          <p:cNvSpPr txBox="1">
            <a:spLocks noChangeArrowheads="1"/>
          </p:cNvSpPr>
          <p:nvPr/>
        </p:nvSpPr>
        <p:spPr bwMode="auto">
          <a:xfrm>
            <a:off x="9208731" y="3092693"/>
            <a:ext cx="1840835" cy="543398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</a:ln>
        </p:spPr>
        <p:txBody>
          <a:bodyPr lIns="86402" tIns="43201" rIns="86402" bIns="43201"/>
          <a:lstStyle/>
          <a:p>
            <a:pPr algn="ctr" eaLnBrk="1" hangingPunct="1"/>
            <a:r>
              <a:rPr kumimoji="1" lang="zh-CN" altLang="en-US" sz="2800" dirty="0">
                <a:latin typeface="黑体" panose="02010609060101010101" charset="-122"/>
                <a:ea typeface="黑体" panose="02010609060101010101" charset="-122"/>
              </a:rPr>
              <a:t>团结精神</a:t>
            </a:r>
          </a:p>
        </p:txBody>
      </p:sp>
      <p:sp>
        <p:nvSpPr>
          <p:cNvPr id="109591" name="Text Box 23"/>
          <p:cNvSpPr txBox="1">
            <a:spLocks noChangeArrowheads="1"/>
          </p:cNvSpPr>
          <p:nvPr/>
        </p:nvSpPr>
        <p:spPr bwMode="auto">
          <a:xfrm>
            <a:off x="9208730" y="3693368"/>
            <a:ext cx="1828381" cy="544115"/>
          </a:xfrm>
          <a:prstGeom prst="rect">
            <a:avLst/>
          </a:prstGeom>
          <a:solidFill>
            <a:srgbClr val="CCFFCC"/>
          </a:solidFill>
          <a:ln w="9525">
            <a:solidFill>
              <a:srgbClr val="000000"/>
            </a:solidFill>
            <a:miter lim="800000"/>
          </a:ln>
        </p:spPr>
        <p:txBody>
          <a:bodyPr lIns="86402" tIns="43201" rIns="86402" bIns="43201"/>
          <a:lstStyle/>
          <a:p>
            <a:pPr algn="ctr" eaLnBrk="1" hangingPunct="1"/>
            <a:r>
              <a:rPr kumimoji="1" lang="zh-CN" altLang="en-US" sz="2800" dirty="0">
                <a:latin typeface="黑体" panose="02010609060101010101" charset="-122"/>
                <a:ea typeface="黑体" panose="02010609060101010101" charset="-122"/>
              </a:rPr>
              <a:t>梦想精神</a:t>
            </a:r>
          </a:p>
        </p:txBody>
      </p:sp>
      <p:grpSp>
        <p:nvGrpSpPr>
          <p:cNvPr id="4" name="组合 109622"/>
          <p:cNvGrpSpPr/>
          <p:nvPr/>
        </p:nvGrpSpPr>
        <p:grpSpPr>
          <a:xfrm>
            <a:off x="7630817" y="2105657"/>
            <a:ext cx="1577913" cy="1859767"/>
            <a:chOff x="6056028" y="1671090"/>
            <a:chExt cx="1252276" cy="1476723"/>
          </a:xfrm>
        </p:grpSpPr>
        <p:sp>
          <p:nvSpPr>
            <p:cNvPr id="3" name="左中括号 2"/>
            <p:cNvSpPr/>
            <p:nvPr/>
          </p:nvSpPr>
          <p:spPr>
            <a:xfrm>
              <a:off x="6804248" y="1671090"/>
              <a:ext cx="504056" cy="1476723"/>
            </a:xfrm>
            <a:prstGeom prst="leftBracket">
              <a:avLst>
                <a:gd name="adj" fmla="val 0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3000" dirty="0"/>
            </a:p>
          </p:txBody>
        </p:sp>
        <p:cxnSp>
          <p:nvCxnSpPr>
            <p:cNvPr id="5" name="直接连接符 4"/>
            <p:cNvCxnSpPr>
              <a:stCxn id="109570" idx="3"/>
              <a:endCxn id="3" idx="1"/>
            </p:cNvCxnSpPr>
            <p:nvPr/>
          </p:nvCxnSpPr>
          <p:spPr>
            <a:xfrm>
              <a:off x="6056028" y="2409451"/>
              <a:ext cx="748220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/>
            <p:cNvCxnSpPr>
              <a:stCxn id="109589" idx="1"/>
            </p:cNvCxnSpPr>
            <p:nvPr/>
          </p:nvCxnSpPr>
          <p:spPr>
            <a:xfrm flipH="1" flipV="1">
              <a:off x="6804248" y="2171193"/>
              <a:ext cx="504056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109590" idx="1"/>
            </p:cNvCxnSpPr>
            <p:nvPr/>
          </p:nvCxnSpPr>
          <p:spPr>
            <a:xfrm flipH="1">
              <a:off x="6804248" y="2670572"/>
              <a:ext cx="504056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109619"/>
          <p:cNvGrpSpPr/>
          <p:nvPr/>
        </p:nvGrpSpPr>
        <p:grpSpPr>
          <a:xfrm>
            <a:off x="3528789" y="2520005"/>
            <a:ext cx="1056162" cy="515534"/>
            <a:chOff x="2800544" y="2000099"/>
            <a:chExt cx="838200" cy="409353"/>
          </a:xfrm>
        </p:grpSpPr>
        <p:sp>
          <p:nvSpPr>
            <p:cNvPr id="109574" name="Rectangle 6"/>
            <p:cNvSpPr>
              <a:spLocks noChangeArrowheads="1"/>
            </p:cNvSpPr>
            <p:nvPr/>
          </p:nvSpPr>
          <p:spPr bwMode="auto">
            <a:xfrm>
              <a:off x="2800544" y="2000099"/>
              <a:ext cx="838200" cy="376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anose="05000000000000000000" pitchFamily="2" charset="2"/>
                <a:buNone/>
              </a:pPr>
              <a:r>
                <a:rPr kumimoji="1" lang="zh-CN" altLang="en-US" sz="25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关系</a:t>
              </a:r>
            </a:p>
          </p:txBody>
        </p:sp>
        <p:cxnSp>
          <p:nvCxnSpPr>
            <p:cNvPr id="12" name="直接连接符 11"/>
            <p:cNvCxnSpPr>
              <a:stCxn id="109570" idx="1"/>
              <a:endCxn id="109573" idx="3"/>
            </p:cNvCxnSpPr>
            <p:nvPr/>
          </p:nvCxnSpPr>
          <p:spPr>
            <a:xfrm flipH="1">
              <a:off x="2907603" y="2409451"/>
              <a:ext cx="669205" cy="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/>
          <p:nvPr/>
        </p:nvSpPr>
        <p:spPr bwMode="auto">
          <a:xfrm>
            <a:off x="7633093" y="2541589"/>
            <a:ext cx="944693" cy="47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6402" tIns="43201" rIns="86402" bIns="43201" rtlCol="0">
            <a:spAutoFit/>
          </a:bodyPr>
          <a:lstStyle/>
          <a:p>
            <a:pPr lvl="0" algn="ctr">
              <a:spcBef>
                <a:spcPct val="20000"/>
              </a:spcBef>
              <a:buClr>
                <a:schemeClr val="tx2"/>
              </a:buClr>
              <a:buSzTx/>
              <a:buFont typeface="Wingdings" panose="05000000000000000000" pitchFamily="2" charset="2"/>
            </a:pPr>
            <a:r>
              <a:rPr kumimoji="1" lang="zh-CN" altLang="en-US" sz="25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内涵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923417" y="1801432"/>
            <a:ext cx="4182697" cy="976600"/>
            <a:chOff x="6537" y="3003"/>
            <a:chExt cx="6969" cy="1628"/>
          </a:xfrm>
        </p:grpSpPr>
        <p:cxnSp>
          <p:nvCxnSpPr>
            <p:cNvPr id="19" name="直接连接符 18"/>
            <p:cNvCxnSpPr/>
            <p:nvPr/>
          </p:nvCxnSpPr>
          <p:spPr>
            <a:xfrm flipV="1">
              <a:off x="10112" y="3038"/>
              <a:ext cx="0" cy="144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5"/>
            <p:cNvGrpSpPr/>
            <p:nvPr/>
          </p:nvGrpSpPr>
          <p:grpSpPr>
            <a:xfrm>
              <a:off x="6537" y="3003"/>
              <a:ext cx="6969" cy="1628"/>
              <a:chOff x="6537" y="3003"/>
              <a:chExt cx="6969" cy="1628"/>
            </a:xfrm>
          </p:grpSpPr>
          <p:sp>
            <p:nvSpPr>
              <p:cNvPr id="17" name="左中括号 16"/>
              <p:cNvSpPr/>
              <p:nvPr/>
            </p:nvSpPr>
            <p:spPr>
              <a:xfrm rot="16200000">
                <a:off x="9643" y="-103"/>
                <a:ext cx="757" cy="6969"/>
              </a:xfrm>
              <a:prstGeom prst="leftBracket">
                <a:avLst>
                  <a:gd name="adj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3000" dirty="0"/>
              </a:p>
            </p:txBody>
          </p:sp>
          <p:sp>
            <p:nvSpPr>
              <p:cNvPr id="24" name="TextBox 23"/>
              <p:cNvSpPr/>
              <p:nvPr/>
            </p:nvSpPr>
            <p:spPr bwMode="auto">
              <a:xfrm>
                <a:off x="9119" y="3841"/>
                <a:ext cx="1930" cy="7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rtlCol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tx2"/>
                  </a:buClr>
                  <a:buSzTx/>
                  <a:buFont typeface="Wingdings" panose="05000000000000000000" pitchFamily="2" charset="2"/>
                </a:pPr>
                <a:r>
                  <a:rPr kumimoji="1" lang="zh-CN" altLang="en-US" sz="2500" b="1" dirty="0" smtClean="0">
                    <a:solidFill>
                      <a:srgbClr val="0000FF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sym typeface="+mn-ea"/>
                  </a:rPr>
                  <a:t>作  用</a:t>
                </a:r>
              </a:p>
            </p:txBody>
          </p:sp>
        </p:grpSp>
      </p:grpSp>
      <p:grpSp>
        <p:nvGrpSpPr>
          <p:cNvPr id="13" name="组合 109623"/>
          <p:cNvGrpSpPr/>
          <p:nvPr/>
        </p:nvGrpSpPr>
        <p:grpSpPr>
          <a:xfrm>
            <a:off x="5096713" y="3364392"/>
            <a:ext cx="1944300" cy="975478"/>
            <a:chOff x="4044892" y="2670572"/>
            <a:chExt cx="1543050" cy="774565"/>
          </a:xfrm>
        </p:grpSpPr>
        <p:sp>
          <p:nvSpPr>
            <p:cNvPr id="109608" name="Text Box 40"/>
            <p:cNvSpPr txBox="1">
              <a:spLocks noChangeArrowheads="1"/>
            </p:cNvSpPr>
            <p:nvPr/>
          </p:nvSpPr>
          <p:spPr bwMode="auto">
            <a:xfrm>
              <a:off x="4044892" y="3039904"/>
              <a:ext cx="1543050" cy="405233"/>
            </a:xfrm>
            <a:prstGeom prst="rect">
              <a:avLst/>
            </a:prstGeom>
            <a:solidFill>
              <a:srgbClr val="FF99FF"/>
            </a:solidFill>
            <a:ln w="12700">
              <a:solidFill>
                <a:srgbClr val="000000"/>
              </a:solidFill>
              <a:miter lim="800000"/>
            </a:ln>
          </p:spPr>
          <p:txBody>
            <a:bodyPr/>
            <a:lstStyle/>
            <a:p>
              <a:pPr algn="ctr" eaLnBrk="1" hangingPunct="1"/>
              <a:r>
                <a:rPr kumimoji="1" lang="zh-CN" altLang="en-US" sz="2800" dirty="0">
                  <a:latin typeface="黑体" panose="02010609060101010101" charset="-122"/>
                  <a:ea typeface="黑体" panose="02010609060101010101" charset="-122"/>
                </a:rPr>
                <a:t>爱国主义</a:t>
              </a:r>
            </a:p>
          </p:txBody>
        </p:sp>
        <p:sp>
          <p:nvSpPr>
            <p:cNvPr id="109610" name="Rectangle 42"/>
            <p:cNvSpPr>
              <a:spLocks noChangeArrowheads="1"/>
            </p:cNvSpPr>
            <p:nvPr/>
          </p:nvSpPr>
          <p:spPr bwMode="auto">
            <a:xfrm>
              <a:off x="4359218" y="2670572"/>
              <a:ext cx="914400" cy="3762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0" algn="ctr">
                <a:spcBef>
                  <a:spcPct val="20000"/>
                </a:spcBef>
                <a:buClr>
                  <a:schemeClr val="tx2"/>
                </a:buClr>
                <a:buSzTx/>
                <a:buFont typeface="Wingdings" panose="05000000000000000000" pitchFamily="2" charset="2"/>
              </a:pPr>
              <a:r>
                <a:rPr kumimoji="1" lang="zh-CN" altLang="en-US" sz="2500" b="1" dirty="0" smtClean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核  心</a:t>
              </a:r>
            </a:p>
          </p:txBody>
        </p:sp>
        <p:cxnSp>
          <p:nvCxnSpPr>
            <p:cNvPr id="26" name="直接连接符 25"/>
            <p:cNvCxnSpPr>
              <a:stCxn id="109570" idx="2"/>
              <a:endCxn id="109608" idx="0"/>
            </p:cNvCxnSpPr>
            <p:nvPr/>
          </p:nvCxnSpPr>
          <p:spPr>
            <a:xfrm flipH="1">
              <a:off x="4816417" y="2685927"/>
              <a:ext cx="1" cy="35397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Box 37"/>
          <p:cNvSpPr txBox="1">
            <a:spLocks noChangeArrowheads="1"/>
          </p:cNvSpPr>
          <p:nvPr/>
        </p:nvSpPr>
        <p:spPr bwMode="auto">
          <a:xfrm>
            <a:off x="8784925" y="5301716"/>
            <a:ext cx="1430844" cy="515894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</a:ln>
        </p:spPr>
        <p:txBody>
          <a:bodyPr lIns="86402" tIns="43201" rIns="86402" bIns="43201"/>
          <a:lstStyle/>
          <a:p>
            <a:pPr algn="ctr" eaLnBrk="1" hangingPunct="1"/>
            <a:r>
              <a:rPr kumimoji="1" lang="zh-CN" altLang="en-US" sz="2800" dirty="0" smtClean="0">
                <a:latin typeface="黑体" panose="02010609060101010101" charset="-122"/>
                <a:ea typeface="黑体" panose="02010609060101010101" charset="-122"/>
              </a:rPr>
              <a:t>主题</a:t>
            </a:r>
            <a:endParaRPr kumimoji="1"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0" name="Text Box 37"/>
          <p:cNvSpPr txBox="1">
            <a:spLocks noChangeArrowheads="1"/>
          </p:cNvSpPr>
          <p:nvPr/>
        </p:nvSpPr>
        <p:spPr bwMode="auto">
          <a:xfrm>
            <a:off x="1811362" y="5296317"/>
            <a:ext cx="1430844" cy="515894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</a:ln>
        </p:spPr>
        <p:txBody>
          <a:bodyPr lIns="86402" tIns="43201" rIns="86402" bIns="43201"/>
          <a:lstStyle/>
          <a:p>
            <a:pPr algn="ctr" eaLnBrk="1" hangingPunct="1"/>
            <a:r>
              <a:rPr kumimoji="1" lang="zh-CN" altLang="en-US" sz="2800" dirty="0" smtClean="0">
                <a:latin typeface="黑体" panose="02010609060101010101" charset="-122"/>
                <a:ea typeface="黑体" panose="02010609060101010101" charset="-122"/>
              </a:rPr>
              <a:t>地位</a:t>
            </a:r>
            <a:endParaRPr kumimoji="1"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1" name="Text Box 37"/>
          <p:cNvSpPr txBox="1">
            <a:spLocks noChangeArrowheads="1"/>
          </p:cNvSpPr>
          <p:nvPr/>
        </p:nvSpPr>
        <p:spPr bwMode="auto">
          <a:xfrm>
            <a:off x="4135883" y="5298117"/>
            <a:ext cx="1430844" cy="515894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</a:ln>
        </p:spPr>
        <p:txBody>
          <a:bodyPr lIns="86402" tIns="43201" rIns="86402" bIns="43201"/>
          <a:lstStyle/>
          <a:p>
            <a:pPr algn="ctr" eaLnBrk="1" hangingPunct="1"/>
            <a:r>
              <a:rPr kumimoji="1" lang="zh-CN" altLang="en-US" sz="2800" dirty="0" smtClean="0">
                <a:latin typeface="黑体" panose="02010609060101010101" charset="-122"/>
                <a:ea typeface="黑体" panose="02010609060101010101" charset="-122"/>
              </a:rPr>
              <a:t>作用</a:t>
            </a:r>
            <a:endParaRPr kumimoji="1"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2" name="Text Box 37"/>
          <p:cNvSpPr txBox="1">
            <a:spLocks noChangeArrowheads="1"/>
          </p:cNvSpPr>
          <p:nvPr/>
        </p:nvSpPr>
        <p:spPr bwMode="auto">
          <a:xfrm>
            <a:off x="6460404" y="5299916"/>
            <a:ext cx="1430844" cy="515894"/>
          </a:xfrm>
          <a:prstGeom prst="rect">
            <a:avLst/>
          </a:prstGeom>
          <a:solidFill>
            <a:srgbClr val="CCCCFF"/>
          </a:solidFill>
          <a:ln w="9525">
            <a:solidFill>
              <a:srgbClr val="000000"/>
            </a:solidFill>
            <a:miter lim="800000"/>
          </a:ln>
        </p:spPr>
        <p:txBody>
          <a:bodyPr lIns="86402" tIns="43201" rIns="86402" bIns="43201"/>
          <a:lstStyle/>
          <a:p>
            <a:pPr algn="ctr" eaLnBrk="1" hangingPunct="1"/>
            <a:r>
              <a:rPr kumimoji="1" lang="zh-CN" altLang="en-US" sz="2800" dirty="0" smtClean="0">
                <a:latin typeface="黑体" panose="02010609060101010101" charset="-122"/>
                <a:ea typeface="黑体" panose="02010609060101010101" charset="-122"/>
              </a:rPr>
              <a:t>特点</a:t>
            </a:r>
            <a:endParaRPr kumimoji="1"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14" name="组合 26"/>
          <p:cNvGrpSpPr/>
          <p:nvPr/>
        </p:nvGrpSpPr>
        <p:grpSpPr>
          <a:xfrm>
            <a:off x="2469166" y="4340713"/>
            <a:ext cx="7171025" cy="1007194"/>
            <a:chOff x="4114" y="7236"/>
            <a:chExt cx="11948" cy="1679"/>
          </a:xfrm>
        </p:grpSpPr>
        <p:cxnSp>
          <p:nvCxnSpPr>
            <p:cNvPr id="109569" name="直接连接符 109568"/>
            <p:cNvCxnSpPr/>
            <p:nvPr/>
          </p:nvCxnSpPr>
          <p:spPr>
            <a:xfrm>
              <a:off x="8129" y="8165"/>
              <a:ext cx="7" cy="75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24"/>
            <p:cNvGrpSpPr/>
            <p:nvPr/>
          </p:nvGrpSpPr>
          <p:grpSpPr>
            <a:xfrm>
              <a:off x="4114" y="7236"/>
              <a:ext cx="11948" cy="1550"/>
              <a:chOff x="4114" y="7236"/>
              <a:chExt cx="11948" cy="1550"/>
            </a:xfrm>
          </p:grpSpPr>
          <p:sp>
            <p:nvSpPr>
              <p:cNvPr id="31" name="左中括号 30"/>
              <p:cNvSpPr/>
              <p:nvPr/>
            </p:nvSpPr>
            <p:spPr>
              <a:xfrm rot="5400000">
                <a:off x="9756" y="2480"/>
                <a:ext cx="664" cy="11949"/>
              </a:xfrm>
              <a:prstGeom prst="leftBracket">
                <a:avLst>
                  <a:gd name="adj" fmla="val 0"/>
                </a:avLst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 sz="3000" dirty="0"/>
              </a:p>
            </p:txBody>
          </p:sp>
          <p:cxnSp>
            <p:nvCxnSpPr>
              <p:cNvPr id="11" name="直接连接符 10"/>
              <p:cNvCxnSpPr>
                <a:endCxn id="31" idx="1"/>
              </p:cNvCxnSpPr>
              <p:nvPr/>
            </p:nvCxnSpPr>
            <p:spPr>
              <a:xfrm>
                <a:off x="10088" y="7236"/>
                <a:ext cx="0" cy="887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直接连接符 22"/>
            <p:cNvCxnSpPr/>
            <p:nvPr/>
          </p:nvCxnSpPr>
          <p:spPr>
            <a:xfrm flipH="1">
              <a:off x="11738" y="8122"/>
              <a:ext cx="15" cy="66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文本框 20"/>
          <p:cNvSpPr/>
          <p:nvPr/>
        </p:nvSpPr>
        <p:spPr>
          <a:xfrm>
            <a:off x="3960837" y="0"/>
            <a:ext cx="4201904" cy="733577"/>
          </a:xfrm>
          <a:prstGeom prst="rect">
            <a:avLst/>
          </a:prstGeom>
        </p:spPr>
        <p:txBody>
          <a:bodyPr wrap="square" lIns="86402" tIns="43201" rIns="86402" bIns="43201" rtlCol="0">
            <a:sp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4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微软雅黑" panose="020B0503020204020204" charset="-122"/>
              </a:rPr>
              <a:t>上节知识回顾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198438" y="268288"/>
            <a:ext cx="112014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1pPr>
            <a:lvl2pPr marL="742950" indent="-285750" eaLnBrk="0" hangingPunct="0">
              <a:defRPr sz="3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2pPr>
            <a:lvl3pPr marL="1143000" indent="-228600" eaLnBrk="0" hangingPunct="0">
              <a:defRPr sz="3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3pPr>
            <a:lvl4pPr marL="1600200" indent="-228600" eaLnBrk="0" hangingPunct="0">
              <a:defRPr sz="3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4pPr>
            <a:lvl5pPr marL="2057400" indent="-228600" eaLnBrk="0" hangingPunct="0">
              <a:defRPr sz="3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defRPr>
            </a:lvl9pPr>
          </a:lstStyle>
          <a:p>
            <a:pPr eaLnBrk="1" hangingPunct="1"/>
            <a:r>
              <a:rPr lang="en-US" altLang="zh-CN" sz="2800" b="0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800" b="0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我最亲爱的孩子啊，母亲不能用千言万语来教育你，就用实行教育你</a:t>
            </a:r>
            <a:r>
              <a:rPr lang="en-US" altLang="zh-CN" sz="2800" b="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……”</a:t>
            </a:r>
            <a:r>
              <a:rPr lang="zh-CN" altLang="en-US" sz="2800" b="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抗日战争胜利</a:t>
            </a:r>
            <a:r>
              <a:rPr lang="en-US" altLang="zh-CN" sz="2800" b="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70</a:t>
            </a:r>
            <a:r>
              <a:rPr lang="zh-CN" altLang="en-US" sz="2800" b="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周年之际，打开尘封的英雄家书，依然能读到民</a:t>
            </a:r>
            <a:r>
              <a:rPr lang="zh-CN" altLang="en-US" sz="2800" b="0" dirty="0" smtClean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族的硝</a:t>
            </a:r>
            <a:r>
              <a:rPr lang="zh-CN" altLang="en-US" sz="2800" b="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烟和苦难，读到英雄对家人的思念与牵挂，读到英雄慷慨殉国的悲壮和毅然。</a:t>
            </a:r>
            <a:r>
              <a:rPr lang="zh-CN" altLang="en-US" sz="2800" b="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英雄家书（　</a:t>
            </a:r>
            <a:r>
              <a:rPr lang="zh-CN" altLang="en-US" sz="2800" b="0" dirty="0" smtClean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endParaRPr lang="en-US" altLang="zh-CN" sz="2800" b="0" dirty="0" smtClean="0">
              <a:solidFill>
                <a:srgbClr val="333333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/>
            <a:r>
              <a:rPr lang="zh-CN" altLang="en-US" sz="2800" b="0" dirty="0" smtClean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①</a:t>
            </a:r>
            <a:r>
              <a:rPr lang="zh-CN" altLang="en-US" sz="2800" b="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激发了人们的爱国情感，是一种巨大的物质力量</a:t>
            </a:r>
          </a:p>
          <a:p>
            <a:pPr eaLnBrk="1" hangingPunct="1"/>
            <a:r>
              <a:rPr lang="zh-CN" altLang="en-US" sz="2800" b="0" dirty="0" smtClean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②</a:t>
            </a:r>
            <a:r>
              <a:rPr lang="zh-CN" altLang="en-US" sz="2800" b="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蕴含着深厚的家国情怀，能滋养人们的精神世界</a:t>
            </a:r>
          </a:p>
          <a:p>
            <a:pPr eaLnBrk="1" hangingPunct="1"/>
            <a:r>
              <a:rPr lang="zh-CN" altLang="en-US" sz="2800" b="0" dirty="0" smtClean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③</a:t>
            </a:r>
            <a:r>
              <a:rPr lang="zh-CN" altLang="en-US" sz="2800" b="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凝聚着不屈</a:t>
            </a:r>
            <a:r>
              <a:rPr lang="zh-CN" altLang="en-US" sz="2800" b="0" dirty="0" smtClean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的民族</a:t>
            </a:r>
            <a:r>
              <a:rPr lang="zh-CN" altLang="en-US" sz="2800" b="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精神，</a:t>
            </a:r>
            <a:r>
              <a:rPr lang="zh-CN" altLang="en-US" sz="2800" b="0" dirty="0" smtClean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反映了</a:t>
            </a:r>
            <a:r>
              <a:rPr lang="zh-CN" altLang="en-US" sz="2800" b="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民族的价值追求</a:t>
            </a:r>
          </a:p>
          <a:p>
            <a:pPr eaLnBrk="1" hangingPunct="1"/>
            <a:r>
              <a:rPr lang="zh-CN" altLang="en-US" sz="2800" b="0" dirty="0" smtClean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④</a:t>
            </a:r>
            <a:r>
              <a:rPr lang="zh-CN" altLang="en-US" sz="2800" b="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根源于多元化的大众文化，</a:t>
            </a:r>
            <a:r>
              <a:rPr lang="zh-CN" altLang="en-US" sz="2800" b="0" dirty="0" smtClean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反映了</a:t>
            </a:r>
            <a:r>
              <a:rPr lang="zh-CN" altLang="en-US" sz="2800" b="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人们的文化需求</a:t>
            </a:r>
          </a:p>
          <a:p>
            <a:pPr eaLnBrk="1" hangingPunct="1"/>
            <a:r>
              <a:rPr lang="en-US" altLang="zh-CN" sz="2800" b="0" dirty="0" smtClean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</a:t>
            </a:r>
            <a:r>
              <a:rPr lang="en-US" altLang="zh-CN" sz="2800" b="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.①③</a:t>
            </a:r>
            <a:r>
              <a:rPr lang="zh-CN" altLang="en-US" sz="2800" b="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</a:t>
            </a:r>
            <a:r>
              <a:rPr lang="en-US" altLang="zh-CN" sz="2800" b="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B.①④</a:t>
            </a:r>
            <a:r>
              <a:rPr lang="zh-CN" altLang="en-US" sz="2800" b="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</a:t>
            </a:r>
            <a:r>
              <a:rPr lang="en-US" altLang="zh-CN" sz="2800" b="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C.②③</a:t>
            </a:r>
            <a:r>
              <a:rPr lang="zh-CN" altLang="en-US" sz="2800" b="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　　</a:t>
            </a:r>
            <a:r>
              <a:rPr lang="en-US" altLang="zh-CN" sz="2800" b="0" dirty="0">
                <a:solidFill>
                  <a:srgbClr val="333333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D.②④</a:t>
            </a:r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7273205" y="6022975"/>
            <a:ext cx="342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图</a:t>
            </a:r>
            <a:r>
              <a:rPr lang="en-US" altLang="zh-CN" sz="24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6</a:t>
            </a:r>
            <a:r>
              <a:rPr lang="zh-CN" altLang="en-US" sz="2400" dirty="0">
                <a:solidFill>
                  <a:srgbClr val="333333"/>
                </a:solidFill>
                <a:latin typeface="黑体" panose="02010609060101010101" charset="-122"/>
                <a:ea typeface="黑体" panose="02010609060101010101" charset="-122"/>
              </a:rPr>
              <a:t>　赵一曼烈士家书</a:t>
            </a:r>
          </a:p>
        </p:txBody>
      </p:sp>
      <p:pic>
        <p:nvPicPr>
          <p:cNvPr id="32773" name="Picture 8" descr="9e5389bbjw1eqs70aq5moj20cy0770t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173" y="3744143"/>
            <a:ext cx="39624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9073405" y="1943943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C</a:t>
            </a:r>
            <a:endParaRPr lang="zh-CN" alt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88429" y="647799"/>
            <a:ext cx="100811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zh-CN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中华民族历经苦难而又生生不息。从汶川到玉树、再到芦山到武汉，那生命至上的国家理念，那万众一心的民族情怀，那百折不挠的坚韧品格，定格为无数震撼心灵的画面，砥砺我们奋力前行。</a:t>
            </a:r>
            <a:r>
              <a:rPr lang="zh-CN" altLang="zh-CN" sz="2800" dirty="0" smtClean="0">
                <a:latin typeface="宋体" panose="02010600030101010101" pitchFamily="2" charset="-122"/>
              </a:rPr>
              <a:t>这表明，中华民族精神（　）</a:t>
            </a:r>
          </a:p>
          <a:p>
            <a:r>
              <a:rPr lang="zh-CN" altLang="zh-CN" sz="2800" dirty="0" smtClean="0">
                <a:latin typeface="宋体" panose="02010600030101010101" pitchFamily="2" charset="-122"/>
              </a:rPr>
              <a:t>①在不同历史时期具有不同的内容</a:t>
            </a:r>
            <a:r>
              <a:rPr lang="en-US" altLang="zh-CN" sz="2800" dirty="0" smtClean="0">
                <a:latin typeface="宋体" panose="02010600030101010101" pitchFamily="2" charset="-122"/>
              </a:rPr>
              <a:t>  </a:t>
            </a:r>
          </a:p>
          <a:p>
            <a:r>
              <a:rPr lang="zh-CN" altLang="zh-CN" sz="2800" dirty="0" smtClean="0">
                <a:latin typeface="宋体" panose="02010600030101010101" pitchFamily="2" charset="-122"/>
              </a:rPr>
              <a:t>②具有博大精深和兼收并蓄的特质</a:t>
            </a:r>
          </a:p>
          <a:p>
            <a:r>
              <a:rPr lang="zh-CN" altLang="zh-CN" sz="2800" dirty="0" smtClean="0">
                <a:latin typeface="宋体" panose="02010600030101010101" pitchFamily="2" charset="-122"/>
              </a:rPr>
              <a:t>③蕴涵着中华民族共同的价值追求</a:t>
            </a:r>
            <a:r>
              <a:rPr lang="en-US" altLang="zh-CN" sz="2800" dirty="0" smtClean="0">
                <a:latin typeface="宋体" panose="02010600030101010101" pitchFamily="2" charset="-122"/>
              </a:rPr>
              <a:t>              </a:t>
            </a:r>
          </a:p>
          <a:p>
            <a:r>
              <a:rPr lang="zh-CN" altLang="zh-CN" sz="2800" dirty="0" smtClean="0">
                <a:latin typeface="宋体" panose="02010600030101010101" pitchFamily="2" charset="-122"/>
              </a:rPr>
              <a:t>④是中华民族生存发展的精神支柱</a:t>
            </a:r>
          </a:p>
          <a:p>
            <a:r>
              <a:rPr lang="en-US" altLang="zh-CN" sz="2800" dirty="0" smtClean="0">
                <a:latin typeface="宋体" panose="02010600030101010101" pitchFamily="2" charset="-122"/>
              </a:rPr>
              <a:t>A.</a:t>
            </a:r>
            <a:r>
              <a:rPr lang="zh-CN" altLang="zh-CN" sz="2800" dirty="0" smtClean="0">
                <a:latin typeface="宋体" panose="02010600030101010101" pitchFamily="2" charset="-122"/>
              </a:rPr>
              <a:t>①②　　</a:t>
            </a:r>
            <a:r>
              <a:rPr lang="en-US" altLang="zh-CN" sz="2800" dirty="0" smtClean="0">
                <a:latin typeface="宋体" panose="02010600030101010101" pitchFamily="2" charset="-122"/>
              </a:rPr>
              <a:t>   B.</a:t>
            </a:r>
            <a:r>
              <a:rPr lang="zh-CN" altLang="zh-CN" sz="2800" dirty="0" smtClean="0">
                <a:latin typeface="宋体" panose="02010600030101010101" pitchFamily="2" charset="-122"/>
              </a:rPr>
              <a:t>①④　　</a:t>
            </a:r>
            <a:r>
              <a:rPr lang="en-US" altLang="zh-CN" sz="2800" dirty="0" smtClean="0">
                <a:latin typeface="宋体" panose="02010600030101010101" pitchFamily="2" charset="-122"/>
              </a:rPr>
              <a:t>    C.</a:t>
            </a:r>
            <a:r>
              <a:rPr lang="zh-CN" altLang="zh-CN" sz="2800" dirty="0" smtClean="0">
                <a:latin typeface="宋体" panose="02010600030101010101" pitchFamily="2" charset="-122"/>
              </a:rPr>
              <a:t>②③　</a:t>
            </a:r>
            <a:r>
              <a:rPr lang="en-US" altLang="zh-CN" sz="2800" dirty="0" smtClean="0">
                <a:latin typeface="宋体" panose="02010600030101010101" pitchFamily="2" charset="-122"/>
              </a:rPr>
              <a:t>     D.</a:t>
            </a:r>
            <a:r>
              <a:rPr lang="zh-CN" altLang="zh-CN" sz="2800" dirty="0" smtClean="0">
                <a:latin typeface="宋体" panose="02010600030101010101" pitchFamily="2" charset="-122"/>
              </a:rPr>
              <a:t>③④</a:t>
            </a:r>
            <a:endParaRPr lang="zh-CN" altLang="zh-CN" sz="2800" dirty="0">
              <a:latin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769149" y="2375991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60437" y="1223863"/>
            <a:ext cx="10801597" cy="397031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133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五十多年来，河北塞罕坝林场的建设者们在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黄沙遮天日，飞鸟无栖树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的荒漠沙地上艰苦奋斗、甘于奉献，创造了荒原变林海的人间奇迹，铸就了牢记使命、艰苦创业、绿色发展的塞罕坝精神，习近平强调，全党全社会要弘扬塞罕坝精神。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弘扬塞罕坝精神要求我们（   ）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A.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尊重文化多样性，遵循各民族文化一律平等原则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B.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坚持经济与文化相互交融的理念，以促进经济发展为目标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C.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坚持培育和弘扬中华民族精神，不移根基，不失本色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D.</a:t>
            </a:r>
            <a:r>
              <a:rPr kumimoji="0" lang="zh-CN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大力发展商业贸易，开发旅游等活动加以传播与交流</a:t>
            </a:r>
            <a:endParaRPr kumimoji="0" lang="zh-CN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53525" y="3168079"/>
            <a:ext cx="684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44813" y="0"/>
            <a:ext cx="3275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60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课后探究</a:t>
            </a:r>
            <a:endParaRPr lang="zh-CN" altLang="en-US" sz="6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76461" y="935831"/>
            <a:ext cx="10153128" cy="489364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000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2018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年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12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月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18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日，庆祝改革开放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40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周年大会在人民大会堂举行。习近平总书记强调：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改革开放铸就的伟大改革开放精神，极大丰富了民族精神内涵，成为当代中国人民最鲜明的精神标识！ 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这既是对改革开放的礼赞，又是对新时代民族精神的讴歌。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000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改革开放最本质的要求是创新。习近平同志指出：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/>
                <a:ea typeface="楷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创新是改革开放的生命。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"</a:t>
            </a:r>
            <a:endParaRPr kumimoji="0" lang="en-US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000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党的十八大以来，改革全面发力、多点突破、纵深推进，改革系统性、整体性、协同性不断增强，人民群众获得感、幸福感、安全感明显提升，啃下了不少硬骨头，闯过了不少急流险滩，重要领域和关键环节改革取得突破性进展，主要领域改革主体框架基本确立。这是弘扬改革开放精神结出的累累硕果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(1)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如何理解“改革开放精神，极大丰富了民族精神内涵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"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？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000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(2)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从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文化生活</a:t>
            </a:r>
            <a:r>
              <a:rPr kumimoji="0" lang="en-US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kumimoji="0" lang="zh-CN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的角度，谈谈弘扬改革开放精神的积极意义。</a:t>
            </a:r>
            <a:endParaRPr kumimoji="0" lang="zh-CN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664693" y="2447999"/>
            <a:ext cx="6552728" cy="1006227"/>
          </a:xfrm>
        </p:spPr>
        <p:txBody>
          <a:bodyPr>
            <a:noAutofit/>
          </a:bodyPr>
          <a:lstStyle/>
          <a:p>
            <a:pPr algn="ctr"/>
            <a:r>
              <a:rPr lang="zh-CN" altLang="en-US" sz="6600" b="1" dirty="0" smtClean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pitchFamily="49" charset="-122"/>
              </a:rPr>
              <a:t>谢谢！</a:t>
            </a:r>
            <a:endParaRPr lang="zh-CN" altLang="en-US" sz="6600" b="1" dirty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60637" y="1295871"/>
            <a:ext cx="7612736" cy="35343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86411" tIns="43205" rIns="86411" bIns="43205">
            <a:spAutoFit/>
          </a:bodyPr>
          <a:lstStyle/>
          <a:p>
            <a:pPr defTabSz="864235">
              <a:lnSpc>
                <a:spcPct val="200000"/>
              </a:lnSpc>
            </a:pPr>
            <a:r>
              <a:rPr lang="en-US" altLang="zh-CN" sz="2800" noProof="1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1.</a:t>
            </a:r>
            <a:r>
              <a:rPr lang="zh-CN" altLang="en-US" sz="2800" noProof="1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知道</a:t>
            </a:r>
            <a:r>
              <a:rPr lang="zh-CN" altLang="en-US" sz="2800" noProof="1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Arial" panose="020B0604020202020204" pitchFamily="34" charset="0"/>
              </a:rPr>
              <a:t>民族</a:t>
            </a:r>
            <a:r>
              <a:rPr lang="zh-CN" altLang="en-US" sz="2800" noProof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Arial" panose="020B0604020202020204" pitchFamily="34" charset="0"/>
              </a:rPr>
              <a:t>精神是变化发展</a:t>
            </a:r>
            <a:r>
              <a:rPr lang="zh-CN" altLang="en-US" sz="2800" noProof="1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Arial" panose="020B0604020202020204" pitchFamily="34" charset="0"/>
              </a:rPr>
              <a:t>的</a:t>
            </a:r>
            <a:endParaRPr lang="en-US" altLang="zh-CN" sz="2800" noProof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defTabSz="864235">
              <a:lnSpc>
                <a:spcPct val="200000"/>
              </a:lnSpc>
            </a:pPr>
            <a:r>
              <a:rPr lang="en-US" altLang="zh-CN" sz="2800" noProof="1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Arial" panose="020B0604020202020204" pitchFamily="34" charset="0"/>
              </a:rPr>
              <a:t>2.</a:t>
            </a:r>
            <a:r>
              <a:rPr lang="zh-CN" altLang="en-US" sz="2800" noProof="1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Arial" panose="020B0604020202020204" pitchFamily="34" charset="0"/>
              </a:rPr>
              <a:t>了解中国共产党</a:t>
            </a:r>
            <a:r>
              <a:rPr lang="zh-CN" altLang="en-US" sz="2800" noProof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Arial" panose="020B0604020202020204" pitchFamily="34" charset="0"/>
              </a:rPr>
              <a:t>丰富发展民族精神的历程</a:t>
            </a:r>
          </a:p>
          <a:p>
            <a:pPr defTabSz="864235">
              <a:lnSpc>
                <a:spcPct val="200000"/>
              </a:lnSpc>
            </a:pPr>
            <a:r>
              <a:rPr lang="en-US" altLang="en-US" sz="2800" noProof="1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3.</a:t>
            </a:r>
            <a:r>
              <a:rPr lang="zh-CN" altLang="en-US" sz="2800" noProof="1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掌握为什么</a:t>
            </a:r>
            <a:r>
              <a:rPr lang="zh-CN" altLang="en-US" sz="2800" noProof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要弘扬</a:t>
            </a:r>
            <a:r>
              <a:rPr lang="zh-CN" altLang="en-US" sz="2800" noProof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Arial" panose="020B0604020202020204" pitchFamily="34" charset="0"/>
              </a:rPr>
              <a:t>中华民族</a:t>
            </a:r>
            <a:r>
              <a:rPr lang="zh-CN" altLang="en-US" sz="2800" noProof="1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Arial" panose="020B0604020202020204" pitchFamily="34" charset="0"/>
              </a:rPr>
              <a:t>精神</a:t>
            </a:r>
            <a:endParaRPr lang="zh-CN" altLang="en-US" sz="2800" noProof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defTabSz="864235">
              <a:lnSpc>
                <a:spcPct val="200000"/>
              </a:lnSpc>
            </a:pPr>
            <a:r>
              <a:rPr lang="en-US" altLang="zh-CN" sz="2800" noProof="1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4.</a:t>
            </a:r>
            <a:r>
              <a:rPr lang="zh-CN" altLang="en-US" sz="2800" noProof="1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</a:rPr>
              <a:t>掌握</a:t>
            </a:r>
            <a:r>
              <a:rPr lang="zh-CN" altLang="en-US" sz="2800" noProof="1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+mn-ea"/>
              </a:rPr>
              <a:t>怎样</a:t>
            </a:r>
            <a:r>
              <a:rPr lang="zh-CN" altLang="en-US" sz="2800" noProof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宋体" panose="02010600030101010101" pitchFamily="2" charset="-122"/>
              </a:rPr>
              <a:t>弘扬</a:t>
            </a:r>
            <a:r>
              <a:rPr lang="zh-CN" altLang="en-US" sz="2800" noProof="1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Arial" panose="020B0604020202020204" pitchFamily="34" charset="0"/>
              </a:rPr>
              <a:t>中华民族</a:t>
            </a:r>
            <a:r>
              <a:rPr lang="zh-CN" altLang="en-US" sz="2800" noProof="1" smtClean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微软雅黑" panose="020B0503020204020204" charset="-122"/>
                <a:sym typeface="Arial" panose="020B0604020202020204" pitchFamily="34" charset="0"/>
              </a:rPr>
              <a:t>精神</a:t>
            </a:r>
            <a:endParaRPr lang="en-US" altLang="zh-CN" sz="2800" noProof="1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267" name="文本框 2"/>
          <p:cNvSpPr txBox="1"/>
          <p:nvPr/>
        </p:nvSpPr>
        <p:spPr>
          <a:xfrm>
            <a:off x="4680917" y="287759"/>
            <a:ext cx="2376264" cy="581641"/>
          </a:xfrm>
          <a:prstGeom prst="rect">
            <a:avLst/>
          </a:prstGeom>
          <a:noFill/>
          <a:ln w="9525">
            <a:noFill/>
          </a:ln>
        </p:spPr>
        <p:txBody>
          <a:bodyPr wrap="square" lIns="86411" tIns="43205" rIns="86411" bIns="43205" anchor="t">
            <a:spAutoFit/>
          </a:bodyPr>
          <a:lstStyle/>
          <a:p>
            <a:pPr defTabSz="864235"/>
            <a:r>
              <a:rPr lang="zh-CN" altLang="en-US" sz="3200" b="1" dirty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学习目标</a:t>
            </a:r>
            <a:endParaRPr lang="en-US" altLang="zh-CN" sz="3200" b="1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48469" y="1975371"/>
            <a:ext cx="9880179" cy="1422038"/>
          </a:xfrm>
        </p:spPr>
        <p:txBody>
          <a:bodyPr vert="horz" wrap="square" lIns="103693" tIns="51846" rIns="103693" bIns="51846" numCol="1" anchor="t" anchorCtr="0" compatLnSpc="1">
            <a:noAutofit/>
          </a:bodyPr>
          <a:lstStyle/>
          <a:p>
            <a:pPr marL="0" indent="0" defTabSz="864235" eaLnBrk="1" hangingPunct="1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zh-CN" sz="3200" dirty="0" smtClean="0">
                <a:latin typeface="+mn-ea"/>
              </a:rPr>
              <a:t>1.</a:t>
            </a:r>
            <a:r>
              <a:rPr lang="zh-CN" altLang="en-US" sz="3200" dirty="0" smtClean="0">
                <a:latin typeface="+mn-ea"/>
              </a:rPr>
              <a:t>民族</a:t>
            </a:r>
            <a:r>
              <a:rPr lang="zh-CN" altLang="en-US" sz="3200" dirty="0">
                <a:latin typeface="+mn-ea"/>
              </a:rPr>
              <a:t>精神作为民族文化的结晶，其形成和发展是长期历史积淀的过程，也是随着时代不断变化和丰富的过程</a:t>
            </a:r>
            <a:r>
              <a:rPr lang="zh-CN" altLang="en-US" sz="2800" dirty="0"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。</a:t>
            </a:r>
          </a:p>
        </p:txBody>
      </p:sp>
      <p:sp>
        <p:nvSpPr>
          <p:cNvPr id="14" name="矩形 13"/>
          <p:cNvSpPr/>
          <p:nvPr/>
        </p:nvSpPr>
        <p:spPr>
          <a:xfrm>
            <a:off x="216421" y="215751"/>
            <a:ext cx="6202090" cy="727051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00"/>
            </a:solidFill>
          </a:ln>
        </p:spPr>
        <p:txBody>
          <a:bodyPr wrap="square" lIns="86411" tIns="43205" rIns="86411" bIns="43205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864235">
              <a:defRPr/>
            </a:pPr>
            <a:r>
              <a:rPr lang="zh-CN" altLang="en-US" sz="4200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一、</a:t>
            </a:r>
            <a:r>
              <a:rPr lang="zh-CN" altLang="zh-CN" sz="4200" b="1" noProof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薪火相传，越燃越旺</a:t>
            </a:r>
          </a:p>
        </p:txBody>
      </p:sp>
      <p:sp>
        <p:nvSpPr>
          <p:cNvPr id="2" name="椭圆 1"/>
          <p:cNvSpPr/>
          <p:nvPr/>
        </p:nvSpPr>
        <p:spPr>
          <a:xfrm>
            <a:off x="5545013" y="2015951"/>
            <a:ext cx="999366" cy="614117"/>
          </a:xfrm>
          <a:prstGeom prst="ellipse">
            <a:avLst/>
          </a:prstGeom>
          <a:solidFill>
            <a:schemeClr val="accent1">
              <a:alpha val="0"/>
            </a:schemeClr>
          </a:solidFill>
          <a:ln w="730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5" rIns="86411" bIns="43205"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云形标注 2"/>
          <p:cNvSpPr/>
          <p:nvPr/>
        </p:nvSpPr>
        <p:spPr>
          <a:xfrm>
            <a:off x="2376661" y="3610979"/>
            <a:ext cx="2677502" cy="729020"/>
          </a:xfrm>
          <a:prstGeom prst="cloudCallout">
            <a:avLst>
              <a:gd name="adj1" fmla="val 19877"/>
              <a:gd name="adj2" fmla="val -1734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5" rIns="86411" bIns="43205" rtlCol="0" anchor="ctr"/>
          <a:lstStyle/>
          <a:p>
            <a:pPr algn="ctr"/>
            <a:r>
              <a:rPr lang="zh-CN" altLang="en-US" sz="3000" b="1" dirty="0"/>
              <a:t>民族性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274491" y="3240087"/>
            <a:ext cx="3793342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云形标注 14"/>
          <p:cNvSpPr/>
          <p:nvPr/>
        </p:nvSpPr>
        <p:spPr>
          <a:xfrm>
            <a:off x="6693150" y="4020526"/>
            <a:ext cx="2677502" cy="729020"/>
          </a:xfrm>
          <a:prstGeom prst="cloudCallout">
            <a:avLst>
              <a:gd name="adj1" fmla="val -5947"/>
              <a:gd name="adj2" fmla="val -153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5" rIns="86411" bIns="43205" rtlCol="0" anchor="ctr"/>
          <a:lstStyle/>
          <a:p>
            <a:pPr algn="ctr"/>
            <a:r>
              <a:rPr lang="zh-CN" altLang="en-US" sz="3000" b="1" dirty="0"/>
              <a:t>时代性</a:t>
            </a:r>
          </a:p>
        </p:txBody>
      </p:sp>
      <p:sp>
        <p:nvSpPr>
          <p:cNvPr id="16" name="椭圆 15"/>
          <p:cNvSpPr/>
          <p:nvPr/>
        </p:nvSpPr>
        <p:spPr>
          <a:xfrm>
            <a:off x="3600797" y="1943943"/>
            <a:ext cx="1758200" cy="730599"/>
          </a:xfrm>
          <a:prstGeom prst="ellipse">
            <a:avLst/>
          </a:prstGeom>
          <a:solidFill>
            <a:schemeClr val="accent1">
              <a:alpha val="0"/>
            </a:schemeClr>
          </a:solidFill>
          <a:ln w="7302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5" rIns="86411" bIns="43205" rtlCol="0" anchor="ctr"/>
          <a:lstStyle/>
          <a:p>
            <a:pPr algn="ctr"/>
            <a:endParaRPr lang="zh-CN" altLang="en-US" dirty="0"/>
          </a:p>
        </p:txBody>
      </p:sp>
      <p:sp>
        <p:nvSpPr>
          <p:cNvPr id="17" name="云形标注 16"/>
          <p:cNvSpPr/>
          <p:nvPr/>
        </p:nvSpPr>
        <p:spPr>
          <a:xfrm>
            <a:off x="6553125" y="739568"/>
            <a:ext cx="2677502" cy="729020"/>
          </a:xfrm>
          <a:prstGeom prst="cloudCallout">
            <a:avLst>
              <a:gd name="adj1" fmla="val -49560"/>
              <a:gd name="adj2" fmla="val 1265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11" tIns="43205" rIns="86411" bIns="43205" rtlCol="0" anchor="ctr"/>
          <a:lstStyle/>
          <a:p>
            <a:pPr algn="ctr"/>
            <a:r>
              <a:rPr lang="zh-CN" altLang="en-US" sz="3000" b="1" dirty="0"/>
              <a:t>先进性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4445" name="Group 61"/>
          <p:cNvGraphicFramePr>
            <a:graphicFrameLocks noGrp="1"/>
          </p:cNvGraphicFramePr>
          <p:nvPr/>
        </p:nvGraphicFramePr>
        <p:xfrm>
          <a:off x="138025" y="1198832"/>
          <a:ext cx="11231023" cy="4059710"/>
        </p:xfrm>
        <a:graphic>
          <a:graphicData uri="http://schemas.openxmlformats.org/drawingml/2006/table">
            <a:tbl>
              <a:tblPr/>
              <a:tblGrid>
                <a:gridCol w="2124983"/>
                <a:gridCol w="2849957"/>
                <a:gridCol w="3629410"/>
                <a:gridCol w="2626673"/>
              </a:tblGrid>
              <a:tr h="518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时期</a:t>
                      </a:r>
                    </a:p>
                  </a:txBody>
                  <a:tcPr marL="86416" marR="86416" marT="43201" marB="432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特点</a:t>
                      </a:r>
                    </a:p>
                  </a:txBody>
                  <a:tcPr marL="86416" marR="86416" marT="43201" marB="432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突出表现</a:t>
                      </a:r>
                    </a:p>
                  </a:txBody>
                  <a:tcPr marL="86416" marR="86416" marT="43201" marB="432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共同内涵</a:t>
                      </a:r>
                    </a:p>
                  </a:txBody>
                  <a:tcPr marL="86416" marR="86416" marT="43201" marB="432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42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6416" marR="86416" marT="43201" marB="432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6416" marR="86416" marT="43201" marB="432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6416" marR="86416" marT="43201" marB="432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6416" marR="86416" marT="43201" marB="432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47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6416" marR="86416" marT="43201" marB="4320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6416" marR="86416" marT="43201" marB="432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6416" marR="86416" marT="43201" marB="4320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4425" name="Text Box 41"/>
          <p:cNvSpPr txBox="1">
            <a:spLocks noChangeArrowheads="1"/>
          </p:cNvSpPr>
          <p:nvPr/>
        </p:nvSpPr>
        <p:spPr bwMode="auto">
          <a:xfrm>
            <a:off x="4808933" y="2695573"/>
            <a:ext cx="174574" cy="3642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86411" tIns="43205" rIns="86411" bIns="43205">
            <a:spAutoFit/>
          </a:bodyPr>
          <a:lstStyle/>
          <a:p>
            <a:endParaRPr lang="zh-CN" altLang="en-US"/>
          </a:p>
        </p:txBody>
      </p:sp>
      <p:sp>
        <p:nvSpPr>
          <p:cNvPr id="144426" name="Text Box 42"/>
          <p:cNvSpPr txBox="1">
            <a:spLocks noChangeArrowheads="1"/>
          </p:cNvSpPr>
          <p:nvPr/>
        </p:nvSpPr>
        <p:spPr bwMode="auto">
          <a:xfrm>
            <a:off x="4604897" y="2832077"/>
            <a:ext cx="174574" cy="3642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86411" tIns="43205" rIns="86411" bIns="43205">
            <a:spAutoFit/>
          </a:bodyPr>
          <a:lstStyle/>
          <a:p>
            <a:endParaRPr lang="zh-CN" altLang="en-US"/>
          </a:p>
        </p:txBody>
      </p:sp>
      <p:sp>
        <p:nvSpPr>
          <p:cNvPr id="144427" name="Text Box 43"/>
          <p:cNvSpPr txBox="1">
            <a:spLocks noChangeArrowheads="1"/>
          </p:cNvSpPr>
          <p:nvPr/>
        </p:nvSpPr>
        <p:spPr bwMode="auto">
          <a:xfrm>
            <a:off x="3041323" y="1734079"/>
            <a:ext cx="1153440" cy="15030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6411" tIns="43205" rIns="86411" bIns="43205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民族性</a:t>
            </a:r>
          </a:p>
          <a:p>
            <a:pPr>
              <a:spcBef>
                <a:spcPct val="50000"/>
              </a:spcBef>
            </a:pPr>
            <a:r>
              <a:rPr lang="zh-CN" altLang="en-US" sz="23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时代性</a:t>
            </a:r>
          </a:p>
          <a:p>
            <a:pPr>
              <a:spcBef>
                <a:spcPct val="50000"/>
              </a:spcBef>
            </a:pPr>
            <a:r>
              <a:rPr lang="zh-CN" altLang="en-US" sz="23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先进性</a:t>
            </a:r>
          </a:p>
        </p:txBody>
      </p:sp>
      <p:sp>
        <p:nvSpPr>
          <p:cNvPr id="144429" name="Text Box 45"/>
          <p:cNvSpPr txBox="1">
            <a:spLocks noChangeArrowheads="1"/>
          </p:cNvSpPr>
          <p:nvPr/>
        </p:nvSpPr>
        <p:spPr bwMode="auto">
          <a:xfrm>
            <a:off x="2272009" y="3450093"/>
            <a:ext cx="2893978" cy="15030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6411" tIns="43205" rIns="86411" bIns="43205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继续弘</a:t>
            </a:r>
            <a:r>
              <a:rPr lang="zh-CN" altLang="en-US" sz="23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扬民族精神</a:t>
            </a:r>
            <a:endParaRPr lang="zh-CN" altLang="en-US" sz="23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3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增添新的时代内容</a:t>
            </a:r>
          </a:p>
          <a:p>
            <a:pPr>
              <a:spcBef>
                <a:spcPct val="50000"/>
              </a:spcBef>
            </a:pPr>
            <a:r>
              <a:rPr lang="zh-CN" altLang="en-US" sz="23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提升到了一个新水平</a:t>
            </a:r>
          </a:p>
        </p:txBody>
      </p:sp>
      <p:sp>
        <p:nvSpPr>
          <p:cNvPr id="144431" name="Text Box 47"/>
          <p:cNvSpPr txBox="1">
            <a:spLocks noChangeArrowheads="1"/>
          </p:cNvSpPr>
          <p:nvPr/>
        </p:nvSpPr>
        <p:spPr bwMode="auto">
          <a:xfrm>
            <a:off x="5184973" y="1871935"/>
            <a:ext cx="3547378" cy="114908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6411" tIns="43205" rIns="86411" bIns="43205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00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hlinkClick r:id="rId2" action="ppaction://hlinksldjump"/>
              </a:rPr>
              <a:t>红船精神、</a:t>
            </a:r>
            <a:r>
              <a:rPr lang="zh-CN" altLang="en-US" sz="2300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hlinkClick r:id="rId2" action="ppaction://hlinksldjump"/>
              </a:rPr>
              <a:t>井冈山精神、长征精神、延安精神、红岩精神、西柏坡精神</a:t>
            </a:r>
            <a:endParaRPr lang="zh-CN" altLang="en-US" sz="2300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4433" name="Text Box 49"/>
          <p:cNvSpPr txBox="1">
            <a:spLocks noChangeArrowheads="1"/>
          </p:cNvSpPr>
          <p:nvPr/>
        </p:nvSpPr>
        <p:spPr bwMode="auto">
          <a:xfrm>
            <a:off x="5184973" y="3600127"/>
            <a:ext cx="3399955" cy="150302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6411" tIns="43205" rIns="86411" bIns="43205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00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hlinkClick r:id="rId3" action="ppaction://hlinksldjump"/>
              </a:rPr>
              <a:t>雷锋精神、</a:t>
            </a:r>
            <a:r>
              <a:rPr lang="zh-CN" altLang="en-US" sz="2300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hlinkClick r:id="rId3" action="ppaction://hlinksldjump"/>
              </a:rPr>
              <a:t>两弹一星精神、大庆精神、抗洪精神、载人航天精神、抗击非典、抗震救灾</a:t>
            </a:r>
            <a:r>
              <a:rPr lang="en-US" altLang="zh-CN" sz="2300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hlinkClick r:id="rId3" action="ppaction://hlinksldjump"/>
              </a:rPr>
              <a:t>……</a:t>
            </a:r>
            <a:endParaRPr lang="en-US" altLang="zh-CN" sz="2300" dirty="0">
              <a:solidFill>
                <a:srgbClr val="0000FF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4434" name="Text Box 50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8857381" y="1813722"/>
            <a:ext cx="2494270" cy="3272741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6411" tIns="43205" rIns="86411" bIns="43205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300" b="1" dirty="0">
                <a:latin typeface="楷体" panose="02010609060101010101" pitchFamily="49" charset="-122"/>
                <a:ea typeface="楷体" panose="02010609060101010101" pitchFamily="49" charset="-122"/>
              </a:rPr>
              <a:t>都体现了以</a:t>
            </a:r>
            <a:r>
              <a:rPr lang="zh-CN" altLang="en-US" sz="23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爱国主义</a:t>
            </a:r>
            <a:r>
              <a:rPr lang="zh-CN" altLang="en-US" sz="2300" b="1" dirty="0">
                <a:latin typeface="楷体" panose="02010609060101010101" pitchFamily="49" charset="-122"/>
                <a:ea typeface="楷体" panose="02010609060101010101" pitchFamily="49" charset="-122"/>
              </a:rPr>
              <a:t>为核心的中华民族</a:t>
            </a:r>
            <a:r>
              <a:rPr lang="zh-CN" altLang="en-US" sz="23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精神；</a:t>
            </a:r>
            <a:endParaRPr lang="zh-CN" altLang="en-US" sz="23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300" b="1" dirty="0">
                <a:latin typeface="楷体" panose="02010609060101010101" pitchFamily="49" charset="-122"/>
                <a:ea typeface="楷体" panose="02010609060101010101" pitchFamily="49" charset="-122"/>
              </a:rPr>
              <a:t>是中华民族精神的重要</a:t>
            </a:r>
            <a:r>
              <a:rPr lang="zh-CN" altLang="en-US" sz="23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内容；</a:t>
            </a:r>
            <a:endParaRPr lang="zh-CN" altLang="en-US" sz="23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300" b="1" dirty="0">
                <a:latin typeface="楷体" panose="02010609060101010101" pitchFamily="49" charset="-122"/>
                <a:ea typeface="楷体" panose="02010609060101010101" pitchFamily="49" charset="-122"/>
              </a:rPr>
              <a:t>是对中华民族精神的</a:t>
            </a:r>
            <a:r>
              <a:rPr lang="zh-CN" altLang="en-US" sz="23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继承、丰富和发展</a:t>
            </a:r>
            <a:r>
              <a:rPr lang="zh-CN" altLang="en-US" sz="2300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23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44441" name="Text Box 57"/>
          <p:cNvSpPr txBox="1">
            <a:spLocks noChangeArrowheads="1"/>
          </p:cNvSpPr>
          <p:nvPr/>
        </p:nvSpPr>
        <p:spPr bwMode="auto">
          <a:xfrm>
            <a:off x="2563028" y="2220060"/>
            <a:ext cx="174574" cy="36425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86411" tIns="43205" rIns="86411" bIns="43205">
            <a:spAutoFit/>
          </a:bodyPr>
          <a:lstStyle/>
          <a:p>
            <a:endParaRPr lang="zh-CN" altLang="en-US"/>
          </a:p>
        </p:txBody>
      </p:sp>
      <p:sp>
        <p:nvSpPr>
          <p:cNvPr id="144442" name="Text Box 58"/>
          <p:cNvSpPr txBox="1">
            <a:spLocks noChangeArrowheads="1"/>
          </p:cNvSpPr>
          <p:nvPr/>
        </p:nvSpPr>
        <p:spPr bwMode="auto">
          <a:xfrm>
            <a:off x="288428" y="2094049"/>
            <a:ext cx="1872209" cy="88747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6411" tIns="43205" rIns="86411" bIns="4320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新民主</a:t>
            </a:r>
            <a:r>
              <a:rPr lang="zh-CN" altLang="en-US" sz="2600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主义革命时期</a:t>
            </a:r>
            <a:endParaRPr lang="zh-CN" altLang="en-US" sz="26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44443" name="Text Box 59"/>
          <p:cNvSpPr txBox="1">
            <a:spLocks noChangeArrowheads="1"/>
          </p:cNvSpPr>
          <p:nvPr/>
        </p:nvSpPr>
        <p:spPr bwMode="auto">
          <a:xfrm>
            <a:off x="195968" y="3557815"/>
            <a:ext cx="1983580" cy="128758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 lIns="86411" tIns="43205" rIns="86411" bIns="43205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zh-CN" altLang="en-US" sz="26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社会主义革命、建设和改革中</a:t>
            </a:r>
            <a:endParaRPr lang="zh-CN" altLang="en-US" sz="26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1800597" y="215751"/>
            <a:ext cx="8187094" cy="579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86411" tIns="43205" rIns="86411" bIns="43205">
            <a:spAutoFit/>
          </a:bodyPr>
          <a:lstStyle/>
          <a:p>
            <a:r>
              <a:rPr lang="zh-CN" altLang="en-US" sz="32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中国共产党对中华民族精神的丰富和发展</a:t>
            </a:r>
            <a:endParaRPr lang="en-US" sz="32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4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4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4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4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4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4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4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27" grpId="0"/>
      <p:bldP spid="144429" grpId="0"/>
      <p:bldP spid="144431" grpId="0"/>
      <p:bldP spid="144433" grpId="0"/>
      <p:bldP spid="1444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-1"/>
            <a:ext cx="11522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s://img.mianfeiwendang.com/pic/eb3d64c4d65fb59ca779825b6848e33b1850805e/1-810-jpg_6-1440-0-0-14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" y="-1"/>
            <a:ext cx="11510468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7728" y="-1"/>
            <a:ext cx="11529803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115220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702171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http://archive.wenming.cn/pinglun/2009-02/17/xin_52302061710590154539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1522075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www.calt.com/n486/n705/n831/c5616/part/429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1522075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://n.sinaimg.cn/translate/w1024h731/20180306/EaVL-fxipenn818708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矩形 180225"/>
          <p:cNvSpPr/>
          <p:nvPr/>
        </p:nvSpPr>
        <p:spPr>
          <a:xfrm>
            <a:off x="864493" y="1079847"/>
            <a:ext cx="4536817" cy="2554545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观点一：</a:t>
            </a:r>
            <a:r>
              <a:rPr lang="zh-CN" altLang="en-US" sz="32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经济建设是所有工作的中心，一切活动都必须围绕经济建设展开，那么，弘扬民族精神是可有可无的。</a:t>
            </a:r>
          </a:p>
        </p:txBody>
      </p:sp>
      <p:sp>
        <p:nvSpPr>
          <p:cNvPr id="180227" name="矩形 180226"/>
          <p:cNvSpPr/>
          <p:nvPr/>
        </p:nvSpPr>
        <p:spPr>
          <a:xfrm>
            <a:off x="6049069" y="1079847"/>
            <a:ext cx="3816424" cy="2554545"/>
          </a:xfrm>
          <a:prstGeom prst="rect">
            <a:avLst/>
          </a:prstGeom>
          <a:noFill/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观点二：</a:t>
            </a:r>
            <a:r>
              <a:rPr lang="zh-CN" altLang="en-US" sz="3200" b="1" dirty="0">
                <a:solidFill>
                  <a:srgbClr val="000066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弘扬民族精神有利于经济的发展和综合国力的提高。弘扬民族精神是十分必要的。</a:t>
            </a:r>
          </a:p>
        </p:txBody>
      </p:sp>
      <p:sp>
        <p:nvSpPr>
          <p:cNvPr id="180228" name="矩形 180227"/>
          <p:cNvSpPr/>
          <p:nvPr/>
        </p:nvSpPr>
        <p:spPr>
          <a:xfrm>
            <a:off x="1224533" y="4032175"/>
            <a:ext cx="8347503" cy="646331"/>
          </a:xfrm>
          <a:prstGeom prst="rect">
            <a:avLst/>
          </a:prstGeom>
          <a:noFill/>
          <a:ln w="2857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dirty="0">
                <a:latin typeface="Tahoma" panose="020B0604030504040204" pitchFamily="34" charset="0"/>
                <a:ea typeface="黑体" panose="02010609060101010101" charset="-122"/>
              </a:rPr>
              <a:t>你赞成哪种观点？为什么？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16421" y="215751"/>
            <a:ext cx="8712968" cy="733585"/>
          </a:xfrm>
          <a:prstGeom prst="rect">
            <a:avLst/>
          </a:prstGeom>
          <a:solidFill>
            <a:schemeClr val="accent1"/>
          </a:solidFill>
          <a:ln w="38100">
            <a:solidFill>
              <a:srgbClr val="FFFF00"/>
            </a:solidFill>
          </a:ln>
        </p:spPr>
        <p:txBody>
          <a:bodyPr wrap="square" lIns="86411" tIns="43205" rIns="86411" bIns="43205">
            <a:spAutoFit/>
            <a:scene3d>
              <a:camera prst="orthographicFront"/>
              <a:lightRig rig="threePt" dir="t"/>
            </a:scene3d>
          </a:bodyPr>
          <a:lstStyle/>
          <a:p>
            <a:pPr algn="ctr" defTabSz="864235">
              <a:defRPr/>
            </a:pPr>
            <a:r>
              <a:rPr lang="zh-CN" altLang="en-US" sz="4200" b="1" noProof="1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二、高擎中华民族的精神火炬</a:t>
            </a:r>
            <a:endParaRPr lang="zh-CN" altLang="zh-CN" sz="4200" b="1" noProof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160637" y="1151855"/>
            <a:ext cx="67505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 smtClean="0">
                <a:latin typeface="黑体" panose="02010609060101010101" charset="-122"/>
                <a:ea typeface="黑体" panose="02010609060101010101" charset="-122"/>
              </a:rPr>
              <a:t>弘扬中华民族精神必要性（为什么）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64693" y="2303983"/>
            <a:ext cx="4075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ea typeface="黑体" panose="02010609060101010101" charset="-122"/>
              </a:rPr>
              <a:t>1.</a:t>
            </a:r>
            <a:r>
              <a:rPr lang="zh-CN" altLang="en-US" sz="2800" dirty="0" smtClean="0">
                <a:ea typeface="黑体" panose="02010609060101010101" charset="-122"/>
              </a:rPr>
              <a:t>是</a:t>
            </a:r>
            <a:r>
              <a:rPr lang="zh-CN" altLang="en-US" sz="2800" dirty="0" smtClean="0">
                <a:solidFill>
                  <a:schemeClr val="accent1"/>
                </a:solidFill>
                <a:ea typeface="黑体" panose="02010609060101010101" charset="-122"/>
              </a:rPr>
              <a:t>文化建设</a:t>
            </a:r>
            <a:r>
              <a:rPr lang="zh-CN" altLang="en-US" sz="2800" dirty="0" smtClean="0">
                <a:ea typeface="黑体" panose="02010609060101010101" charset="-122"/>
              </a:rPr>
              <a:t>的重要任务</a:t>
            </a:r>
            <a:endParaRPr lang="zh-CN" altLang="en-US" sz="2800" dirty="0">
              <a:ea typeface="黑体" panose="0201060906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08509" y="3096071"/>
            <a:ext cx="88569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宋体" panose="02010600030101010101" pitchFamily="2" charset="-122"/>
              </a:rPr>
              <a:t>    </a:t>
            </a:r>
            <a:r>
              <a:rPr lang="en-US" altLang="zh-CN" sz="2400" dirty="0" err="1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宋体" panose="02010600030101010101" pitchFamily="2" charset="-122"/>
              </a:rPr>
              <a:t>在新的历史时期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宋体" panose="02010600030101010101" pitchFamily="2" charset="-122"/>
              </a:rPr>
              <a:t>，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宋体" panose="02010600030101010101" pitchFamily="2" charset="-122"/>
              </a:rPr>
              <a:t>面对世界范围各种思想文化的相互激荡，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宋体" panose="02010600030101010101" pitchFamily="2" charset="-122"/>
              </a:rPr>
              <a:t>要使全体人民始终保持昂扬向上的精神状态，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黑体" panose="02010609060101010101" charset="-122"/>
                <a:sym typeface="宋体" panose="02010600030101010101" pitchFamily="2" charset="-122"/>
              </a:rPr>
              <a:t>必须更高地举起民族精神的火炬，把弘扬和培育中华民族精神作为文化建设极为重要的任务。</a:t>
            </a:r>
            <a:endParaRPr lang="zh-CN" altLang="en-US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SUBCATEGORY" val="0"/>
  <p:tag name="KSO_WM_SLIDE_ITEM_CNT" val="0"/>
  <p:tag name="KSO_WM_SLIDE_INDEX" val="1"/>
  <p:tag name="KSO_WM_TAG_VERSION" val="1.0"/>
  <p:tag name="KSO_WM_SLIDE_LAYOUT" val="a_b"/>
  <p:tag name="KSO_WM_SLIDE_LAYOUT_CNT" val="1_2"/>
  <p:tag name="KSO_WM_SLIDE_TYPE" val="title"/>
  <p:tag name="KSO_WM_SLIDE_SUBTYPE" val="pureTxt"/>
  <p:tag name="KSO_WM_TEMPLATE_MASTER_TYPE" val="1"/>
  <p:tag name="KSO_WM_TEMPLATE_COLOR_TYPE" val="1"/>
  <p:tag name="KSO_WM_TEMPLATE_CATEGORY" val="custom"/>
  <p:tag name="KSO_WM_TEMPLATE_INDEX" val="20204317"/>
  <p:tag name="KSO_WM_SLIDE_ID" val="custom20204317_1"/>
  <p:tag name="KSO_WM_TEMPLATE_MASTER_THUMB_INDEX" val="12"/>
  <p:tag name="KSO_WM_TEMPLATE_THUMBS_INDEX" val="1、4、7、9、12、15、16、21、24、25、26、27、30、35、40、4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LAYERLEVEL" val="1"/>
  <p:tag name="KSO_WM_TAG_VERSION" val="1.0"/>
  <p:tag name="KSO_WM_BEAUTIFY_FLAG" val="#wm#"/>
  <p:tag name="KSO_WM_UNIT_ISCONTENTSTITLE" val="0"/>
  <p:tag name="KSO_WM_UNIT_NOCLEAR" val="0"/>
  <p:tag name="KSO_WM_UNIT_VALUE" val="10"/>
  <p:tag name="KSO_WM_UNIT_TYPE" val="a"/>
  <p:tag name="KSO_WM_UNIT_INDEX" val="1"/>
  <p:tag name="KSO_WM_UNIT_PRESET_TEXT" val="活动策划方案"/>
  <p:tag name="KSO_WM_TEMPLATE_CATEGORY" val="custom"/>
  <p:tag name="KSO_WM_TEMPLATE_INDEX" val="20204317"/>
  <p:tag name="KSO_WM_UNIT_ID" val="custom20204317_1*a*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730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6、7、8、10、13、15"/>
  <p:tag name="KSO_WM_SLIDE_ID" val="custom2019157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191571"/>
  <p:tag name="KSO_WM_SLIDE_LAYOUT" val="a_b"/>
  <p:tag name="KSO_WM_SLIDE_LAYOUT_CNT" val="1_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91571_1*a*1"/>
  <p:tag name="KSO_WM_TEMPLATE_CATEGORY" val="custom"/>
  <p:tag name="KSO_WM_TEMPLATE_INDEX" val="20191571"/>
  <p:tag name="KSO_WM_UNIT_LAYERLEVEL" val="1"/>
  <p:tag name="KSO_WM_TAG_VERSION" val="1.0"/>
  <p:tag name="KSO_WM_BEAUTIFY_FLAG" val="#wm#"/>
  <p:tag name="KSO_WM_UNIT_PRESET_TEXT" val="人民英雄永垂不朽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ARGE_SHAPE" val="1"/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古瓶荷花">
  <a:themeElements>
    <a:clrScheme name="古瓶荷花 1">
      <a:dk1>
        <a:srgbClr val="0033CC"/>
      </a:dk1>
      <a:lt1>
        <a:srgbClr val="FFFFFF"/>
      </a:lt1>
      <a:dk2>
        <a:srgbClr val="007572"/>
      </a:dk2>
      <a:lt2>
        <a:srgbClr val="C0C0C0"/>
      </a:lt2>
      <a:accent1>
        <a:srgbClr val="CCECFF"/>
      </a:accent1>
      <a:accent2>
        <a:srgbClr val="3399FF"/>
      </a:accent2>
      <a:accent3>
        <a:srgbClr val="FFFFFF"/>
      </a:accent3>
      <a:accent4>
        <a:srgbClr val="002AAE"/>
      </a:accent4>
      <a:accent5>
        <a:srgbClr val="E2F4FF"/>
      </a:accent5>
      <a:accent6>
        <a:srgbClr val="2D8AE7"/>
      </a:accent6>
      <a:hlink>
        <a:srgbClr val="CC0066"/>
      </a:hlink>
      <a:folHlink>
        <a:srgbClr val="7D7DA9"/>
      </a:folHlink>
    </a:clrScheme>
    <a:fontScheme name="古瓶荷花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古瓶荷花 1">
        <a:dk1>
          <a:srgbClr val="0033CC"/>
        </a:dk1>
        <a:lt1>
          <a:srgbClr val="FFFFFF"/>
        </a:lt1>
        <a:dk2>
          <a:srgbClr val="007572"/>
        </a:dk2>
        <a:lt2>
          <a:srgbClr val="C0C0C0"/>
        </a:lt2>
        <a:accent1>
          <a:srgbClr val="CCECFF"/>
        </a:accent1>
        <a:accent2>
          <a:srgbClr val="3399FF"/>
        </a:accent2>
        <a:accent3>
          <a:srgbClr val="FFFFFF"/>
        </a:accent3>
        <a:accent4>
          <a:srgbClr val="002AAE"/>
        </a:accent4>
        <a:accent5>
          <a:srgbClr val="E2F4FF"/>
        </a:accent5>
        <a:accent6>
          <a:srgbClr val="2D8AE7"/>
        </a:accent6>
        <a:hlink>
          <a:srgbClr val="CC0066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2">
        <a:dk1>
          <a:srgbClr val="007A77"/>
        </a:dk1>
        <a:lt1>
          <a:srgbClr val="EFF6EE"/>
        </a:lt1>
        <a:dk2>
          <a:srgbClr val="0066CC"/>
        </a:dk2>
        <a:lt2>
          <a:srgbClr val="C0C0C0"/>
        </a:lt2>
        <a:accent1>
          <a:srgbClr val="E7EEE6"/>
        </a:accent1>
        <a:accent2>
          <a:srgbClr val="FF9933"/>
        </a:accent2>
        <a:accent3>
          <a:srgbClr val="F6FAF5"/>
        </a:accent3>
        <a:accent4>
          <a:srgbClr val="006765"/>
        </a:accent4>
        <a:accent5>
          <a:srgbClr val="F1F5F0"/>
        </a:accent5>
        <a:accent6>
          <a:srgbClr val="E78A2D"/>
        </a:accent6>
        <a:hlink>
          <a:srgbClr val="636395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3">
        <a:dk1>
          <a:srgbClr val="000000"/>
        </a:dk1>
        <a:lt1>
          <a:srgbClr val="CCFFCC"/>
        </a:lt1>
        <a:dk2>
          <a:srgbClr val="E88A00"/>
        </a:dk2>
        <a:lt2>
          <a:srgbClr val="C0C0C0"/>
        </a:lt2>
        <a:accent1>
          <a:srgbClr val="CCECFF"/>
        </a:accent1>
        <a:accent2>
          <a:srgbClr val="336600"/>
        </a:accent2>
        <a:accent3>
          <a:srgbClr val="E2FFE2"/>
        </a:accent3>
        <a:accent4>
          <a:srgbClr val="000000"/>
        </a:accent4>
        <a:accent5>
          <a:srgbClr val="E2F4FF"/>
        </a:accent5>
        <a:accent6>
          <a:srgbClr val="2D5C00"/>
        </a:accent6>
        <a:hlink>
          <a:srgbClr val="3333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4">
        <a:dk1>
          <a:srgbClr val="000000"/>
        </a:dk1>
        <a:lt1>
          <a:srgbClr val="FFFFCC"/>
        </a:lt1>
        <a:dk2>
          <a:srgbClr val="CC3300"/>
        </a:dk2>
        <a:lt2>
          <a:srgbClr val="C0C0C0"/>
        </a:lt2>
        <a:accent1>
          <a:srgbClr val="FFFFCC"/>
        </a:accent1>
        <a:accent2>
          <a:srgbClr val="339933"/>
        </a:accent2>
        <a:accent3>
          <a:srgbClr val="FFFFE2"/>
        </a:accent3>
        <a:accent4>
          <a:srgbClr val="000000"/>
        </a:accent4>
        <a:accent5>
          <a:srgbClr val="FFFFE2"/>
        </a:accent5>
        <a:accent6>
          <a:srgbClr val="2D8A2D"/>
        </a:accent6>
        <a:hlink>
          <a:srgbClr val="0066FF"/>
        </a:hlink>
        <a:folHlink>
          <a:srgbClr val="6F6F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5">
        <a:dk1>
          <a:srgbClr val="636395"/>
        </a:dk1>
        <a:lt1>
          <a:srgbClr val="FFE2C5"/>
        </a:lt1>
        <a:dk2>
          <a:srgbClr val="000000"/>
        </a:dk2>
        <a:lt2>
          <a:srgbClr val="C0C0C0"/>
        </a:lt2>
        <a:accent1>
          <a:srgbClr val="FFE1E1"/>
        </a:accent1>
        <a:accent2>
          <a:srgbClr val="FF9933"/>
        </a:accent2>
        <a:accent3>
          <a:srgbClr val="FFEEDF"/>
        </a:accent3>
        <a:accent4>
          <a:srgbClr val="53537E"/>
        </a:accent4>
        <a:accent5>
          <a:srgbClr val="FFEEEE"/>
        </a:accent5>
        <a:accent6>
          <a:srgbClr val="E78A2D"/>
        </a:accent6>
        <a:hlink>
          <a:srgbClr val="008080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6">
        <a:dk1>
          <a:srgbClr val="626292"/>
        </a:dk1>
        <a:lt1>
          <a:srgbClr val="CCECFF"/>
        </a:lt1>
        <a:dk2>
          <a:srgbClr val="3333CC"/>
        </a:dk2>
        <a:lt2>
          <a:srgbClr val="C0C0C0"/>
        </a:lt2>
        <a:accent1>
          <a:srgbClr val="D9F1FF"/>
        </a:accent1>
        <a:accent2>
          <a:srgbClr val="FF9900"/>
        </a:accent2>
        <a:accent3>
          <a:srgbClr val="E2F4FF"/>
        </a:accent3>
        <a:accent4>
          <a:srgbClr val="53537C"/>
        </a:accent4>
        <a:accent5>
          <a:srgbClr val="E9F7FF"/>
        </a:accent5>
        <a:accent6>
          <a:srgbClr val="E78A00"/>
        </a:accent6>
        <a:hlink>
          <a:srgbClr val="CC0066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7">
        <a:dk1>
          <a:srgbClr val="0066CC"/>
        </a:dk1>
        <a:lt1>
          <a:srgbClr val="FFE1E1"/>
        </a:lt1>
        <a:dk2>
          <a:srgbClr val="006600"/>
        </a:dk2>
        <a:lt2>
          <a:srgbClr val="C0C0C0"/>
        </a:lt2>
        <a:accent1>
          <a:srgbClr val="FFFFCC"/>
        </a:accent1>
        <a:accent2>
          <a:srgbClr val="009999"/>
        </a:accent2>
        <a:accent3>
          <a:srgbClr val="FFEEEE"/>
        </a:accent3>
        <a:accent4>
          <a:srgbClr val="0056AE"/>
        </a:accent4>
        <a:accent5>
          <a:srgbClr val="FFFFE2"/>
        </a:accent5>
        <a:accent6>
          <a:srgbClr val="008A8A"/>
        </a:accent6>
        <a:hlink>
          <a:srgbClr val="EC0000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古瓶荷花 8">
        <a:dk1>
          <a:srgbClr val="292929"/>
        </a:dk1>
        <a:lt1>
          <a:srgbClr val="DDDDDD"/>
        </a:lt1>
        <a:dk2>
          <a:srgbClr val="0066CC"/>
        </a:dk2>
        <a:lt2>
          <a:srgbClr val="B2B2B2"/>
        </a:lt2>
        <a:accent1>
          <a:srgbClr val="CACADC"/>
        </a:accent1>
        <a:accent2>
          <a:srgbClr val="FFCC00"/>
        </a:accent2>
        <a:accent3>
          <a:srgbClr val="EBEBEB"/>
        </a:accent3>
        <a:accent4>
          <a:srgbClr val="212121"/>
        </a:accent4>
        <a:accent5>
          <a:srgbClr val="E1E1EB"/>
        </a:accent5>
        <a:accent6>
          <a:srgbClr val="E7B900"/>
        </a:accent6>
        <a:hlink>
          <a:srgbClr val="008080"/>
        </a:hlink>
        <a:folHlink>
          <a:srgbClr val="7D7DA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uideppt">
  <a:themeElements>
    <a:clrScheme name="ruideppt 4">
      <a:dk1>
        <a:srgbClr val="000000"/>
      </a:dk1>
      <a:lt1>
        <a:srgbClr val="FFFFFF"/>
      </a:lt1>
      <a:dk2>
        <a:srgbClr val="FF9933"/>
      </a:dk2>
      <a:lt2>
        <a:srgbClr val="DCDCDC"/>
      </a:lt2>
      <a:accent1>
        <a:srgbClr val="FF0000"/>
      </a:accent1>
      <a:accent2>
        <a:srgbClr val="CC0000"/>
      </a:accent2>
      <a:accent3>
        <a:srgbClr val="FFFFFF"/>
      </a:accent3>
      <a:accent4>
        <a:srgbClr val="000000"/>
      </a:accent4>
      <a:accent5>
        <a:srgbClr val="FFAAAA"/>
      </a:accent5>
      <a:accent6>
        <a:srgbClr val="B90000"/>
      </a:accent6>
      <a:hlink>
        <a:srgbClr val="FF3300"/>
      </a:hlink>
      <a:folHlink>
        <a:srgbClr val="800000"/>
      </a:folHlink>
    </a:clrScheme>
    <a:fontScheme name="2_ruideppt">
      <a:majorFont>
        <a:latin typeface=""/>
        <a:ea typeface="黑体"/>
        <a:cs typeface=""/>
      </a:majorFont>
      <a:minorFont>
        <a:latin typeface="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主题 1">
        <a:dk1>
          <a:srgbClr val="000000"/>
        </a:dk1>
        <a:lt1>
          <a:srgbClr val="FFFFFF"/>
        </a:lt1>
        <a:dk2>
          <a:srgbClr val="E73B05"/>
        </a:dk2>
        <a:lt2>
          <a:srgbClr val="DCDCDC"/>
        </a:lt2>
        <a:accent1>
          <a:srgbClr val="B40000"/>
        </a:accent1>
        <a:accent2>
          <a:srgbClr val="1A63BC"/>
        </a:accent2>
        <a:accent3>
          <a:srgbClr val="FFFFFF"/>
        </a:accent3>
        <a:accent4>
          <a:srgbClr val="000000"/>
        </a:accent4>
        <a:accent5>
          <a:srgbClr val="D6AAAA"/>
        </a:accent5>
        <a:accent6>
          <a:srgbClr val="1659AA"/>
        </a:accent6>
        <a:hlink>
          <a:srgbClr val="47721C"/>
        </a:hlink>
        <a:folHlink>
          <a:srgbClr val="E283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 2">
        <a:dk1>
          <a:srgbClr val="000000"/>
        </a:dk1>
        <a:lt1>
          <a:srgbClr val="FFFFFF"/>
        </a:lt1>
        <a:dk2>
          <a:srgbClr val="E8AC04"/>
        </a:dk2>
        <a:lt2>
          <a:srgbClr val="DCDCDC"/>
        </a:lt2>
        <a:accent1>
          <a:srgbClr val="053275"/>
        </a:accent1>
        <a:accent2>
          <a:srgbClr val="1759A9"/>
        </a:accent2>
        <a:accent3>
          <a:srgbClr val="FFFFFF"/>
        </a:accent3>
        <a:accent4>
          <a:srgbClr val="000000"/>
        </a:accent4>
        <a:accent5>
          <a:srgbClr val="AAADBD"/>
        </a:accent5>
        <a:accent6>
          <a:srgbClr val="145099"/>
        </a:accent6>
        <a:hlink>
          <a:srgbClr val="0077DA"/>
        </a:hlink>
        <a:folHlink>
          <a:srgbClr val="53A9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ideppt 1">
        <a:dk1>
          <a:srgbClr val="000000"/>
        </a:dk1>
        <a:lt1>
          <a:srgbClr val="FFFFFF"/>
        </a:lt1>
        <a:dk2>
          <a:srgbClr val="E73B05"/>
        </a:dk2>
        <a:lt2>
          <a:srgbClr val="DCDCDC"/>
        </a:lt2>
        <a:accent1>
          <a:srgbClr val="B40000"/>
        </a:accent1>
        <a:accent2>
          <a:srgbClr val="1A63BC"/>
        </a:accent2>
        <a:accent3>
          <a:srgbClr val="FFFFFF"/>
        </a:accent3>
        <a:accent4>
          <a:srgbClr val="000000"/>
        </a:accent4>
        <a:accent5>
          <a:srgbClr val="D6AAAA"/>
        </a:accent5>
        <a:accent6>
          <a:srgbClr val="1659AA"/>
        </a:accent6>
        <a:hlink>
          <a:srgbClr val="47721C"/>
        </a:hlink>
        <a:folHlink>
          <a:srgbClr val="E2830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ideppt 2">
        <a:dk1>
          <a:srgbClr val="000000"/>
        </a:dk1>
        <a:lt1>
          <a:srgbClr val="FFFFFF"/>
        </a:lt1>
        <a:dk2>
          <a:srgbClr val="E8AC04"/>
        </a:dk2>
        <a:lt2>
          <a:srgbClr val="DCDCDC"/>
        </a:lt2>
        <a:accent1>
          <a:srgbClr val="053275"/>
        </a:accent1>
        <a:accent2>
          <a:srgbClr val="1759A9"/>
        </a:accent2>
        <a:accent3>
          <a:srgbClr val="FFFFFF"/>
        </a:accent3>
        <a:accent4>
          <a:srgbClr val="000000"/>
        </a:accent4>
        <a:accent5>
          <a:srgbClr val="AAADBD"/>
        </a:accent5>
        <a:accent6>
          <a:srgbClr val="145099"/>
        </a:accent6>
        <a:hlink>
          <a:srgbClr val="0077DA"/>
        </a:hlink>
        <a:folHlink>
          <a:srgbClr val="53A9F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ideppt 3">
        <a:dk1>
          <a:srgbClr val="000000"/>
        </a:dk1>
        <a:lt1>
          <a:srgbClr val="FFFFFF"/>
        </a:lt1>
        <a:dk2>
          <a:srgbClr val="ECE100"/>
        </a:dk2>
        <a:lt2>
          <a:srgbClr val="DCDCDC"/>
        </a:lt2>
        <a:accent1>
          <a:srgbClr val="FF66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00"/>
        </a:accent6>
        <a:hlink>
          <a:srgbClr val="FFCC99"/>
        </a:hlink>
        <a:folHlink>
          <a:srgbClr val="FF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ideppt 4">
        <a:dk1>
          <a:srgbClr val="000000"/>
        </a:dk1>
        <a:lt1>
          <a:srgbClr val="FFFFFF"/>
        </a:lt1>
        <a:dk2>
          <a:srgbClr val="FF9933"/>
        </a:dk2>
        <a:lt2>
          <a:srgbClr val="DCDCDC"/>
        </a:lt2>
        <a:accent1>
          <a:srgbClr val="FF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90000"/>
        </a:accent6>
        <a:hlink>
          <a:srgbClr val="FF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ideppt 5">
        <a:dk1>
          <a:srgbClr val="000000"/>
        </a:dk1>
        <a:lt1>
          <a:srgbClr val="FFFFFF"/>
        </a:lt1>
        <a:dk2>
          <a:srgbClr val="FF9933"/>
        </a:dk2>
        <a:lt2>
          <a:srgbClr val="DCDCDC"/>
        </a:lt2>
        <a:accent1>
          <a:srgbClr val="0066CC"/>
        </a:accent1>
        <a:accent2>
          <a:srgbClr val="003366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002D5C"/>
        </a:accent6>
        <a:hlink>
          <a:srgbClr val="0099FF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ideppt 6">
        <a:dk1>
          <a:srgbClr val="000000"/>
        </a:dk1>
        <a:lt1>
          <a:srgbClr val="FFFFFF"/>
        </a:lt1>
        <a:dk2>
          <a:srgbClr val="FF0000"/>
        </a:dk2>
        <a:lt2>
          <a:srgbClr val="DCDCDC"/>
        </a:lt2>
        <a:accent1>
          <a:srgbClr val="333333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ADADAD"/>
        </a:accent5>
        <a:accent6>
          <a:srgbClr val="454545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ideppt 7">
        <a:dk1>
          <a:srgbClr val="000000"/>
        </a:dk1>
        <a:lt1>
          <a:srgbClr val="FFFFFF"/>
        </a:lt1>
        <a:dk2>
          <a:srgbClr val="CC0000"/>
        </a:dk2>
        <a:lt2>
          <a:srgbClr val="DCDCDC"/>
        </a:lt2>
        <a:accent1>
          <a:srgbClr val="003300"/>
        </a:accent1>
        <a:accent2>
          <a:srgbClr val="006600"/>
        </a:accent2>
        <a:accent3>
          <a:srgbClr val="FFFFFF"/>
        </a:accent3>
        <a:accent4>
          <a:srgbClr val="000000"/>
        </a:accent4>
        <a:accent5>
          <a:srgbClr val="AAADAA"/>
        </a:accent5>
        <a:accent6>
          <a:srgbClr val="005C00"/>
        </a:accent6>
        <a:hlink>
          <a:srgbClr val="008000"/>
        </a:hlink>
        <a:folHlink>
          <a:srgbClr val="33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ideppt 8">
        <a:dk1>
          <a:srgbClr val="000000"/>
        </a:dk1>
        <a:lt1>
          <a:srgbClr val="FFFFFF"/>
        </a:lt1>
        <a:dk2>
          <a:srgbClr val="006600"/>
        </a:dk2>
        <a:lt2>
          <a:srgbClr val="DCDCDC"/>
        </a:lt2>
        <a:accent1>
          <a:srgbClr val="660066"/>
        </a:accent1>
        <a:accent2>
          <a:srgbClr val="6600CC"/>
        </a:accent2>
        <a:accent3>
          <a:srgbClr val="FFFFFF"/>
        </a:accent3>
        <a:accent4>
          <a:srgbClr val="000000"/>
        </a:accent4>
        <a:accent5>
          <a:srgbClr val="B8AAB8"/>
        </a:accent5>
        <a:accent6>
          <a:srgbClr val="5C00B9"/>
        </a:accent6>
        <a:hlink>
          <a:srgbClr val="CC00FF"/>
        </a:hlink>
        <a:folHlink>
          <a:srgbClr val="CC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uideppt 9">
        <a:dk1>
          <a:srgbClr val="000000"/>
        </a:dk1>
        <a:lt1>
          <a:srgbClr val="FFFFFF"/>
        </a:lt1>
        <a:dk2>
          <a:srgbClr val="A50021"/>
        </a:dk2>
        <a:lt2>
          <a:srgbClr val="DCDCDC"/>
        </a:lt2>
        <a:accent1>
          <a:srgbClr val="663300"/>
        </a:accent1>
        <a:accent2>
          <a:srgbClr val="996600"/>
        </a:accent2>
        <a:accent3>
          <a:srgbClr val="FFFFFF"/>
        </a:accent3>
        <a:accent4>
          <a:srgbClr val="000000"/>
        </a:accent4>
        <a:accent5>
          <a:srgbClr val="B8ADAA"/>
        </a:accent5>
        <a:accent6>
          <a:srgbClr val="8A5C00"/>
        </a:accent6>
        <a:hlink>
          <a:srgbClr val="FF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uideppt 1">
        <a:dk1>
          <a:srgbClr val="000000"/>
        </a:dk1>
        <a:lt1>
          <a:srgbClr val="FFFFFF"/>
        </a:lt1>
        <a:dk2>
          <a:srgbClr val="FF9933"/>
        </a:dk2>
        <a:lt2>
          <a:srgbClr val="DCDCDC"/>
        </a:lt2>
        <a:accent1>
          <a:srgbClr val="FF0000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B90000"/>
        </a:accent6>
        <a:hlink>
          <a:srgbClr val="FF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1618</Words>
  <Application>Microsoft Office PowerPoint</Application>
  <PresentationFormat>自定义</PresentationFormat>
  <Paragraphs>171</Paragraphs>
  <Slides>24</Slides>
  <Notes>2</Notes>
  <HiddenSlides>5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古瓶荷花</vt:lpstr>
      <vt:lpstr>1_ruideppt</vt:lpstr>
      <vt:lpstr>弘扬中华民族精神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谢谢！</vt:lpstr>
    </vt:vector>
  </TitlesOfParts>
  <Company>www.ruideppt.net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锐得PPT模板</dc:title>
  <dc:creator>北京锐得幻演广告有限公司</dc:creator>
  <cp:lastModifiedBy>USER-</cp:lastModifiedBy>
  <cp:revision>480</cp:revision>
  <dcterms:created xsi:type="dcterms:W3CDTF">2018-09-20T10:13:00Z</dcterms:created>
  <dcterms:modified xsi:type="dcterms:W3CDTF">2020-06-18T02:49:21Z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