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6" r:id="rId7"/>
    <p:sldId id="260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80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JH" initials="L" lastIdx="0" clrIdx="0"/>
  <p:cmAuthor id="2" name="weihua" initials="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Administrator\Desktop\3.1&#19990;&#30028;&#25991;&#21270;&#30340;&#22810;&#26679;&#24615;\&#20844;&#30410;&#24191;&#21578;&#31607;&#23376;&#65288;&#23436;&#25972;&#29256;&#65289;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7-15-59-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60" y="1270"/>
            <a:ext cx="10967720" cy="68560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355" y="152400"/>
            <a:ext cx="998220" cy="6554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站酷快乐体2016修订版" panose="02010600030101010101" charset="-122"/>
                <a:ea typeface="站酷快乐体2016修订版" panose="02010600030101010101" charset="-122"/>
              </a:rPr>
              <a:t>你知道这个梗吗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52513"/>
            <a:ext cx="4922837" cy="484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7"/>
          <p:cNvSpPr txBox="1"/>
          <p:nvPr/>
        </p:nvSpPr>
        <p:spPr>
          <a:xfrm>
            <a:off x="1970405" y="2578100"/>
            <a:ext cx="25152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透视文化多样性</a:t>
            </a:r>
          </a:p>
        </p:txBody>
      </p:sp>
      <p:sp>
        <p:nvSpPr>
          <p:cNvPr id="9220" name="文本框 4"/>
          <p:cNvSpPr txBox="1"/>
          <p:nvPr/>
        </p:nvSpPr>
        <p:spPr>
          <a:xfrm>
            <a:off x="5272405" y="2684780"/>
            <a:ext cx="53086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东方文明，尽在筷箸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马未都中日韩筷子---百度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" y="54610"/>
            <a:ext cx="12157075" cy="681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51201"/>
          <p:cNvSpPr>
            <a:spLocks noGrp="1"/>
          </p:cNvSpPr>
          <p:nvPr>
            <p:ph type="title"/>
          </p:nvPr>
        </p:nvSpPr>
        <p:spPr>
          <a:xfrm>
            <a:off x="535305" y="-6350"/>
            <a:ext cx="4541520" cy="990600"/>
          </a:xfrm>
        </p:spPr>
        <p:txBody>
          <a:bodyPr anchor="ctr"/>
          <a:lstStyle/>
          <a:p>
            <a:pPr algn="ctr"/>
            <a:r>
              <a:rPr lang="zh-CN" altLang="en-US" sz="4000" b="1" dirty="0">
                <a:ea typeface="宋体" panose="02010600030101010101" pitchFamily="2" charset="-122"/>
              </a:rPr>
              <a:t>中日韩的筷子文化</a:t>
            </a:r>
          </a:p>
        </p:txBody>
      </p:sp>
      <p:sp>
        <p:nvSpPr>
          <p:cNvPr id="31746" name="文本占位符 51204"/>
          <p:cNvSpPr>
            <a:spLocks noGrp="1"/>
          </p:cNvSpPr>
          <p:nvPr>
            <p:ph sz="half" idx="1"/>
          </p:nvPr>
        </p:nvSpPr>
        <p:spPr>
          <a:xfrm>
            <a:off x="161925" y="984250"/>
            <a:ext cx="5527675" cy="4065270"/>
          </a:xfrm>
        </p:spPr>
        <p:txBody>
          <a:bodyPr anchor="t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筷子是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东亚文化圈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普遍使用的餐具，其造型设计十分符合东亚的饮食习惯。尤其值得一提的是，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受古代汉文化的影响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，日韩在效仿中国筷子的同时，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又受到其历史和本土化的影响，演变出符合各自国情的筷子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中国筷子平头，日本筷子尖头，韩国筷子金属，为何同祖同根同为筷子，却有此差异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?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748" name="图片 51203" descr="f6a41d7418da4299964b333700cf0dcc_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-6350"/>
            <a:ext cx="6487160" cy="5055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文本框 51206"/>
          <p:cNvSpPr txBox="1"/>
          <p:nvPr/>
        </p:nvSpPr>
        <p:spPr>
          <a:xfrm>
            <a:off x="161925" y="5247640"/>
            <a:ext cx="12014835" cy="1445260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</a:rPr>
              <a:t>思考：从中日韩三国的筷子文化，可以说明不同文化之间有什么内在联系？</a:t>
            </a:r>
            <a:endParaRPr lang="zh-CN" altLang="en-US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内容占位符 41986"/>
          <p:cNvSpPr>
            <a:spLocks noGrp="1"/>
          </p:cNvSpPr>
          <p:nvPr>
            <p:ph idx="1"/>
          </p:nvPr>
        </p:nvSpPr>
        <p:spPr>
          <a:xfrm>
            <a:off x="52070" y="1003935"/>
            <a:ext cx="8460105" cy="671830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zh-CN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1.世界文化与民族文化的关系</a:t>
            </a:r>
          </a:p>
        </p:txBody>
      </p:sp>
      <p:sp>
        <p:nvSpPr>
          <p:cNvPr id="32771" name="文本框 51206"/>
          <p:cNvSpPr txBox="1"/>
          <p:nvPr/>
        </p:nvSpPr>
        <p:spPr>
          <a:xfrm>
            <a:off x="596265" y="2064385"/>
            <a:ext cx="10067925" cy="1198880"/>
          </a:xfrm>
          <a:prstGeom prst="rect">
            <a:avLst/>
          </a:prstGeom>
          <a:solidFill>
            <a:srgbClr val="FFCCFF"/>
          </a:solidFill>
          <a:ln w="5715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中日韩三国的筷子各具特色，符合各自的饮食习惯</a:t>
            </a: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说明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文化是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世界的还是民族的？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内容占位符 41986"/>
          <p:cNvSpPr>
            <a:spLocks noGrp="1"/>
          </p:cNvSpPr>
          <p:nvPr/>
        </p:nvSpPr>
        <p:spPr>
          <a:xfrm>
            <a:off x="243840" y="3763645"/>
            <a:ext cx="11962765" cy="8083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（1）文化是民族的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7030" y="4572000"/>
            <a:ext cx="11457305" cy="2084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  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各民族都有自己的文化个性和特征。</a:t>
            </a:r>
            <a:endParaRPr lang="zh-CN" altLang="en-US" sz="36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sym typeface="+mn-ea"/>
              </a:rPr>
              <a:t>各民族间经济的和政治的、历史的和地理的等多种因素的不同，决定了各民族文化之间存在着差异。</a:t>
            </a:r>
            <a:endParaRPr lang="zh-CN" altLang="en-US" sz="3600"/>
          </a:p>
        </p:txBody>
      </p:sp>
      <p:sp>
        <p:nvSpPr>
          <p:cNvPr id="4" name="文本框 3"/>
          <p:cNvSpPr txBox="1"/>
          <p:nvPr/>
        </p:nvSpPr>
        <p:spPr>
          <a:xfrm>
            <a:off x="243840" y="133985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二、透视文化多样性</a:t>
            </a:r>
            <a:endParaRPr lang="en-US" altLang="zh-CN" sz="4000" b="1" dirty="0" smtClean="0">
              <a:solidFill>
                <a:srgbClr val="3D6C2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  <p:bldP spid="32771" grpId="0" bldLvl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本框 51206"/>
          <p:cNvSpPr txBox="1"/>
          <p:nvPr/>
        </p:nvSpPr>
        <p:spPr>
          <a:xfrm>
            <a:off x="1056640" y="186690"/>
            <a:ext cx="10043160" cy="1814830"/>
          </a:xfrm>
          <a:prstGeom prst="rect">
            <a:avLst/>
          </a:prstGeom>
          <a:solidFill>
            <a:srgbClr val="FFCCFF"/>
          </a:solidFill>
          <a:ln w="5715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</a:t>
            </a: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受古代中国汉文化的影响，</a:t>
            </a: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中日韩三国的筷子又有着诸多相似之处，</a:t>
            </a:r>
            <a:r>
              <a:rPr lang="zh-CN" altLang="en-US" sz="36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说明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文化是世界的还是民族的</a:t>
            </a:r>
            <a:r>
              <a:rPr lang="zh-CN" altLang="en-US" sz="3600" dirty="0">
                <a:latin typeface="Times New Roman" panose="02020603050405020304" pitchFamily="18" charset="0"/>
                <a:sym typeface="+mn-ea"/>
              </a:rPr>
              <a:t>？</a:t>
            </a:r>
            <a:endParaRPr lang="zh-CN" altLang="en-US" sz="36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0495" y="2311400"/>
            <a:ext cx="47110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（2）文化是世界的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3365" y="2956560"/>
            <a:ext cx="10846435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各民族文化都是世界文化中不可缺少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色彩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sz="3200" dirty="0">
                <a:latin typeface="黑体" panose="02010609060101010101" charset="-122"/>
                <a:ea typeface="黑体" panose="02010609060101010101" charset="-122"/>
                <a:sym typeface="+mn-ea"/>
              </a:rPr>
              <a:t>由于世界各民族的社会实践有共性，有普遍规律，在实践中产生和发展的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不同民族文化也有共性和普遍规律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50495" y="4690110"/>
            <a:ext cx="59340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0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2.文化多样性的地位</a:t>
            </a:r>
            <a:endParaRPr lang="zh-CN" altLang="en-US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495" y="5553075"/>
            <a:ext cx="10948670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文化多样性是人类社会的基本特征，也是人类文明进步的重要动力。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52513"/>
            <a:ext cx="4922837" cy="484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7"/>
          <p:cNvSpPr txBox="1"/>
          <p:nvPr/>
        </p:nvSpPr>
        <p:spPr>
          <a:xfrm>
            <a:off x="1970405" y="2578100"/>
            <a:ext cx="25152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尊重文化多样性</a:t>
            </a:r>
          </a:p>
        </p:txBody>
      </p:sp>
      <p:sp>
        <p:nvSpPr>
          <p:cNvPr id="9220" name="文本框 4"/>
          <p:cNvSpPr txBox="1"/>
          <p:nvPr/>
        </p:nvSpPr>
        <p:spPr>
          <a:xfrm>
            <a:off x="5272405" y="2684780"/>
            <a:ext cx="53086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别样拜年，尽得人心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球星拜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" y="8890"/>
            <a:ext cx="12188190" cy="685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3840" y="133985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</a:t>
            </a:r>
            <a:r>
              <a:rPr lang="en-US" altLang="zh-CN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文化多样性</a:t>
            </a:r>
            <a:endParaRPr lang="en-US" altLang="zh-CN" sz="4000" b="1" dirty="0" smtClean="0">
              <a:solidFill>
                <a:srgbClr val="3D6C2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4" name="TextBox 25"/>
          <p:cNvSpPr txBox="1">
            <a:spLocks noChangeArrowheads="1"/>
          </p:cNvSpPr>
          <p:nvPr/>
        </p:nvSpPr>
        <p:spPr bwMode="auto">
          <a:xfrm>
            <a:off x="243840" y="942340"/>
            <a:ext cx="571944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36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尊重文化多样性的原因</a:t>
            </a:r>
            <a:endParaRPr kumimoji="0" lang="zh-CN" alt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8920" y="1619250"/>
            <a:ext cx="5064760" cy="2258060"/>
            <a:chOff x="1299" y="2086"/>
            <a:chExt cx="7976" cy="3556"/>
          </a:xfrm>
        </p:grpSpPr>
        <p:sp>
          <p:nvSpPr>
            <p:cNvPr id="26631" name="Freeform 9"/>
            <p:cNvSpPr/>
            <p:nvPr/>
          </p:nvSpPr>
          <p:spPr bwMode="auto">
            <a:xfrm>
              <a:off x="1847" y="2086"/>
              <a:ext cx="7428" cy="3556"/>
            </a:xfrm>
            <a:custGeom>
              <a:avLst/>
              <a:gdLst>
                <a:gd name="T0" fmla="*/ 1687 w 3919"/>
                <a:gd name="T1" fmla="*/ 3617 h 3773"/>
                <a:gd name="T2" fmla="*/ 309 w 3919"/>
                <a:gd name="T3" fmla="*/ 1711 h 3773"/>
                <a:gd name="T4" fmla="*/ 2219 w 3919"/>
                <a:gd name="T5" fmla="*/ 311 h 3773"/>
                <a:gd name="T6" fmla="*/ 3622 w 3919"/>
                <a:gd name="T7" fmla="*/ 2199 h 3773"/>
                <a:gd name="T8" fmla="*/ 3778 w 3919"/>
                <a:gd name="T9" fmla="*/ 2223 h 3773"/>
                <a:gd name="T10" fmla="*/ 2243 w 3919"/>
                <a:gd name="T11" fmla="*/ 155 h 3773"/>
                <a:gd name="T12" fmla="*/ 153 w 3919"/>
                <a:gd name="T13" fmla="*/ 1687 h 3773"/>
                <a:gd name="T14" fmla="*/ 1663 w 3919"/>
                <a:gd name="T15" fmla="*/ 3773 h 3773"/>
                <a:gd name="T16" fmla="*/ 1687 w 3919"/>
                <a:gd name="T17" fmla="*/ 3617 h 3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9" h="3773">
                  <a:moveTo>
                    <a:pt x="1687" y="3617"/>
                  </a:moveTo>
                  <a:cubicBezTo>
                    <a:pt x="785" y="3466"/>
                    <a:pt x="170" y="2617"/>
                    <a:pt x="309" y="1711"/>
                  </a:cubicBezTo>
                  <a:cubicBezTo>
                    <a:pt x="450" y="797"/>
                    <a:pt x="1305" y="171"/>
                    <a:pt x="2219" y="311"/>
                  </a:cubicBezTo>
                  <a:cubicBezTo>
                    <a:pt x="3125" y="451"/>
                    <a:pt x="3749" y="1294"/>
                    <a:pt x="3622" y="2199"/>
                  </a:cubicBezTo>
                  <a:lnTo>
                    <a:pt x="3778" y="2223"/>
                  </a:lnTo>
                  <a:cubicBezTo>
                    <a:pt x="3919" y="1231"/>
                    <a:pt x="3236" y="308"/>
                    <a:pt x="2243" y="155"/>
                  </a:cubicBezTo>
                  <a:cubicBezTo>
                    <a:pt x="1243" y="0"/>
                    <a:pt x="307" y="687"/>
                    <a:pt x="153" y="1687"/>
                  </a:cubicBezTo>
                  <a:cubicBezTo>
                    <a:pt x="0" y="2680"/>
                    <a:pt x="675" y="3609"/>
                    <a:pt x="1663" y="3773"/>
                  </a:cubicBezTo>
                  <a:lnTo>
                    <a:pt x="1687" y="3617"/>
                  </a:lnTo>
                  <a:close/>
                </a:path>
              </a:pathLst>
            </a:custGeom>
            <a:solidFill>
              <a:srgbClr val="3D6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632" name="Oval 10"/>
            <p:cNvSpPr>
              <a:spLocks noChangeArrowheads="1"/>
            </p:cNvSpPr>
            <p:nvPr/>
          </p:nvSpPr>
          <p:spPr bwMode="auto">
            <a:xfrm>
              <a:off x="1448" y="2628"/>
              <a:ext cx="1344" cy="10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635" name="TextBox 28"/>
            <p:cNvSpPr txBox="1">
              <a:spLocks noChangeArrowheads="1"/>
            </p:cNvSpPr>
            <p:nvPr/>
          </p:nvSpPr>
          <p:spPr bwMode="auto">
            <a:xfrm>
              <a:off x="1299" y="2812"/>
              <a:ext cx="159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</a:t>
              </a:r>
              <a:r>
                <a:rPr kumimoji="0" lang="en-US" alt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kumimoji="0" 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）</a:t>
              </a:r>
            </a:p>
          </p:txBody>
        </p:sp>
      </p:grpSp>
      <p:sp>
        <p:nvSpPr>
          <p:cNvPr id="26637" name="TextBox 30"/>
          <p:cNvSpPr txBox="1">
            <a:spLocks noChangeArrowheads="1"/>
          </p:cNvSpPr>
          <p:nvPr/>
        </p:nvSpPr>
        <p:spPr bwMode="auto">
          <a:xfrm>
            <a:off x="1259205" y="2038350"/>
            <a:ext cx="3446145" cy="14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84605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 smtClean="0">
                <a:ea typeface="微软雅黑" panose="020B0503020204020204" charset="-122"/>
                <a:sym typeface="Arial" panose="020B0604020202020204" pitchFamily="34" charset="0"/>
              </a:rPr>
              <a:t>文化</a:t>
            </a: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多样性是人类社会的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基本特征</a:t>
            </a: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，是人类文明进步的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重要动力</a:t>
            </a: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7152323" y="2206625"/>
            <a:ext cx="3446145" cy="94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84605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尊重文化多样性是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发展</a:t>
            </a: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本民族文化的内在</a:t>
            </a:r>
            <a:r>
              <a:rPr lang="zh-CN" altLang="en-US" sz="2400" b="1" dirty="0" smtClean="0">
                <a:ea typeface="微软雅黑" panose="020B0503020204020204" charset="-122"/>
                <a:sym typeface="Arial" panose="020B0604020202020204" pitchFamily="34" charset="0"/>
              </a:rPr>
              <a:t>要求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7244715" y="4807645"/>
            <a:ext cx="35356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400" b="1" dirty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只有保持世界文化的多样性，世界才更加丰富多彩，充满生机与活力。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466090" y="4542790"/>
            <a:ext cx="4847590" cy="2272030"/>
            <a:chOff x="1847" y="6790"/>
            <a:chExt cx="7634" cy="3578"/>
          </a:xfrm>
        </p:grpSpPr>
        <p:sp>
          <p:nvSpPr>
            <p:cNvPr id="26630" name="Freeform 8"/>
            <p:cNvSpPr/>
            <p:nvPr/>
          </p:nvSpPr>
          <p:spPr bwMode="auto">
            <a:xfrm>
              <a:off x="1847" y="6790"/>
              <a:ext cx="7634" cy="3579"/>
            </a:xfrm>
            <a:custGeom>
              <a:avLst/>
              <a:gdLst>
                <a:gd name="T0" fmla="*/ 3119 w 4122"/>
                <a:gd name="T1" fmla="*/ 125 h 3487"/>
                <a:gd name="T2" fmla="*/ 3374 w 4122"/>
                <a:gd name="T3" fmla="*/ 2463 h 3487"/>
                <a:gd name="T4" fmla="*/ 1022 w 4122"/>
                <a:gd name="T5" fmla="*/ 2734 h 3487"/>
                <a:gd name="T6" fmla="*/ 737 w 4122"/>
                <a:gd name="T7" fmla="*/ 399 h 3487"/>
                <a:gd name="T8" fmla="*/ 613 w 4122"/>
                <a:gd name="T9" fmla="*/ 301 h 3487"/>
                <a:gd name="T10" fmla="*/ 923 w 4122"/>
                <a:gd name="T11" fmla="*/ 2858 h 3487"/>
                <a:gd name="T12" fmla="*/ 3498 w 4122"/>
                <a:gd name="T13" fmla="*/ 2561 h 3487"/>
                <a:gd name="T14" fmla="*/ 3218 w 4122"/>
                <a:gd name="T15" fmla="*/ 0 h 3487"/>
                <a:gd name="T16" fmla="*/ 3119 w 4122"/>
                <a:gd name="T17" fmla="*/ 125 h 3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2" h="3487">
                  <a:moveTo>
                    <a:pt x="3119" y="125"/>
                  </a:moveTo>
                  <a:cubicBezTo>
                    <a:pt x="3828" y="702"/>
                    <a:pt x="3944" y="1744"/>
                    <a:pt x="3374" y="2463"/>
                  </a:cubicBezTo>
                  <a:cubicBezTo>
                    <a:pt x="2799" y="3187"/>
                    <a:pt x="1746" y="3308"/>
                    <a:pt x="1022" y="2734"/>
                  </a:cubicBezTo>
                  <a:cubicBezTo>
                    <a:pt x="303" y="2164"/>
                    <a:pt x="178" y="1123"/>
                    <a:pt x="737" y="399"/>
                  </a:cubicBezTo>
                  <a:lnTo>
                    <a:pt x="613" y="301"/>
                  </a:lnTo>
                  <a:cubicBezTo>
                    <a:pt x="0" y="1093"/>
                    <a:pt x="136" y="2234"/>
                    <a:pt x="923" y="2858"/>
                  </a:cubicBezTo>
                  <a:cubicBezTo>
                    <a:pt x="1716" y="3487"/>
                    <a:pt x="2869" y="3354"/>
                    <a:pt x="3498" y="2561"/>
                  </a:cubicBezTo>
                  <a:cubicBezTo>
                    <a:pt x="4122" y="1774"/>
                    <a:pt x="3996" y="632"/>
                    <a:pt x="3218" y="0"/>
                  </a:cubicBezTo>
                  <a:lnTo>
                    <a:pt x="3119" y="125"/>
                  </a:lnTo>
                  <a:close/>
                </a:path>
              </a:pathLst>
            </a:custGeom>
            <a:solidFill>
              <a:srgbClr val="3D6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7495" y="8770"/>
              <a:ext cx="1344" cy="10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395" y="8955"/>
              <a:ext cx="1544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88760" y="4542790"/>
            <a:ext cx="4911090" cy="2272030"/>
            <a:chOff x="10573" y="6790"/>
            <a:chExt cx="7734" cy="3578"/>
          </a:xfrm>
        </p:grpSpPr>
        <p:sp>
          <p:nvSpPr>
            <p:cNvPr id="15" name="Freeform 8"/>
            <p:cNvSpPr/>
            <p:nvPr/>
          </p:nvSpPr>
          <p:spPr bwMode="auto">
            <a:xfrm>
              <a:off x="10573" y="6790"/>
              <a:ext cx="7634" cy="3579"/>
            </a:xfrm>
            <a:custGeom>
              <a:avLst/>
              <a:gdLst>
                <a:gd name="T0" fmla="*/ 3119 w 4122"/>
                <a:gd name="T1" fmla="*/ 125 h 3487"/>
                <a:gd name="T2" fmla="*/ 3374 w 4122"/>
                <a:gd name="T3" fmla="*/ 2463 h 3487"/>
                <a:gd name="T4" fmla="*/ 1022 w 4122"/>
                <a:gd name="T5" fmla="*/ 2734 h 3487"/>
                <a:gd name="T6" fmla="*/ 737 w 4122"/>
                <a:gd name="T7" fmla="*/ 399 h 3487"/>
                <a:gd name="T8" fmla="*/ 613 w 4122"/>
                <a:gd name="T9" fmla="*/ 301 h 3487"/>
                <a:gd name="T10" fmla="*/ 923 w 4122"/>
                <a:gd name="T11" fmla="*/ 2858 h 3487"/>
                <a:gd name="T12" fmla="*/ 3498 w 4122"/>
                <a:gd name="T13" fmla="*/ 2561 h 3487"/>
                <a:gd name="T14" fmla="*/ 3218 w 4122"/>
                <a:gd name="T15" fmla="*/ 0 h 3487"/>
                <a:gd name="T16" fmla="*/ 3119 w 4122"/>
                <a:gd name="T17" fmla="*/ 125 h 3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2" h="3487">
                  <a:moveTo>
                    <a:pt x="3119" y="125"/>
                  </a:moveTo>
                  <a:cubicBezTo>
                    <a:pt x="3828" y="702"/>
                    <a:pt x="3944" y="1744"/>
                    <a:pt x="3374" y="2463"/>
                  </a:cubicBezTo>
                  <a:cubicBezTo>
                    <a:pt x="2799" y="3187"/>
                    <a:pt x="1746" y="3308"/>
                    <a:pt x="1022" y="2734"/>
                  </a:cubicBezTo>
                  <a:cubicBezTo>
                    <a:pt x="303" y="2164"/>
                    <a:pt x="178" y="1123"/>
                    <a:pt x="737" y="399"/>
                  </a:cubicBezTo>
                  <a:lnTo>
                    <a:pt x="613" y="301"/>
                  </a:lnTo>
                  <a:cubicBezTo>
                    <a:pt x="0" y="1093"/>
                    <a:pt x="136" y="2234"/>
                    <a:pt x="923" y="2858"/>
                  </a:cubicBezTo>
                  <a:cubicBezTo>
                    <a:pt x="1716" y="3487"/>
                    <a:pt x="2869" y="3354"/>
                    <a:pt x="3498" y="2561"/>
                  </a:cubicBezTo>
                  <a:cubicBezTo>
                    <a:pt x="4122" y="1774"/>
                    <a:pt x="3996" y="632"/>
                    <a:pt x="3218" y="0"/>
                  </a:cubicBezTo>
                  <a:lnTo>
                    <a:pt x="3119" y="125"/>
                  </a:lnTo>
                  <a:close/>
                </a:path>
              </a:pathLst>
            </a:custGeom>
            <a:solidFill>
              <a:srgbClr val="3D6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16863" y="8771"/>
              <a:ext cx="1344" cy="10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6763" y="8954"/>
              <a:ext cx="1544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</a:t>
              </a:r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</a:p>
          </p:txBody>
        </p:sp>
      </p:grp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1122045" y="4980940"/>
            <a:ext cx="353568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84605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尊重文化多样性是实现世界文化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繁荣</a:t>
            </a:r>
            <a:r>
              <a:rPr lang="zh-CN" altLang="en-US" sz="2400" b="1" dirty="0">
                <a:ea typeface="微软雅黑" panose="020B0503020204020204" charset="-122"/>
                <a:sym typeface="Arial" panose="020B0604020202020204" pitchFamily="34" charset="0"/>
              </a:rPr>
              <a:t>的必然要求。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09970" y="1566545"/>
            <a:ext cx="5064125" cy="2311400"/>
            <a:chOff x="10025" y="2070"/>
            <a:chExt cx="7975" cy="3640"/>
          </a:xfrm>
        </p:grpSpPr>
        <p:grpSp>
          <p:nvGrpSpPr>
            <p:cNvPr id="20" name="组合 19"/>
            <p:cNvGrpSpPr/>
            <p:nvPr/>
          </p:nvGrpSpPr>
          <p:grpSpPr>
            <a:xfrm>
              <a:off x="10148" y="2070"/>
              <a:ext cx="7853" cy="3556"/>
              <a:chOff x="10148" y="2070"/>
              <a:chExt cx="7853" cy="3556"/>
            </a:xfrm>
          </p:grpSpPr>
          <p:sp>
            <p:nvSpPr>
              <p:cNvPr id="7" name="Freeform 9"/>
              <p:cNvSpPr/>
              <p:nvPr/>
            </p:nvSpPr>
            <p:spPr bwMode="auto">
              <a:xfrm>
                <a:off x="10573" y="2070"/>
                <a:ext cx="7428" cy="3556"/>
              </a:xfrm>
              <a:custGeom>
                <a:avLst/>
                <a:gdLst>
                  <a:gd name="T0" fmla="*/ 1687 w 3919"/>
                  <a:gd name="T1" fmla="*/ 3617 h 3773"/>
                  <a:gd name="T2" fmla="*/ 309 w 3919"/>
                  <a:gd name="T3" fmla="*/ 1711 h 3773"/>
                  <a:gd name="T4" fmla="*/ 2219 w 3919"/>
                  <a:gd name="T5" fmla="*/ 311 h 3773"/>
                  <a:gd name="T6" fmla="*/ 3622 w 3919"/>
                  <a:gd name="T7" fmla="*/ 2199 h 3773"/>
                  <a:gd name="T8" fmla="*/ 3778 w 3919"/>
                  <a:gd name="T9" fmla="*/ 2223 h 3773"/>
                  <a:gd name="T10" fmla="*/ 2243 w 3919"/>
                  <a:gd name="T11" fmla="*/ 155 h 3773"/>
                  <a:gd name="T12" fmla="*/ 153 w 3919"/>
                  <a:gd name="T13" fmla="*/ 1687 h 3773"/>
                  <a:gd name="T14" fmla="*/ 1663 w 3919"/>
                  <a:gd name="T15" fmla="*/ 3773 h 3773"/>
                  <a:gd name="T16" fmla="*/ 1687 w 3919"/>
                  <a:gd name="T17" fmla="*/ 3617 h 3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19" h="3773">
                    <a:moveTo>
                      <a:pt x="1687" y="3617"/>
                    </a:moveTo>
                    <a:cubicBezTo>
                      <a:pt x="785" y="3466"/>
                      <a:pt x="170" y="2617"/>
                      <a:pt x="309" y="1711"/>
                    </a:cubicBezTo>
                    <a:cubicBezTo>
                      <a:pt x="450" y="797"/>
                      <a:pt x="1305" y="171"/>
                      <a:pt x="2219" y="311"/>
                    </a:cubicBezTo>
                    <a:cubicBezTo>
                      <a:pt x="3125" y="451"/>
                      <a:pt x="3749" y="1294"/>
                      <a:pt x="3622" y="2199"/>
                    </a:cubicBezTo>
                    <a:lnTo>
                      <a:pt x="3778" y="2223"/>
                    </a:lnTo>
                    <a:cubicBezTo>
                      <a:pt x="3919" y="1231"/>
                      <a:pt x="3236" y="308"/>
                      <a:pt x="2243" y="155"/>
                    </a:cubicBezTo>
                    <a:cubicBezTo>
                      <a:pt x="1243" y="0"/>
                      <a:pt x="307" y="687"/>
                      <a:pt x="153" y="1687"/>
                    </a:cubicBezTo>
                    <a:cubicBezTo>
                      <a:pt x="0" y="2680"/>
                      <a:pt x="675" y="3609"/>
                      <a:pt x="1663" y="3773"/>
                    </a:cubicBezTo>
                    <a:lnTo>
                      <a:pt x="1687" y="3617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" name="Oval 10"/>
              <p:cNvSpPr>
                <a:spLocks noChangeArrowheads="1"/>
              </p:cNvSpPr>
              <p:nvPr/>
            </p:nvSpPr>
            <p:spPr bwMode="auto">
              <a:xfrm>
                <a:off x="10148" y="2729"/>
                <a:ext cx="1344" cy="109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0148" y="2154"/>
              <a:ext cx="7853" cy="3556"/>
              <a:chOff x="10148" y="2070"/>
              <a:chExt cx="7853" cy="3556"/>
            </a:xfrm>
          </p:grpSpPr>
          <p:sp>
            <p:nvSpPr>
              <p:cNvPr id="22" name="Freeform 9"/>
              <p:cNvSpPr/>
              <p:nvPr/>
            </p:nvSpPr>
            <p:spPr bwMode="auto">
              <a:xfrm>
                <a:off x="10573" y="2070"/>
                <a:ext cx="7428" cy="3556"/>
              </a:xfrm>
              <a:custGeom>
                <a:avLst/>
                <a:gdLst>
                  <a:gd name="T0" fmla="*/ 1687 w 3919"/>
                  <a:gd name="T1" fmla="*/ 3617 h 3773"/>
                  <a:gd name="T2" fmla="*/ 309 w 3919"/>
                  <a:gd name="T3" fmla="*/ 1711 h 3773"/>
                  <a:gd name="T4" fmla="*/ 2219 w 3919"/>
                  <a:gd name="T5" fmla="*/ 311 h 3773"/>
                  <a:gd name="T6" fmla="*/ 3622 w 3919"/>
                  <a:gd name="T7" fmla="*/ 2199 h 3773"/>
                  <a:gd name="T8" fmla="*/ 3778 w 3919"/>
                  <a:gd name="T9" fmla="*/ 2223 h 3773"/>
                  <a:gd name="T10" fmla="*/ 2243 w 3919"/>
                  <a:gd name="T11" fmla="*/ 155 h 3773"/>
                  <a:gd name="T12" fmla="*/ 153 w 3919"/>
                  <a:gd name="T13" fmla="*/ 1687 h 3773"/>
                  <a:gd name="T14" fmla="*/ 1663 w 3919"/>
                  <a:gd name="T15" fmla="*/ 3773 h 3773"/>
                  <a:gd name="T16" fmla="*/ 1687 w 3919"/>
                  <a:gd name="T17" fmla="*/ 3617 h 3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19" h="3773">
                    <a:moveTo>
                      <a:pt x="1687" y="3617"/>
                    </a:moveTo>
                    <a:cubicBezTo>
                      <a:pt x="785" y="3466"/>
                      <a:pt x="170" y="2617"/>
                      <a:pt x="309" y="1711"/>
                    </a:cubicBezTo>
                    <a:cubicBezTo>
                      <a:pt x="450" y="797"/>
                      <a:pt x="1305" y="171"/>
                      <a:pt x="2219" y="311"/>
                    </a:cubicBezTo>
                    <a:cubicBezTo>
                      <a:pt x="3125" y="451"/>
                      <a:pt x="3749" y="1294"/>
                      <a:pt x="3622" y="2199"/>
                    </a:cubicBezTo>
                    <a:lnTo>
                      <a:pt x="3778" y="2223"/>
                    </a:lnTo>
                    <a:cubicBezTo>
                      <a:pt x="3919" y="1231"/>
                      <a:pt x="3236" y="308"/>
                      <a:pt x="2243" y="155"/>
                    </a:cubicBezTo>
                    <a:cubicBezTo>
                      <a:pt x="1243" y="0"/>
                      <a:pt x="307" y="687"/>
                      <a:pt x="153" y="1687"/>
                    </a:cubicBezTo>
                    <a:cubicBezTo>
                      <a:pt x="0" y="2680"/>
                      <a:pt x="675" y="3609"/>
                      <a:pt x="1663" y="3773"/>
                    </a:cubicBezTo>
                    <a:lnTo>
                      <a:pt x="1687" y="3617"/>
                    </a:lnTo>
                    <a:close/>
                  </a:path>
                </a:pathLst>
              </a:custGeom>
              <a:solidFill>
                <a:srgbClr val="3D6C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3" name="Oval 10"/>
              <p:cNvSpPr>
                <a:spLocks noChangeArrowheads="1"/>
              </p:cNvSpPr>
              <p:nvPr/>
            </p:nvSpPr>
            <p:spPr bwMode="auto">
              <a:xfrm>
                <a:off x="10148" y="2729"/>
                <a:ext cx="1344" cy="109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10025" y="2997"/>
              <a:ext cx="1591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</a:t>
              </a:r>
              <a:r>
                <a:rPr kumimoji="0" lang="en-US" alt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kumimoji="0" lang="zh-CN" sz="24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6637" grpId="0"/>
      <p:bldP spid="8" grpId="0"/>
      <p:bldP spid="11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5"/>
          <p:cNvSpPr txBox="1">
            <a:spLocks noChangeArrowheads="1"/>
          </p:cNvSpPr>
          <p:nvPr/>
        </p:nvSpPr>
        <p:spPr bwMode="auto">
          <a:xfrm>
            <a:off x="248260" y="281993"/>
            <a:ext cx="50368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、怎样</a:t>
            </a:r>
            <a:r>
              <a:rPr lang="zh-CN" altLang="en-US" sz="36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尊重文化多样性</a:t>
            </a:r>
            <a:endParaRPr kumimoji="0" lang="zh-CN" alt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9580" y="2321560"/>
            <a:ext cx="2248535" cy="2248535"/>
            <a:chOff x="1127" y="1672"/>
            <a:chExt cx="3541" cy="3541"/>
          </a:xfrm>
        </p:grpSpPr>
        <p:sp>
          <p:nvSpPr>
            <p:cNvPr id="28676" name="Oval 6"/>
            <p:cNvSpPr>
              <a:spLocks noChangeArrowheads="1"/>
            </p:cNvSpPr>
            <p:nvPr/>
          </p:nvSpPr>
          <p:spPr bwMode="auto">
            <a:xfrm>
              <a:off x="1127" y="1672"/>
              <a:ext cx="3541" cy="354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Oval 16"/>
            <p:cNvSpPr>
              <a:spLocks noChangeArrowheads="1"/>
            </p:cNvSpPr>
            <p:nvPr/>
          </p:nvSpPr>
          <p:spPr bwMode="auto">
            <a:xfrm>
              <a:off x="1326" y="1870"/>
              <a:ext cx="3143" cy="31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687" name="TextBox 15"/>
            <p:cNvSpPr txBox="1">
              <a:spLocks noChangeArrowheads="1"/>
            </p:cNvSpPr>
            <p:nvPr/>
          </p:nvSpPr>
          <p:spPr bwMode="auto">
            <a:xfrm>
              <a:off x="1477" y="2893"/>
              <a:ext cx="2765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怎么做</a:t>
              </a:r>
            </a:p>
          </p:txBody>
        </p:sp>
      </p:grpSp>
      <p:sp>
        <p:nvSpPr>
          <p:cNvPr id="28677" name="Line 7"/>
          <p:cNvSpPr>
            <a:spLocks noChangeShapeType="1"/>
          </p:cNvSpPr>
          <p:nvPr/>
        </p:nvSpPr>
        <p:spPr bwMode="auto">
          <a:xfrm rot="20400000" flipV="1">
            <a:off x="2154555" y="2080260"/>
            <a:ext cx="1367790" cy="357505"/>
          </a:xfrm>
          <a:prstGeom prst="line">
            <a:avLst/>
          </a:prstGeom>
          <a:noFill/>
          <a:ln w="63500" cmpd="sng">
            <a:solidFill>
              <a:srgbClr val="3D6C2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183255" y="1081405"/>
            <a:ext cx="1181735" cy="1181735"/>
            <a:chOff x="6210" y="1720"/>
            <a:chExt cx="1946" cy="1946"/>
          </a:xfrm>
        </p:grpSpPr>
        <p:sp>
          <p:nvSpPr>
            <p:cNvPr id="28680" name="Oval 10"/>
            <p:cNvSpPr>
              <a:spLocks noChangeArrowheads="1"/>
            </p:cNvSpPr>
            <p:nvPr/>
          </p:nvSpPr>
          <p:spPr bwMode="auto">
            <a:xfrm>
              <a:off x="6210" y="1720"/>
              <a:ext cx="1947" cy="194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6387" y="1871"/>
              <a:ext cx="1593" cy="15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8691" name="TextBox 19"/>
          <p:cNvSpPr txBox="1">
            <a:spLocks noChangeArrowheads="1"/>
          </p:cNvSpPr>
          <p:nvPr/>
        </p:nvSpPr>
        <p:spPr bwMode="auto">
          <a:xfrm>
            <a:off x="4610433" y="1026511"/>
            <a:ext cx="6667262" cy="14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84605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既要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认同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本民族文化，又要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尊重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其他民族文化，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相互借鉴，求同存异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，尊重世界文化多样性，共同促进人类文明繁荣进步。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3D6C29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59150" y="138493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态度</a:t>
            </a:r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2698115" y="3490118"/>
            <a:ext cx="1122680" cy="0"/>
          </a:xfrm>
          <a:prstGeom prst="line">
            <a:avLst/>
          </a:prstGeom>
          <a:noFill/>
          <a:ln w="63500" cmpd="sng">
            <a:solidFill>
              <a:srgbClr val="3D6C2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820795" y="2978785"/>
            <a:ext cx="1236345" cy="1237615"/>
            <a:chOff x="6434" y="4594"/>
            <a:chExt cx="1947" cy="1949"/>
          </a:xfrm>
        </p:grpSpPr>
        <p:sp>
          <p:nvSpPr>
            <p:cNvPr id="28682" name="Oval 12"/>
            <p:cNvSpPr>
              <a:spLocks noChangeArrowheads="1"/>
            </p:cNvSpPr>
            <p:nvPr/>
          </p:nvSpPr>
          <p:spPr bwMode="auto">
            <a:xfrm>
              <a:off x="6434" y="4594"/>
              <a:ext cx="1947" cy="19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683" name="Oval 13"/>
            <p:cNvSpPr>
              <a:spLocks noChangeArrowheads="1"/>
            </p:cNvSpPr>
            <p:nvPr/>
          </p:nvSpPr>
          <p:spPr bwMode="auto">
            <a:xfrm>
              <a:off x="6611" y="4779"/>
              <a:ext cx="1592" cy="15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689" name="TextBox 17"/>
            <p:cNvSpPr txBox="1">
              <a:spLocks noChangeArrowheads="1"/>
            </p:cNvSpPr>
            <p:nvPr/>
          </p:nvSpPr>
          <p:spPr bwMode="auto">
            <a:xfrm>
              <a:off x="6545" y="5159"/>
              <a:ext cx="1726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D6C29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原则</a:t>
              </a:r>
            </a:p>
          </p:txBody>
        </p:sp>
      </p:grpSp>
      <p:sp>
        <p:nvSpPr>
          <p:cNvPr id="28692" name="TextBox 20"/>
          <p:cNvSpPr txBox="1">
            <a:spLocks noChangeArrowheads="1"/>
          </p:cNvSpPr>
          <p:nvPr/>
        </p:nvSpPr>
        <p:spPr bwMode="auto">
          <a:xfrm>
            <a:off x="5167272" y="3337624"/>
            <a:ext cx="55545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遵循各民族文化</a:t>
            </a:r>
            <a:r>
              <a:rPr lang="zh-CN" altLang="en-US" sz="28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一律平等</a:t>
            </a:r>
            <a:r>
              <a:rPr lang="zh-CN" altLang="en-US" sz="28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的原则</a:t>
            </a:r>
            <a:r>
              <a:rPr lang="zh-CN" altLang="en-US" sz="2800" b="1" dirty="0" smtClean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。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/>
            </a:r>
            <a:b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</a:br>
            <a:endParaRPr kumimoji="0" lang="zh-CN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1912488" y="4444415"/>
            <a:ext cx="1213419" cy="744532"/>
          </a:xfrm>
          <a:prstGeom prst="line">
            <a:avLst/>
          </a:prstGeom>
          <a:noFill/>
          <a:ln w="63500" cmpd="sng">
            <a:solidFill>
              <a:srgbClr val="3D6C2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020060" y="4865370"/>
            <a:ext cx="1170940" cy="1172210"/>
            <a:chOff x="3716" y="6696"/>
            <a:chExt cx="1947" cy="1949"/>
          </a:xfrm>
        </p:grpSpPr>
        <p:sp>
          <p:nvSpPr>
            <p:cNvPr id="28684" name="Oval 14"/>
            <p:cNvSpPr>
              <a:spLocks noChangeArrowheads="1"/>
            </p:cNvSpPr>
            <p:nvPr/>
          </p:nvSpPr>
          <p:spPr bwMode="auto">
            <a:xfrm>
              <a:off x="3716" y="6696"/>
              <a:ext cx="1947" cy="194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774" y="6874"/>
              <a:ext cx="1829" cy="1592"/>
              <a:chOff x="3774" y="6874"/>
              <a:chExt cx="1829" cy="1592"/>
            </a:xfrm>
          </p:grpSpPr>
          <p:sp>
            <p:nvSpPr>
              <p:cNvPr id="9" name="Oval 15"/>
              <p:cNvSpPr>
                <a:spLocks noChangeArrowheads="1"/>
              </p:cNvSpPr>
              <p:nvPr/>
            </p:nvSpPr>
            <p:spPr bwMode="auto">
              <a:xfrm>
                <a:off x="3892" y="6874"/>
                <a:ext cx="1592" cy="159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TextBox 16"/>
              <p:cNvSpPr txBox="1">
                <a:spLocks noChangeArrowheads="1"/>
              </p:cNvSpPr>
              <p:nvPr/>
            </p:nvSpPr>
            <p:spPr bwMode="auto">
              <a:xfrm>
                <a:off x="3774" y="7234"/>
                <a:ext cx="1829" cy="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algn="ctr" defTabSz="914400" rtl="0" eaLnBrk="1" fontAlgn="base" latinLnBrk="0" hangingPunct="1">
                  <a:lnSpc>
                    <a:spcPct val="100000"/>
                  </a:lnSpc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D6C2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要求</a:t>
                </a:r>
              </a:p>
            </p:txBody>
          </p:sp>
        </p:grpSp>
      </p:grpSp>
      <p:sp>
        <p:nvSpPr>
          <p:cNvPr id="28693" name="TextBox 21"/>
          <p:cNvSpPr txBox="1">
            <a:spLocks noChangeArrowheads="1"/>
          </p:cNvSpPr>
          <p:nvPr/>
        </p:nvSpPr>
        <p:spPr bwMode="auto">
          <a:xfrm>
            <a:off x="4173276" y="4716904"/>
            <a:ext cx="730580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首先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要尊重自己民族的文化，培育发展好本民族文化。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3D6C29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 txBox="1"/>
          <p:nvPr/>
        </p:nvSpPr>
        <p:spPr>
          <a:xfrm>
            <a:off x="4253252" y="5280549"/>
            <a:ext cx="7382609" cy="8858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lvl="0" defTabSz="1284605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1" dirty="0" smtClean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在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文化交流中，要</a:t>
            </a:r>
            <a:r>
              <a:rPr lang="zh-CN" altLang="en-US" sz="2400" b="1" dirty="0">
                <a:solidFill>
                  <a:srgbClr val="FF0000"/>
                </a:solidFill>
                <a:ea typeface="微软雅黑" panose="020B0503020204020204" charset="-122"/>
                <a:sym typeface="Arial" panose="020B0604020202020204" pitchFamily="34" charset="0"/>
              </a:rPr>
              <a:t>尊重差异，理解个性，和睦相处，共同促进</a:t>
            </a:r>
            <a:r>
              <a:rPr lang="zh-CN" altLang="en-US" sz="2400" b="1" dirty="0">
                <a:solidFill>
                  <a:srgbClr val="3D6C29"/>
                </a:solidFill>
                <a:ea typeface="微软雅黑" panose="020B0503020204020204" charset="-122"/>
                <a:sym typeface="Arial" panose="020B0604020202020204" pitchFamily="34" charset="0"/>
              </a:rPr>
              <a:t>世界文化的繁荣。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1" grpId="0"/>
      <p:bldP spid="10" grpId="0"/>
      <p:bldP spid="28692" grpId="0"/>
      <p:bldP spid="28693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5"/>
          <p:cNvSpPr txBox="1">
            <a:spLocks noChangeArrowheads="1"/>
          </p:cNvSpPr>
          <p:nvPr/>
        </p:nvSpPr>
        <p:spPr bwMode="auto">
          <a:xfrm>
            <a:off x="1058520" y="172773"/>
            <a:ext cx="7955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知识拓展：怎样</a:t>
            </a:r>
            <a:r>
              <a:rPr lang="zh-CN" altLang="en-US" sz="36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尊重文化多样性完整版</a:t>
            </a:r>
            <a:endParaRPr kumimoji="0" lang="zh-CN" alt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8635" y="1313815"/>
            <a:ext cx="11174730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81000" algn="l"/>
            <a:r>
              <a:rPr lang="en-US" altLang="zh-CN" sz="3200">
                <a:ea typeface="宋体" panose="02010600030101010101" pitchFamily="2" charset="-122"/>
              </a:rPr>
              <a:t> </a:t>
            </a:r>
            <a:r>
              <a:rPr lang="zh-CN" sz="3200">
                <a:sym typeface="+mn-ea"/>
              </a:rPr>
              <a:t>（</a:t>
            </a:r>
            <a:r>
              <a:rPr lang="en-US" altLang="zh-CN" sz="3200">
                <a:sym typeface="+mn-ea"/>
              </a:rPr>
              <a:t>1</a:t>
            </a:r>
            <a:r>
              <a:rPr lang="zh-CN" sz="3200">
                <a:sym typeface="+mn-ea"/>
              </a:rPr>
              <a:t>）</a:t>
            </a:r>
            <a:r>
              <a:rPr lang="zh-CN" sz="3200">
                <a:ea typeface="宋体" panose="02010600030101010101" pitchFamily="2" charset="-122"/>
              </a:rPr>
              <a:t>正确态度。既要认同本民族文化，又要尊重其他民族文化，相互借鉴，求同存异，尊重世界文化的多样性，共同促进人类文明繁荣进步。</a:t>
            </a:r>
          </a:p>
          <a:p>
            <a:pPr indent="381000" algn="l"/>
            <a:r>
              <a:rPr lang="zh-CN" sz="3200">
                <a:ea typeface="宋体" panose="02010600030101010101" pitchFamily="2" charset="-122"/>
              </a:rPr>
              <a:t>    （2）坚持的原则。必须遵循各民族文化一律平等原则。</a:t>
            </a:r>
          </a:p>
          <a:p>
            <a:pPr indent="381000" algn="l"/>
            <a:r>
              <a:rPr lang="zh-CN" sz="3200">
                <a:sym typeface="+mn-ea"/>
              </a:rPr>
              <a:t> （3）</a:t>
            </a:r>
            <a:r>
              <a:rPr lang="zh-CN" sz="3200">
                <a:ea typeface="宋体" panose="02010600030101010101" pitchFamily="2" charset="-122"/>
              </a:rPr>
              <a:t>在文化交流中，要尊重差异，理解个性，和睦相处，共同促进世界文化的繁荣。</a:t>
            </a:r>
          </a:p>
          <a:p>
            <a:pPr indent="381000" algn="l"/>
            <a:r>
              <a:rPr lang="zh-CN" sz="3200">
                <a:ea typeface="宋体" panose="02010600030101010101" pitchFamily="2" charset="-122"/>
              </a:rPr>
              <a:t>    </a:t>
            </a:r>
            <a:r>
              <a:rPr lang="zh-CN" sz="3200">
                <a:sym typeface="+mn-ea"/>
              </a:rPr>
              <a:t>（</a:t>
            </a:r>
            <a:r>
              <a:rPr lang="en-US" altLang="zh-CN" sz="3200">
                <a:sym typeface="+mn-ea"/>
              </a:rPr>
              <a:t>4</a:t>
            </a:r>
            <a:r>
              <a:rPr lang="zh-CN" sz="3200">
                <a:sym typeface="+mn-ea"/>
              </a:rPr>
              <a:t>）</a:t>
            </a:r>
            <a:r>
              <a:rPr lang="zh-CN" sz="3200">
                <a:ea typeface="宋体" panose="02010600030101010101" pitchFamily="2" charset="-122"/>
              </a:rPr>
              <a:t>反对封闭主义和民族虚无主义。</a:t>
            </a:r>
          </a:p>
          <a:p>
            <a:pPr indent="381000" algn="l"/>
            <a:r>
              <a:rPr lang="zh-CN" sz="3200">
                <a:ea typeface="宋体" panose="02010600030101010101" pitchFamily="2" charset="-122"/>
              </a:rPr>
              <a:t>    （</a:t>
            </a:r>
            <a:r>
              <a:rPr lang="en-US" altLang="zh-CN" sz="3200">
                <a:ea typeface="宋体" panose="02010600030101010101" pitchFamily="2" charset="-122"/>
              </a:rPr>
              <a:t>5</a:t>
            </a:r>
            <a:r>
              <a:rPr lang="zh-CN" sz="3200">
                <a:ea typeface="宋体" panose="02010600030101010101" pitchFamily="2" charset="-122"/>
              </a:rPr>
              <a:t>）我们既要热情地欢迎世界各国优秀文化在中国的传播，又要更加主动地推动中华文化走向世界，做中外文化交流的友好使者，增强中华文化国际影响力。</a:t>
            </a:r>
            <a:endParaRPr lang="zh-CN" altLang="en-US" sz="320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G辱华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8" end="173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" y="3810"/>
            <a:ext cx="12128500" cy="688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052513"/>
            <a:ext cx="4922837" cy="484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7"/>
          <p:cNvSpPr txBox="1"/>
          <p:nvPr/>
        </p:nvSpPr>
        <p:spPr>
          <a:xfrm>
            <a:off x="1970405" y="2578100"/>
            <a:ext cx="25152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尊重文化多样性</a:t>
            </a:r>
          </a:p>
        </p:txBody>
      </p:sp>
      <p:sp>
        <p:nvSpPr>
          <p:cNvPr id="9220" name="文本框 4"/>
          <p:cNvSpPr txBox="1"/>
          <p:nvPr/>
        </p:nvSpPr>
        <p:spPr>
          <a:xfrm>
            <a:off x="5689600" y="2684780"/>
            <a:ext cx="53086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中华筷箸，传承</a:t>
            </a: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文明</a:t>
            </a:r>
            <a:endParaRPr lang="zh-CN" altLang="en-US" sz="4400" b="1" dirty="0">
              <a:solidFill>
                <a:srgbClr val="3D6C2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公益广告筷子（完整版）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82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9435" y="17145"/>
            <a:ext cx="10276840" cy="68230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85" y="382270"/>
            <a:ext cx="1783715" cy="60928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站酷快乐体2016修订版" panose="02010600030101010101" charset="-122"/>
                <a:ea typeface="站酷快乐体2016修订版" panose="02010600030101010101" charset="-122"/>
              </a:rPr>
              <a:t>这就是我们的筷子文化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180" y="367030"/>
            <a:ext cx="6720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5400">
                <a:solidFill>
                  <a:srgbClr val="00B0F0"/>
                </a:solidFill>
                <a:effectLst/>
                <a:latin typeface="站酷快乐体2016修订版" panose="02010600030101010101" charset="-122"/>
                <a:ea typeface="站酷快乐体2016修订版" panose="02010600030101010101" charset="-122"/>
              </a:rPr>
              <a:t>DG</a:t>
            </a:r>
            <a:r>
              <a:rPr lang="zh-CN" altLang="en-US" sz="5400">
                <a:solidFill>
                  <a:srgbClr val="00B0F0"/>
                </a:solidFill>
                <a:effectLst/>
                <a:latin typeface="站酷快乐体2016修订版" panose="02010600030101010101" charset="-122"/>
                <a:ea typeface="站酷快乐体2016修订版" panose="02010600030101010101" charset="-122"/>
              </a:rPr>
              <a:t>辱华被全面抵制，根源在于其没有尊重</a:t>
            </a:r>
          </a:p>
        </p:txBody>
      </p:sp>
      <p:sp>
        <p:nvSpPr>
          <p:cNvPr id="4" name="矩形 3"/>
          <p:cNvSpPr/>
          <p:nvPr/>
        </p:nvSpPr>
        <p:spPr>
          <a:xfrm>
            <a:off x="827088" y="2706370"/>
            <a:ext cx="1053655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88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/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</a:rPr>
              <a:t>3.1</a:t>
            </a:r>
            <a:r>
              <a:rPr lang="zh-CN" altLang="en-US" sz="88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/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</a:rPr>
              <a:t>世界文化的多样性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014985b3c93d1097b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6510"/>
            <a:ext cx="3835400" cy="6823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63670" y="1104265"/>
            <a:ext cx="8137525" cy="5490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sz="5400" b="1" dirty="0"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1.世界文化多样性的表现</a:t>
            </a:r>
            <a:r>
              <a:rPr lang="zh-CN" altLang="en-US" sz="5400" b="1" dirty="0">
                <a:solidFill>
                  <a:srgbClr val="FF0000"/>
                </a:solidFill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是什么</a:t>
            </a:r>
            <a:endParaRPr lang="zh-CN" altLang="en-US" sz="5400" b="1" dirty="0">
              <a:solidFill>
                <a:srgbClr val="FF0000"/>
              </a:solidFill>
              <a:latin typeface="站酷快乐体2016修订版" panose="02010600030101010101" charset="-122"/>
              <a:ea typeface="站酷快乐体2016修订版" panose="02010600030101010101" charset="-122"/>
              <a:cs typeface="站酷快乐体2016修订版" panose="02010600030101010101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5400" b="1" dirty="0"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2.</a:t>
            </a:r>
            <a:r>
              <a:rPr lang="zh-CN" altLang="en-US" sz="5400" b="1" dirty="0">
                <a:solidFill>
                  <a:srgbClr val="FF0000"/>
                </a:solidFill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为什么</a:t>
            </a:r>
            <a:r>
              <a:rPr lang="zh-CN" altLang="en-US" sz="5400" b="1" dirty="0"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世界文化具有多样性？</a:t>
            </a:r>
            <a:endParaRPr lang="zh-CN" altLang="en-US" sz="5400" b="1" dirty="0">
              <a:latin typeface="站酷快乐体2016修订版" panose="02010600030101010101" charset="-122"/>
              <a:ea typeface="站酷快乐体2016修订版" panose="02010600030101010101" charset="-122"/>
              <a:cs typeface="站酷快乐体2016修订版" panose="02010600030101010101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5400" b="1" dirty="0"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3.</a:t>
            </a:r>
            <a:r>
              <a:rPr lang="zh-CN" altLang="en-US" sz="5400" b="1" dirty="0">
                <a:solidFill>
                  <a:srgbClr val="FF0000"/>
                </a:solidFill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如何</a:t>
            </a:r>
            <a:r>
              <a:rPr lang="zh-CN" altLang="en-US" sz="5400" b="1" dirty="0">
                <a:latin typeface="站酷快乐体2016修订版" panose="02010600030101010101" charset="-122"/>
                <a:ea typeface="站酷快乐体2016修订版" panose="02010600030101010101" charset="-122"/>
                <a:cs typeface="站酷快乐体2016修订版" panose="02010600030101010101" charset="-122"/>
                <a:sym typeface="+mn-ea"/>
              </a:rPr>
              <a:t>尊重文化多样性？</a:t>
            </a:r>
            <a:endParaRPr lang="zh-CN" altLang="en-US" sz="5400" b="1">
              <a:latin typeface="站酷快乐体2016修订版" panose="02010600030101010101" charset="-122"/>
              <a:ea typeface="站酷快乐体2016修订版" panose="02010600030101010101" charset="-122"/>
              <a:cs typeface="站酷快乐体2016修订版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3670" y="89535"/>
            <a:ext cx="323596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6000" b="1" dirty="0">
                <a:solidFill>
                  <a:srgbClr val="00B0F0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预习提纲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704850"/>
            <a:ext cx="4922837" cy="484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文本框 7"/>
          <p:cNvSpPr txBox="1"/>
          <p:nvPr/>
        </p:nvSpPr>
        <p:spPr>
          <a:xfrm>
            <a:off x="1762760" y="2249170"/>
            <a:ext cx="26981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感知文化多样性</a:t>
            </a:r>
          </a:p>
        </p:txBody>
      </p:sp>
      <p:sp>
        <p:nvSpPr>
          <p:cNvPr id="6148" name="文本框 4"/>
          <p:cNvSpPr txBox="1"/>
          <p:nvPr/>
        </p:nvSpPr>
        <p:spPr>
          <a:xfrm>
            <a:off x="5605780" y="2465705"/>
            <a:ext cx="53473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今有佳节，且歌且贺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W0200711102909965636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2630" cy="688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70735" y="5828665"/>
            <a:ext cx="8921115" cy="829945"/>
          </a:xfrm>
          <a:prstGeom prst="rect">
            <a:avLst/>
          </a:prstGeom>
          <a:solidFill>
            <a:schemeClr val="bg1">
              <a:alpha val="77000"/>
            </a:schemeClr>
          </a:solidFill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t>我国为什么要重视保护传统节日？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704850"/>
            <a:ext cx="4922837" cy="484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文本框 7"/>
          <p:cNvSpPr txBox="1"/>
          <p:nvPr/>
        </p:nvSpPr>
        <p:spPr>
          <a:xfrm>
            <a:off x="1762760" y="2249170"/>
            <a:ext cx="26981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感知文化多样性</a:t>
            </a:r>
          </a:p>
        </p:txBody>
      </p:sp>
      <p:sp>
        <p:nvSpPr>
          <p:cNvPr id="6148" name="文本框 4"/>
          <p:cNvSpPr txBox="1"/>
          <p:nvPr/>
        </p:nvSpPr>
        <p:spPr>
          <a:xfrm>
            <a:off x="5605780" y="2465705"/>
            <a:ext cx="53473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我有遗风，且珍且惜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s://timgsa.baidu.com/timg?image&amp;quality=80&amp;size=b9999_10000&amp;sec=1506272520550&amp;di=321db1a4ec39ffcb450f983798f83fe5&amp;imgtype=0&amp;src=http%3A%2F%2Fimg1.qunarzz.com%2Ftravel%2Fpoi%2F1511%2Ffe%2F20c4c1950b58bf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" y="84455"/>
            <a:ext cx="54483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3" descr="C:\Users\Administrator\Desktop\11.png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8535" y="-15875"/>
            <a:ext cx="4901565" cy="34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s://gss1.bdstatic.com/9vo3dSag_xI4khGkpoWK1HF6hhy/baike/c0%3Dbaike116%2C5%2C5%2C116%2C38/sign=022ab6c04236acaf4ded9eae1db0e675/fcfaaf51f3deb48f45915427f91f3a292cf5784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205" y="3373755"/>
            <a:ext cx="54483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内容占位符 118787" descr="C:\Users\Administrator\Desktop\timg.jpgtimg"/>
          <p:cNvPicPr>
            <a:picLocks noRot="1"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8535" y="3638550"/>
            <a:ext cx="4901565" cy="312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5564505" y="84455"/>
            <a:ext cx="376555" cy="3107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panose="020F0502020204030204" charset="0"/>
              </a:rPr>
              <a:t>秦始皇陵兵马俑</a:t>
            </a:r>
          </a:p>
        </p:txBody>
      </p:sp>
      <p:sp>
        <p:nvSpPr>
          <p:cNvPr id="10" name="文本框 118790"/>
          <p:cNvSpPr txBox="1">
            <a:spLocks noChangeArrowheads="1"/>
          </p:cNvSpPr>
          <p:nvPr/>
        </p:nvSpPr>
        <p:spPr bwMode="auto">
          <a:xfrm>
            <a:off x="5565140" y="3854450"/>
            <a:ext cx="414020" cy="2460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印度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泰姬陵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268085" y="84455"/>
            <a:ext cx="1060450" cy="31921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latin typeface="Calibri" panose="020F0502020204030204" charset="0"/>
                <a:ea typeface="+mn-ea"/>
              </a:rPr>
              <a:t>意大利古罗马圆形竞技场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366510" y="3638550"/>
            <a:ext cx="106045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 charset="0"/>
              </a:rPr>
              <a:t>俄罗斯克里姆林宫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04745" y="5055870"/>
            <a:ext cx="8237220" cy="1568450"/>
          </a:xfrm>
          <a:prstGeom prst="rect">
            <a:avLst/>
          </a:prstGeom>
          <a:solidFill>
            <a:schemeClr val="bg1">
              <a:alpha val="77000"/>
            </a:schemeClr>
          </a:solidFill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sym typeface="+mn-ea"/>
              </a:rPr>
              <a:t>为什么世界各国都十分重视保护本国、本民族的文化遗产?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9" grpId="0"/>
      <p:bldP spid="2" grpId="0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1440" y="788035"/>
            <a:ext cx="4859020" cy="2196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80000"/>
              </a:lnSpc>
            </a:pPr>
            <a:r>
              <a:rPr lang="en-US" altLang="zh-CN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1.民族文化的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地位</a:t>
            </a:r>
          </a:p>
          <a:p>
            <a:pPr defTabSz="685800"/>
            <a:endParaRPr lang="zh-CN" altLang="en-US" sz="36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defTabSz="685800"/>
            <a:r>
              <a:rPr lang="en-US" altLang="zh-CN" sz="36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2.民族文化的</a:t>
            </a:r>
            <a:r>
              <a:rPr lang="en-US" altLang="zh-CN" sz="3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表现</a:t>
            </a:r>
            <a:endParaRPr lang="zh-CN" altLang="en-US" sz="36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43095" y="2339340"/>
            <a:ext cx="4297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685800"/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民族节日和文化遗产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440" y="3218815"/>
            <a:ext cx="2824480" cy="3242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）民族节日</a:t>
            </a:r>
          </a:p>
          <a:p>
            <a:pPr defTabSz="685800"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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含义</a:t>
            </a:r>
          </a:p>
          <a:p>
            <a:pPr defTabSz="685800"/>
            <a:endParaRPr lang="zh-CN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  <a:p>
            <a:pPr defTabSz="685800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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作用</a:t>
            </a:r>
          </a:p>
          <a:p>
            <a:pPr defTabSz="685800"/>
            <a:endParaRPr lang="zh-CN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  <a:p>
            <a:pPr defTabSz="685800"/>
            <a:endParaRPr lang="zh-CN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43095" y="121856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独特标识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02880" y="3218815"/>
            <a:ext cx="4135120" cy="27515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）文化遗产</a:t>
            </a:r>
          </a:p>
          <a:p>
            <a:pPr defTabSz="685800">
              <a:lnSpc>
                <a:spcPct val="12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地位</a:t>
            </a:r>
          </a:p>
          <a:p>
            <a:pPr defTabSz="685800"/>
            <a:endParaRPr lang="zh-CN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  <a:p>
            <a:pPr defTabSz="685800"/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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Wingdings" panose="05000000000000000000" charset="0"/>
              </a:rPr>
              <a:t>作用</a:t>
            </a:r>
          </a:p>
          <a:p>
            <a:pPr defTabSz="685800"/>
            <a:endParaRPr lang="zh-CN" altLang="en-US" sz="32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Wingdings" panose="05000000000000000000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440" y="212090"/>
            <a:ext cx="998029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一、异彩纷呈,交相辉映（感知文化多样性）</a:t>
            </a:r>
            <a:endParaRPr lang="zh-CN" altLang="en-US" sz="4000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6822300" y="1088934"/>
            <a:ext cx="511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3600" b="1" dirty="0">
                <a:solidFill>
                  <a:srgbClr val="3D6C29"/>
                </a:solidFill>
                <a:latin typeface="微软雅黑" panose="020B0503020204020204" charset="-122"/>
                <a:ea typeface="微软雅黑" panose="020B0503020204020204" charset="-122"/>
              </a:rPr>
              <a:t>民族文化</a:t>
            </a:r>
            <a:r>
              <a:rPr lang="zh-CN" altLang="en-US" sz="3600" b="1" dirty="0" smtClean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的作用：</a:t>
            </a:r>
            <a:r>
              <a:rPr lang="en-US" altLang="zh-CN" sz="3600" b="1" dirty="0" smtClean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p32</a:t>
            </a:r>
            <a:endParaRPr lang="zh-CN" altLang="en-US" sz="3600" b="1" dirty="0">
              <a:solidFill>
                <a:srgbClr val="FF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761</Words>
  <Application>Microsoft Office PowerPoint</Application>
  <PresentationFormat>自定义</PresentationFormat>
  <Paragraphs>81</Paragraphs>
  <Slides>22</Slides>
  <Notes>0</Notes>
  <HiddenSlides>1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中日韩的筷子文化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USER-</cp:lastModifiedBy>
  <cp:revision>10</cp:revision>
  <dcterms:created xsi:type="dcterms:W3CDTF">2019-03-31T14:59:00Z</dcterms:created>
  <dcterms:modified xsi:type="dcterms:W3CDTF">2020-05-21T06:48:03Z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