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JH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5405" y="205740"/>
            <a:ext cx="6241415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54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话不多说</a:t>
            </a:r>
          </a:p>
          <a:p>
            <a:pPr algn="ctr"/>
            <a:r>
              <a:rPr lang="zh-CN" altLang="en-US" sz="54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文化生活正式</a:t>
            </a:r>
            <a:r>
              <a:rPr lang="en-US" altLang="zh-CN" sz="54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Start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405" y="2336165"/>
            <a:ext cx="10327640" cy="2971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  <a:buNone/>
            </a:pPr>
            <a:r>
              <a:rPr lang="zh-CN" altLang="zh-CN" sz="4800" b="1" dirty="0" smtClean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第一课 文化与社会</a:t>
            </a:r>
            <a:endParaRPr lang="zh-CN" altLang="zh-CN" sz="4800" b="1" dirty="0" smtClean="0">
              <a:solidFill>
                <a:srgbClr val="00B0F0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ctr">
              <a:lnSpc>
                <a:spcPct val="130000"/>
              </a:lnSpc>
              <a:buNone/>
            </a:pPr>
            <a:r>
              <a:rPr lang="zh-CN" altLang="zh-CN" sz="4800" b="1" dirty="0" smtClean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1.1   体味文化</a:t>
            </a:r>
          </a:p>
          <a:p>
            <a:pPr algn="l">
              <a:lnSpc>
                <a:spcPct val="130000"/>
              </a:lnSpc>
              <a:buNone/>
            </a:pPr>
            <a:r>
              <a:rPr lang="en-US" altLang="zh-CN" sz="4800" b="1" dirty="0" smtClean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          ——</a:t>
            </a:r>
            <a:r>
              <a:rPr lang="zh-CN" altLang="en-US" sz="4800" b="1" dirty="0" smtClean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之</a:t>
            </a:r>
            <a:r>
              <a:rPr lang="zh-CN" altLang="zh-CN" sz="4800" b="1" dirty="0" smtClean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过年那些事儿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寒假生活48.jpg"/>
          <p:cNvPicPr>
            <a:picLocks noChangeAspect="1"/>
          </p:cNvPicPr>
          <p:nvPr/>
        </p:nvPicPr>
        <p:blipFill>
          <a:blip r:embed="rId2" cstate="print">
            <a:lum bright="2000" contrast="23000"/>
          </a:blip>
          <a:stretch>
            <a:fillRect/>
          </a:stretch>
        </p:blipFill>
        <p:spPr>
          <a:xfrm>
            <a:off x="-10795" y="9525"/>
            <a:ext cx="4139952" cy="4139952"/>
          </a:xfrm>
          <a:prstGeom prst="rect">
            <a:avLst/>
          </a:prstGeom>
        </p:spPr>
      </p:pic>
      <p:pic>
        <p:nvPicPr>
          <p:cNvPr id="13313" name="图片 1" descr="22.0_看图王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9605" y="9525"/>
            <a:ext cx="45720" cy="26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4185920" y="35560"/>
            <a:ext cx="6753860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补个小课：</a:t>
            </a:r>
          </a:p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意识形态和非意识形态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95920" y="5867400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全世界通用</a:t>
            </a:r>
            <a:endParaRPr lang="zh-CN" altLang="en-US" sz="40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83830" y="3469005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不能通用全世界</a:t>
            </a:r>
            <a:endParaRPr lang="zh-CN" altLang="en-US" sz="40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87345" y="4175760"/>
            <a:ext cx="863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非意识形态：</a:t>
            </a:r>
            <a:r>
              <a:rPr lang="zh-CN" altLang="en-US" sz="3200">
                <a:sym typeface="+mn-ea"/>
              </a:rPr>
              <a:t>指不反映一定社会集团的利益和要求的意识形式，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不具有阶级性</a:t>
            </a:r>
            <a:r>
              <a:rPr lang="zh-CN" altLang="en-US" sz="3200">
                <a:sym typeface="+mn-ea"/>
              </a:rPr>
              <a:t>。如：语言学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887345" y="1706880"/>
            <a:ext cx="8849360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意识形态：</a:t>
            </a:r>
            <a:r>
              <a:rPr lang="zh-CN" altLang="en-US" sz="3200" dirty="0">
                <a:sym typeface="+mn-ea"/>
              </a:rPr>
              <a:t>指</a:t>
            </a:r>
            <a:r>
              <a:rPr lang="zh-CN" altLang="en-US" sz="3200" dirty="0" smtClean="0">
                <a:sym typeface="+mn-ea"/>
              </a:rPr>
              <a:t>反映一定</a:t>
            </a:r>
            <a:r>
              <a:rPr lang="zh-CN" altLang="en-US" sz="3200" dirty="0">
                <a:sym typeface="+mn-ea"/>
              </a:rPr>
              <a:t>社会经济形态、从而也反映一定阶级或社会集团的利益和要求的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观念体系</a:t>
            </a:r>
            <a:r>
              <a:rPr lang="zh-CN" altLang="en-US" sz="3200" dirty="0">
                <a:sym typeface="+mn-ea"/>
              </a:rPr>
              <a:t>，在阶级社会中具有强烈的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阶级性</a:t>
            </a:r>
            <a:r>
              <a:rPr lang="zh-CN" altLang="en-US" sz="3200" dirty="0">
                <a:sym typeface="+mn-ea"/>
              </a:rPr>
              <a:t>。如：世界观 </a:t>
            </a:r>
            <a:endParaRPr lang="zh-CN" altLang="en-US" sz="40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寒假生活42.jpg"/>
          <p:cNvPicPr>
            <a:picLocks noChangeAspect="1"/>
          </p:cNvPicPr>
          <p:nvPr/>
        </p:nvPicPr>
        <p:blipFill>
          <a:blip r:embed="rId2" cstate="print">
            <a:lum bright="9000"/>
          </a:blip>
          <a:stretch>
            <a:fillRect/>
          </a:stretch>
        </p:blipFill>
        <p:spPr>
          <a:xfrm>
            <a:off x="9935845" y="33655"/>
            <a:ext cx="2187575" cy="2346960"/>
          </a:xfrm>
          <a:prstGeom prst="rect">
            <a:avLst/>
          </a:prstGeom>
        </p:spPr>
      </p:pic>
      <p:sp>
        <p:nvSpPr>
          <p:cNvPr id="20482" name="文本框 45061"/>
          <p:cNvSpPr txBox="1"/>
          <p:nvPr/>
        </p:nvSpPr>
        <p:spPr>
          <a:xfrm>
            <a:off x="337820" y="122555"/>
            <a:ext cx="26168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探究思考：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7820" y="1907540"/>
            <a:ext cx="77120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3200" b="1" dirty="0"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判断下列</a:t>
            </a:r>
            <a:r>
              <a:rPr lang="zh-CN" altLang="en-US" sz="3200" b="1" dirty="0">
                <a:solidFill>
                  <a:srgbClr val="FF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是否是文化现象</a:t>
            </a:r>
            <a:r>
              <a:rPr lang="zh-CN" altLang="en-US" sz="3200" b="1" dirty="0"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，并说明理由：</a:t>
            </a:r>
          </a:p>
          <a:p>
            <a:pPr algn="l">
              <a:buNone/>
            </a:pPr>
            <a:r>
              <a:rPr lang="zh-CN" altLang="en-US" sz="3200" b="1" dirty="0"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西双版纳植物王国　   黄山自然风光   </a:t>
            </a:r>
          </a:p>
          <a:p>
            <a:pPr algn="l">
              <a:buNone/>
            </a:pPr>
            <a:r>
              <a:rPr lang="zh-CN" altLang="en-US" sz="3200" b="1" dirty="0"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莫高窟飞天壁画       大汶口文化遗址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endParaRPr lang="en-US" altLang="zh-CN" sz="2400" b="1">
              <a:sym typeface="+mn-ea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37820" y="966470"/>
            <a:ext cx="3560445" cy="7067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algn="l" defTabSz="914400" rtl="0" eaLnBrk="1" latinLnBrk="0" hangingPunct="1">
              <a:lnSpc>
                <a:spcPct val="100000"/>
              </a:lnSpc>
              <a:buNone/>
            </a:pPr>
            <a:r>
              <a:rPr kumimoji="0" lang="zh-CN" altLang="en-US" sz="4000" i="0" u="none" strike="noStrike" kern="1200" cap="none" spc="0" normalizeH="0" baseline="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2.文化的特点</a:t>
            </a:r>
            <a:endParaRPr kumimoji="0" lang="en-US" altLang="zh-CN" sz="4400" b="1" i="0" u="none" strike="noStrike" kern="1200" cap="none" spc="0" normalizeH="0" baseline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535305" y="3770630"/>
            <a:ext cx="10654665" cy="132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l"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⑴ 文化是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人类社会特有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的现象，是人们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社会实践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的产物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5305" y="5387340"/>
            <a:ext cx="10434320" cy="119888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① 人创造的     </a:t>
            </a:r>
          </a:p>
          <a:p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② 纯粹“自然”的东西不是文化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  <p:bldP spid="78850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12215" y="1210945"/>
            <a:ext cx="9886315" cy="30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F1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放完烟花后两个学生不同的方式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甲：直接将满地纸箱、纸屑扫到邻居门前，然后旁若无人的走回屋内。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乙：将自家和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邻居家门前的满地纸箱、纸屑清扫干净放进垃圾桶内。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4940" y="248920"/>
            <a:ext cx="256794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情境</a:t>
            </a:r>
            <a:r>
              <a:rPr lang="en-US" altLang="zh-CN" sz="4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</p:txBody>
      </p:sp>
      <p:pic>
        <p:nvPicPr>
          <p:cNvPr id="8" name="Picture 2" descr="讨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62" y="4122986"/>
            <a:ext cx="2525698" cy="1185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9271664" y="3630267"/>
            <a:ext cx="1826808" cy="624806"/>
          </a:xfrm>
          <a:prstGeom prst="wedgeRoundRectCallout">
            <a:avLst>
              <a:gd name="adj1" fmla="val -33455"/>
              <a:gd name="adj2" fmla="val 907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迷你简华隶" panose="03000509000000000000" charset="-122"/>
                <a:ea typeface="迷你简华隶" panose="03000509000000000000" charset="-122"/>
              </a:rPr>
              <a:t>谁更有文化</a:t>
            </a:r>
          </a:p>
        </p:txBody>
      </p:sp>
      <p:sp>
        <p:nvSpPr>
          <p:cNvPr id="5" name="矩形 4"/>
          <p:cNvSpPr/>
          <p:nvPr/>
        </p:nvSpPr>
        <p:spPr>
          <a:xfrm>
            <a:off x="1212215" y="5499735"/>
            <a:ext cx="98856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结论：</a:t>
            </a:r>
          </a:p>
          <a:p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文化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也</a:t>
            </a:r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是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人的</a:t>
            </a:r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一种素养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，流露于举手投足之间。</a:t>
            </a:r>
          </a:p>
        </p:txBody>
      </p:sp>
      <p:pic>
        <p:nvPicPr>
          <p:cNvPr id="3" name="图片 2" descr="C:\Users\Administrator\Desktop\截图20190214102133.png截图201902141021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2638" y="81280"/>
            <a:ext cx="2075815" cy="1771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311150" y="97790"/>
            <a:ext cx="8670290" cy="768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⑵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文化是一种素养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，不是天生的。</a:t>
            </a:r>
          </a:p>
        </p:txBody>
      </p:sp>
      <p:sp>
        <p:nvSpPr>
          <p:cNvPr id="9" name="Text Box 7"/>
          <p:cNvSpPr txBox="1"/>
          <p:nvPr/>
        </p:nvSpPr>
        <p:spPr>
          <a:xfrm>
            <a:off x="5681345" y="988695"/>
            <a:ext cx="6162675" cy="52622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①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文化素养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是通过对社会生活的体验，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特别是通过参与文化活动、接受文化知识教育而逐步培养出来的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②人们在社会实践中创造和发展文化，也在社会生活中获得和享用文化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740" y="3348990"/>
            <a:ext cx="118592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 smtClean="0"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Times New Roman" panose="02020603050405020304"/>
              </a:rPr>
              <a:t>     </a:t>
            </a:r>
            <a:r>
              <a:rPr lang="zh-CN" altLang="en-US" sz="4000" dirty="0" smtClean="0"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Times New Roman" panose="02020603050405020304"/>
              </a:rPr>
              <a:t>你是否了解上述传统美德？你是</a:t>
            </a:r>
            <a:r>
              <a:rPr lang="zh-CN" altLang="en-US" sz="4000" dirty="0" smtClean="0">
                <a:solidFill>
                  <a:srgbClr val="FF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Times New Roman" panose="02020603050405020304"/>
              </a:rPr>
              <a:t>通过哪些方式</a:t>
            </a:r>
            <a:r>
              <a:rPr lang="zh-CN" altLang="en-US" sz="4000" dirty="0" smtClean="0"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Times New Roman" panose="02020603050405020304"/>
              </a:rPr>
              <a:t>了解到上述文化的？</a:t>
            </a:r>
            <a:endParaRPr lang="zh-CN" altLang="en-US" sz="4000" b="1" dirty="0" smtClean="0"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Times New Roman" panose="02020603050405020304"/>
            </a:endParaRPr>
          </a:p>
        </p:txBody>
      </p:sp>
      <p:pic>
        <p:nvPicPr>
          <p:cNvPr id="8194" name="Picture 2" descr="c:\users\administrator\appdata\roaming\360se6\User Data\temp\u=1933285514,3894013580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65" y="57150"/>
            <a:ext cx="9272270" cy="31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7475" y="57150"/>
            <a:ext cx="2766060" cy="3046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过年期间咱中国人的传统美德能得到充分展现它们就是：</a:t>
            </a:r>
            <a:r>
              <a:rPr lang="zh-CN" altLang="en-US" sz="48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 </a:t>
            </a:r>
          </a:p>
        </p:txBody>
      </p:sp>
      <p:sp>
        <p:nvSpPr>
          <p:cNvPr id="78856" name="Text Box 8"/>
          <p:cNvSpPr txBox="1"/>
          <p:nvPr/>
        </p:nvSpPr>
        <p:spPr>
          <a:xfrm>
            <a:off x="205740" y="4800600"/>
            <a:ext cx="11609070" cy="1691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⑶ 人们的精神活动离不开物质活动，精神产品也凝结在一定的物质载体中。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788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54274"/>
          <p:cNvSpPr txBox="1"/>
          <p:nvPr/>
        </p:nvSpPr>
        <p:spPr>
          <a:xfrm>
            <a:off x="21590" y="3319780"/>
            <a:ext cx="1203325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华为非常崇尚“狼”，认为狼是企业学习的榜样，要向狼学习“狼性”，狼性永远不会过时。任正非说：发展中的企业犹如一只饥饿的野狼。狼有最显著的三大特性：一是敏锐的嗅觉，二是不屈不挠、奋不顾身、永不疲倦的进攻精神，三是群体奋斗的意识。 </a:t>
            </a:r>
          </a:p>
        </p:txBody>
      </p:sp>
      <p:pic>
        <p:nvPicPr>
          <p:cNvPr id="22530" name="图片 54276" descr="t016bc2c9279038f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" y="68580"/>
            <a:ext cx="4743450" cy="3115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54278"/>
          <p:cNvSpPr txBox="1"/>
          <p:nvPr/>
        </p:nvSpPr>
        <p:spPr>
          <a:xfrm>
            <a:off x="4927600" y="68580"/>
            <a:ext cx="7126605" cy="3111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2018年7月20日《财富》世界500强中国IT企业排名中华为排名第72名，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京东排名181，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阿里巴巴排名300，腾讯的排名则是331。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 华为排名为什么这么高？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这是因为：</a:t>
            </a:r>
          </a:p>
        </p:txBody>
      </p:sp>
      <p:sp>
        <p:nvSpPr>
          <p:cNvPr id="22532" name="文本框 54279"/>
          <p:cNvSpPr txBox="1"/>
          <p:nvPr/>
        </p:nvSpPr>
        <p:spPr>
          <a:xfrm>
            <a:off x="2063750" y="5516563"/>
            <a:ext cx="76327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54280"/>
          <p:cNvSpPr txBox="1"/>
          <p:nvPr/>
        </p:nvSpPr>
        <p:spPr>
          <a:xfrm>
            <a:off x="269240" y="5290185"/>
            <a:ext cx="1122235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思考：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华为的狼性文化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”与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华为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企业的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发展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之间存在怎样的关系？</a:t>
            </a:r>
          </a:p>
        </p:txBody>
      </p:sp>
      <p:sp>
        <p:nvSpPr>
          <p:cNvPr id="2" name="矩形 1"/>
          <p:cNvSpPr/>
          <p:nvPr/>
        </p:nvSpPr>
        <p:spPr>
          <a:xfrm>
            <a:off x="3502025" y="176530"/>
            <a:ext cx="1160145" cy="20612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有一种企业叫华为</a:t>
            </a:r>
          </a:p>
        </p:txBody>
      </p:sp>
      <p:sp>
        <p:nvSpPr>
          <p:cNvPr id="3" name="矩形 2"/>
          <p:cNvSpPr/>
          <p:nvPr/>
        </p:nvSpPr>
        <p:spPr>
          <a:xfrm>
            <a:off x="21590" y="176530"/>
            <a:ext cx="116014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春节不打烊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1" grpId="0"/>
      <p:bldP spid="22533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/>
          <p:cNvSpPr/>
          <p:nvPr/>
        </p:nvSpPr>
        <p:spPr>
          <a:xfrm>
            <a:off x="407035" y="1612265"/>
            <a:ext cx="1132268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⑴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静态：思想、理论、道德、教育、科学、文学等属于文化；</a:t>
            </a:r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动态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人们进行文化生产，传播，积累的过程。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07035" y="967105"/>
            <a:ext cx="2976245" cy="6451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文化的形式：</a:t>
            </a:r>
          </a:p>
        </p:txBody>
      </p:sp>
      <p:sp>
        <p:nvSpPr>
          <p:cNvPr id="15" name="Rectangle 3"/>
          <p:cNvSpPr/>
          <p:nvPr/>
        </p:nvSpPr>
        <p:spPr>
          <a:xfrm>
            <a:off x="610235" y="4276090"/>
            <a:ext cx="1144016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文化兴国运兴，文化强民族强。文化作为一种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，能够在人们认识世界、改造世界的过程中转化为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，对社会发展产生深刻的影响。</a:t>
            </a:r>
          </a:p>
        </p:txBody>
      </p:sp>
      <p:sp>
        <p:nvSpPr>
          <p:cNvPr id="16" name="Text Box 6"/>
          <p:cNvSpPr txBox="1"/>
          <p:nvPr/>
        </p:nvSpPr>
        <p:spPr>
          <a:xfrm>
            <a:off x="179070" y="157480"/>
            <a:ext cx="59899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solidFill>
                  <a:srgbClr val="CC33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三、文化的力量（作用）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4432300" y="2964180"/>
            <a:ext cx="3328035" cy="645160"/>
          </a:xfrm>
          <a:prstGeom prst="rect">
            <a:avLst/>
          </a:prstGeom>
          <a:solidFill>
            <a:srgbClr val="FFFF66">
              <a:alpha val="50195"/>
            </a:srgbClr>
          </a:solidFill>
          <a:ln w="9525" cap="flat" cmpd="sng">
            <a:solidFill>
              <a:srgbClr val="CC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社会精神力量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07035" y="2884805"/>
            <a:ext cx="363601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2.文化力量的实质：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07035" y="3609340"/>
            <a:ext cx="467741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3.文化力量的作用：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660573" y="4370070"/>
            <a:ext cx="181102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精神力量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9449435" y="5168900"/>
            <a:ext cx="2042795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物质力量</a:t>
            </a:r>
          </a:p>
        </p:txBody>
      </p:sp>
      <p:pic>
        <p:nvPicPr>
          <p:cNvPr id="12" name="图片 11" descr="寒假生活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8898">
            <a:off x="10713172" y="-381857"/>
            <a:ext cx="1365068" cy="19888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/>
      <p:bldP spid="16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/>
          <p:nvPr/>
        </p:nvSpPr>
        <p:spPr>
          <a:xfrm>
            <a:off x="337185" y="156718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正确理解文化的作用</a:t>
            </a:r>
          </a:p>
        </p:txBody>
      </p:sp>
      <p:sp>
        <p:nvSpPr>
          <p:cNvPr id="36868" name="Text Box 5"/>
          <p:cNvSpPr txBox="1"/>
          <p:nvPr/>
        </p:nvSpPr>
        <p:spPr>
          <a:xfrm>
            <a:off x="314960" y="2451418"/>
            <a:ext cx="11160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文化</a:t>
            </a:r>
          </a:p>
        </p:txBody>
      </p:sp>
      <p:sp>
        <p:nvSpPr>
          <p:cNvPr id="36869" name="Line 6"/>
          <p:cNvSpPr/>
          <p:nvPr/>
        </p:nvSpPr>
        <p:spPr>
          <a:xfrm flipV="1">
            <a:off x="1502410" y="2378393"/>
            <a:ext cx="576263" cy="28892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70" name="Line 7"/>
          <p:cNvSpPr/>
          <p:nvPr/>
        </p:nvSpPr>
        <p:spPr>
          <a:xfrm>
            <a:off x="1502410" y="2667318"/>
            <a:ext cx="504825" cy="360362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71" name="Text Box 8"/>
          <p:cNvSpPr txBox="1"/>
          <p:nvPr/>
        </p:nvSpPr>
        <p:spPr>
          <a:xfrm>
            <a:off x="2078673" y="2162493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先进文化</a:t>
            </a:r>
          </a:p>
        </p:txBody>
      </p:sp>
      <p:sp>
        <p:nvSpPr>
          <p:cNvPr id="36872" name="Text Box 9"/>
          <p:cNvSpPr txBox="1"/>
          <p:nvPr/>
        </p:nvSpPr>
        <p:spPr>
          <a:xfrm>
            <a:off x="1934210" y="2810193"/>
            <a:ext cx="29511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落后、腐朽文化</a:t>
            </a:r>
          </a:p>
        </p:txBody>
      </p:sp>
      <p:sp>
        <p:nvSpPr>
          <p:cNvPr id="36873" name="AutoShape 10"/>
          <p:cNvSpPr/>
          <p:nvPr/>
        </p:nvSpPr>
        <p:spPr>
          <a:xfrm>
            <a:off x="4023360" y="2306955"/>
            <a:ext cx="503238" cy="360363"/>
          </a:xfrm>
          <a:prstGeom prst="rightArrow">
            <a:avLst>
              <a:gd name="adj1" fmla="val 50000"/>
              <a:gd name="adj2" fmla="val 34898"/>
            </a:avLst>
          </a:prstGeom>
          <a:solidFill>
            <a:srgbClr val="FF0000"/>
          </a:solidFill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4" name="Text Box 11"/>
          <p:cNvSpPr txBox="1"/>
          <p:nvPr/>
        </p:nvSpPr>
        <p:spPr>
          <a:xfrm>
            <a:off x="4742498" y="2235518"/>
            <a:ext cx="47164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对社会发展产生巨大的促进作用</a:t>
            </a:r>
          </a:p>
        </p:txBody>
      </p:sp>
      <p:sp>
        <p:nvSpPr>
          <p:cNvPr id="36875" name="AutoShape 12"/>
          <p:cNvSpPr/>
          <p:nvPr/>
        </p:nvSpPr>
        <p:spPr>
          <a:xfrm>
            <a:off x="4671060" y="2954655"/>
            <a:ext cx="503238" cy="360363"/>
          </a:xfrm>
          <a:prstGeom prst="rightArrow">
            <a:avLst>
              <a:gd name="adj1" fmla="val 50000"/>
              <a:gd name="adj2" fmla="val 34898"/>
            </a:avLst>
          </a:prstGeom>
          <a:solidFill>
            <a:srgbClr val="FF0000"/>
          </a:solidFill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6" name="Text Box 13"/>
          <p:cNvSpPr txBox="1"/>
          <p:nvPr/>
        </p:nvSpPr>
        <p:spPr>
          <a:xfrm>
            <a:off x="5102860" y="2883218"/>
            <a:ext cx="46386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charset="-122"/>
              </a:rPr>
              <a:t>对社会发展起重大的阻碍作用</a:t>
            </a:r>
          </a:p>
        </p:txBody>
      </p:sp>
      <p:sp>
        <p:nvSpPr>
          <p:cNvPr id="36877" name="Text Box 17"/>
          <p:cNvSpPr txBox="1"/>
          <p:nvPr/>
        </p:nvSpPr>
        <p:spPr>
          <a:xfrm>
            <a:off x="314960" y="3746818"/>
            <a:ext cx="11160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文化</a:t>
            </a:r>
          </a:p>
        </p:txBody>
      </p:sp>
      <p:sp>
        <p:nvSpPr>
          <p:cNvPr id="36878" name="Line 18"/>
          <p:cNvSpPr/>
          <p:nvPr/>
        </p:nvSpPr>
        <p:spPr>
          <a:xfrm flipV="1">
            <a:off x="1646873" y="3675380"/>
            <a:ext cx="576262" cy="28892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79" name="Line 19"/>
          <p:cNvSpPr/>
          <p:nvPr/>
        </p:nvSpPr>
        <p:spPr>
          <a:xfrm>
            <a:off x="1646873" y="3964305"/>
            <a:ext cx="504825" cy="360363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80" name="Text Box 20"/>
          <p:cNvSpPr txBox="1"/>
          <p:nvPr/>
        </p:nvSpPr>
        <p:spPr>
          <a:xfrm>
            <a:off x="2150110" y="3459480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先进文化</a:t>
            </a:r>
          </a:p>
        </p:txBody>
      </p:sp>
      <p:sp>
        <p:nvSpPr>
          <p:cNvPr id="36881" name="Text Box 21"/>
          <p:cNvSpPr txBox="1"/>
          <p:nvPr/>
        </p:nvSpPr>
        <p:spPr>
          <a:xfrm>
            <a:off x="2078673" y="4107180"/>
            <a:ext cx="29511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落后、腐朽文化</a:t>
            </a:r>
          </a:p>
        </p:txBody>
      </p:sp>
      <p:sp>
        <p:nvSpPr>
          <p:cNvPr id="36882" name="AutoShape 22"/>
          <p:cNvSpPr/>
          <p:nvPr/>
        </p:nvSpPr>
        <p:spPr>
          <a:xfrm>
            <a:off x="3734435" y="3530918"/>
            <a:ext cx="503238" cy="360362"/>
          </a:xfrm>
          <a:prstGeom prst="rightArrow">
            <a:avLst>
              <a:gd name="adj1" fmla="val 50000"/>
              <a:gd name="adj2" fmla="val 34899"/>
            </a:avLst>
          </a:prstGeom>
          <a:solidFill>
            <a:srgbClr val="FF0000"/>
          </a:solidFill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3" name="AutoShape 23"/>
          <p:cNvSpPr/>
          <p:nvPr/>
        </p:nvSpPr>
        <p:spPr>
          <a:xfrm>
            <a:off x="4671060" y="4251643"/>
            <a:ext cx="503238" cy="360362"/>
          </a:xfrm>
          <a:prstGeom prst="rightArrow">
            <a:avLst>
              <a:gd name="adj1" fmla="val 50000"/>
              <a:gd name="adj2" fmla="val 34899"/>
            </a:avLst>
          </a:prstGeom>
          <a:solidFill>
            <a:srgbClr val="FF0000"/>
          </a:solidFill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4" name="Text Box 24"/>
          <p:cNvSpPr txBox="1"/>
          <p:nvPr/>
        </p:nvSpPr>
        <p:spPr>
          <a:xfrm>
            <a:off x="4310698" y="3459480"/>
            <a:ext cx="424815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塑造人</a:t>
            </a:r>
            <a:r>
              <a:rPr lang="en-US" altLang="zh-CN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促进人的发展</a:t>
            </a:r>
          </a:p>
        </p:txBody>
      </p:sp>
      <p:sp>
        <p:nvSpPr>
          <p:cNvPr id="36885" name="Text Box 25"/>
          <p:cNvSpPr txBox="1"/>
          <p:nvPr/>
        </p:nvSpPr>
        <p:spPr>
          <a:xfrm>
            <a:off x="5174298" y="4035743"/>
            <a:ext cx="3887787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阻碍人的发展</a:t>
            </a:r>
            <a:r>
              <a:rPr lang="en-US" altLang="zh-CN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4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把人的活动引向歧途</a:t>
            </a:r>
          </a:p>
        </p:txBody>
      </p:sp>
      <p:sp>
        <p:nvSpPr>
          <p:cNvPr id="36886" name="Text Box 26"/>
          <p:cNvSpPr txBox="1"/>
          <p:nvPr/>
        </p:nvSpPr>
        <p:spPr>
          <a:xfrm>
            <a:off x="337185" y="4744085"/>
            <a:ext cx="5113338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文化具有双重性</a:t>
            </a:r>
          </a:p>
        </p:txBody>
      </p:sp>
      <p:sp>
        <p:nvSpPr>
          <p:cNvPr id="24598" name="TextBox 1"/>
          <p:cNvSpPr txBox="1"/>
          <p:nvPr/>
        </p:nvSpPr>
        <p:spPr>
          <a:xfrm>
            <a:off x="337185" y="164465"/>
            <a:ext cx="11626850" cy="1377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思考：</a:t>
            </a:r>
            <a:r>
              <a:rPr lang="zh-CN" altLang="en-US" sz="3600" b="1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charset="-122"/>
              </a:rPr>
              <a:t>文化对社会发展起积极的促进作用，这个观点是否正确？</a:t>
            </a:r>
          </a:p>
        </p:txBody>
      </p:sp>
      <p:pic>
        <p:nvPicPr>
          <p:cNvPr id="16" name="图片 15" descr="寒假生活11.jpg"/>
          <p:cNvPicPr>
            <a:picLocks noChangeAspect="1"/>
          </p:cNvPicPr>
          <p:nvPr/>
        </p:nvPicPr>
        <p:blipFill>
          <a:blip r:embed="rId2" cstate="print"/>
          <a:srcRect t="24224" b="27536"/>
          <a:stretch>
            <a:fillRect/>
          </a:stretch>
        </p:blipFill>
        <p:spPr>
          <a:xfrm>
            <a:off x="9458325" y="4612005"/>
            <a:ext cx="2635250" cy="2348865"/>
          </a:xfrm>
          <a:prstGeom prst="rect">
            <a:avLst/>
          </a:prstGeom>
        </p:spPr>
      </p:pic>
      <p:sp>
        <p:nvSpPr>
          <p:cNvPr id="2" name="Text Box 26"/>
          <p:cNvSpPr txBox="1"/>
          <p:nvPr/>
        </p:nvSpPr>
        <p:spPr>
          <a:xfrm>
            <a:off x="314960" y="5887085"/>
            <a:ext cx="16592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启示：</a:t>
            </a:r>
          </a:p>
        </p:txBody>
      </p:sp>
      <p:sp>
        <p:nvSpPr>
          <p:cNvPr id="3" name="Text Box 28"/>
          <p:cNvSpPr txBox="1"/>
          <p:nvPr/>
        </p:nvSpPr>
        <p:spPr>
          <a:xfrm>
            <a:off x="1934210" y="5614035"/>
            <a:ext cx="75247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提高辨别是非的能力，自觉接受健康向上的文化，防止腐朽文化的侵蚀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ldLvl="0" animBg="1"/>
      <p:bldP spid="36871" grpId="0"/>
      <p:bldP spid="36872" grpId="0"/>
      <p:bldP spid="36873" grpId="0" bldLvl="0" animBg="1"/>
      <p:bldP spid="36874" grpId="0"/>
      <p:bldP spid="36875" grpId="0" bldLvl="0" animBg="1"/>
      <p:bldP spid="36876" grpId="0"/>
      <p:bldP spid="36877" grpId="0" bldLvl="0" animBg="1"/>
      <p:bldP spid="36880" grpId="0"/>
      <p:bldP spid="36881" grpId="0"/>
      <p:bldP spid="36882" grpId="0" bldLvl="0" animBg="1"/>
      <p:bldP spid="36883" grpId="0" bldLvl="0" animBg="1"/>
      <p:bldP spid="36884" grpId="0"/>
      <p:bldP spid="36885" grpId="0"/>
      <p:bldP spid="36886" grpId="0" bldLvl="0" animBg="1"/>
      <p:bldP spid="2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167245" y="176530"/>
            <a:ext cx="4317365" cy="65925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>
              <a:lnSpc>
                <a:spcPct val="110000"/>
              </a:lnSpc>
              <a:buNone/>
            </a:pPr>
            <a:r>
              <a:rPr lang="zh-CN" altLang="en-US" sz="4800" cap="none" spc="0" dirty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No.1 </a:t>
            </a:r>
            <a:r>
              <a:rPr lang="zh-CN" altLang="en-US" sz="4800" dirty="0">
                <a:solidFill>
                  <a:srgbClr val="00B0F0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去</a:t>
            </a:r>
            <a:r>
              <a:rPr lang="zh-CN" altLang="en-US" sz="4800" cap="none" spc="0" dirty="0" smtClean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年</a:t>
            </a:r>
            <a:r>
              <a:rPr lang="zh-CN" altLang="en-US" sz="4800" cap="none" spc="0" dirty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春节你在哪过的年？</a:t>
            </a:r>
          </a:p>
          <a:p>
            <a:pPr algn="l">
              <a:lnSpc>
                <a:spcPct val="110000"/>
              </a:lnSpc>
              <a:buNone/>
            </a:pPr>
            <a:r>
              <a:rPr lang="zh-CN" altLang="en-US" sz="4800" dirty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No.2 在你们家过年的习俗有哪些?</a:t>
            </a:r>
          </a:p>
          <a:p>
            <a:pPr algn="l">
              <a:lnSpc>
                <a:spcPct val="110000"/>
              </a:lnSpc>
              <a:buNone/>
            </a:pPr>
            <a:r>
              <a:rPr lang="zh-CN" altLang="en-US" sz="4800" cap="none" spc="0" dirty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No.3 让你印象最深刻的年俗是什么?</a:t>
            </a:r>
          </a:p>
        </p:txBody>
      </p:sp>
      <p:pic>
        <p:nvPicPr>
          <p:cNvPr id="10" name="图片 9" descr="1adff8beee9a2f991d1fc67ed023a29913b29df230ff6-lt1uug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90805"/>
            <a:ext cx="5433695" cy="6676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10785" y="176530"/>
            <a:ext cx="868680" cy="5908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来</a:t>
            </a:r>
          </a:p>
          <a:p>
            <a:pPr algn="ctr"/>
            <a:r>
              <a:rPr lang="zh-CN" altLang="en-US" sz="54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来</a:t>
            </a:r>
          </a:p>
          <a:p>
            <a:pPr algn="ctr"/>
            <a:r>
              <a:rPr lang="zh-CN" altLang="en-US" sz="54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来</a:t>
            </a:r>
          </a:p>
          <a:p>
            <a:pPr algn="ctr"/>
            <a:r>
              <a:rPr lang="zh-CN" altLang="en-US" sz="54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，</a:t>
            </a:r>
          </a:p>
          <a:p>
            <a:pPr algn="ctr"/>
            <a:r>
              <a:rPr lang="zh-CN" altLang="en-US" sz="54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说</a:t>
            </a:r>
          </a:p>
          <a:p>
            <a:pPr algn="ctr"/>
            <a:r>
              <a:rPr lang="zh-CN" altLang="en-US" sz="54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一</a:t>
            </a:r>
          </a:p>
          <a:p>
            <a:pPr algn="ctr"/>
            <a:r>
              <a:rPr lang="zh-CN" altLang="en-US" sz="54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3" descr="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60" y="-45085"/>
            <a:ext cx="12247880" cy="6903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60" y="-45720"/>
            <a:ext cx="12375515" cy="6903085"/>
          </a:xfrm>
          <a:prstGeom prst="rect">
            <a:avLst/>
          </a:prstGeom>
        </p:spPr>
      </p:pic>
      <p:pic>
        <p:nvPicPr>
          <p:cNvPr id="5" name="图片 4" descr="C:\Users\Administrator\Desktop\82d34b8a-b609-4bc8-baca-dcd58995e014.jpg82d34b8a-b609-4bc8-baca-dcd58995e0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8260" y="-45085"/>
            <a:ext cx="12248515" cy="703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879330" y="4787265"/>
            <a:ext cx="222504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这就是咱中国人的</a:t>
            </a:r>
            <a:endParaRPr lang="zh-CN" altLang="en-US" sz="4000" b="1" dirty="0" smtClean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hakuyoxingshu7000" pitchFamily="2" charset="-122"/>
              <a:sym typeface="+mn-ea"/>
            </a:endParaRPr>
          </a:p>
          <a:p>
            <a:r>
              <a:rPr lang="zh-CN" altLang="en-US" sz="4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春节文化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/>
          <p:nvPr/>
        </p:nvSpPr>
        <p:spPr>
          <a:xfrm>
            <a:off x="20320" y="126365"/>
            <a:ext cx="5690235" cy="829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zh-CN" altLang="en-US" sz="4000" dirty="0">
                <a:solidFill>
                  <a:srgbClr val="CC33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4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一、文化</a:t>
            </a:r>
            <a:r>
              <a:rPr lang="zh-CN" altLang="en-US" sz="4800" dirty="0">
                <a:solidFill>
                  <a:srgbClr val="FF0000"/>
                </a:solidFill>
                <a:latin typeface="黑体" panose="02010609060101010101" charset="-122"/>
                <a:ea typeface="华文琥珀" panose="02010800040101010101" pitchFamily="2" charset="-122"/>
              </a:rPr>
              <a:t>“</a:t>
            </a:r>
            <a:r>
              <a:rPr lang="zh-CN" altLang="en-US" sz="48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万花筒</a:t>
            </a:r>
            <a:r>
              <a:rPr lang="zh-CN" altLang="en-US" sz="4800" dirty="0">
                <a:solidFill>
                  <a:srgbClr val="FF0000"/>
                </a:solidFill>
                <a:latin typeface="黑体" panose="02010609060101010101" charset="-122"/>
                <a:ea typeface="华文琥珀" panose="02010800040101010101" pitchFamily="2" charset="-122"/>
              </a:rPr>
              <a:t>”</a:t>
            </a:r>
          </a:p>
        </p:txBody>
      </p:sp>
      <p:sp>
        <p:nvSpPr>
          <p:cNvPr id="112650" name="Text Box 17"/>
          <p:cNvSpPr txBox="1"/>
          <p:nvPr/>
        </p:nvSpPr>
        <p:spPr>
          <a:xfrm>
            <a:off x="3503295" y="5977255"/>
            <a:ext cx="64369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文化形式</a:t>
            </a:r>
            <a:r>
              <a:rPr lang="en-US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多种多样</a:t>
            </a:r>
          </a:p>
        </p:txBody>
      </p:sp>
      <p:sp>
        <p:nvSpPr>
          <p:cNvPr id="5" name="矩形 4"/>
          <p:cNvSpPr/>
          <p:nvPr/>
        </p:nvSpPr>
        <p:spPr>
          <a:xfrm>
            <a:off x="5329806" y="136342"/>
            <a:ext cx="70635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 dirty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猜一猜</a:t>
            </a:r>
            <a:r>
              <a:rPr lang="zh-CN" altLang="en-US" sz="4800" dirty="0" smtClean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，北方过年</a:t>
            </a:r>
            <a:r>
              <a:rPr lang="zh-CN" altLang="en-US" sz="4800" dirty="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三事儿</a:t>
            </a:r>
          </a:p>
        </p:txBody>
      </p:sp>
      <p:pic>
        <p:nvPicPr>
          <p:cNvPr id="6" name="图片 5" descr="C:\Users\Administrator\Desktop\t01710cab61599e5af9.pngt01710cab61599e5af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320" y="1048385"/>
            <a:ext cx="4216400" cy="4663440"/>
          </a:xfrm>
          <a:prstGeom prst="rect">
            <a:avLst/>
          </a:prstGeom>
        </p:spPr>
      </p:pic>
      <p:pic>
        <p:nvPicPr>
          <p:cNvPr id="8" name="图片 7" descr="ECD74AE7F68A9285E036F4D528F192E6FBF317F1_size51_w640_h4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355" y="1048385"/>
            <a:ext cx="4079240" cy="4664075"/>
          </a:xfrm>
          <a:prstGeom prst="rect">
            <a:avLst/>
          </a:prstGeom>
        </p:spPr>
      </p:pic>
      <p:pic>
        <p:nvPicPr>
          <p:cNvPr id="9" name="图片 8" descr="t0127cbe2bee4ddc23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595" y="1048385"/>
            <a:ext cx="3833495" cy="47961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70580" y="3404870"/>
            <a:ext cx="69278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穿新衣</a:t>
            </a:r>
          </a:p>
        </p:txBody>
      </p:sp>
      <p:sp>
        <p:nvSpPr>
          <p:cNvPr id="11" name="矩形 10"/>
          <p:cNvSpPr/>
          <p:nvPr/>
        </p:nvSpPr>
        <p:spPr>
          <a:xfrm>
            <a:off x="7503795" y="3404870"/>
            <a:ext cx="69278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吃饺子</a:t>
            </a:r>
          </a:p>
        </p:txBody>
      </p:sp>
      <p:sp>
        <p:nvSpPr>
          <p:cNvPr id="12" name="矩形 11"/>
          <p:cNvSpPr/>
          <p:nvPr/>
        </p:nvSpPr>
        <p:spPr>
          <a:xfrm>
            <a:off x="11457305" y="3405505"/>
            <a:ext cx="69278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拜大年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12650" grpId="0"/>
      <p:bldP spid="5" grpId="1"/>
      <p:bldP spid="10" grpId="1"/>
      <p:bldP spid="11" grpId="1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62560" y="171768"/>
            <a:ext cx="73018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 fontAlgn="auto">
              <a:spcBef>
                <a:spcPct val="50000"/>
              </a:spcBef>
            </a:pPr>
            <a:r>
              <a:rPr lang="en-US" altLang="zh-CN" sz="3600" b="1" strike="noStrike" noProof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2.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）</a:t>
            </a:r>
            <a:r>
              <a:rPr lang="zh-CN" altLang="en-US" sz="3600" b="1" strike="noStrike" noProof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文化现象无时不在（时间）</a:t>
            </a:r>
            <a:endParaRPr lang="en-US" altLang="zh-CN" sz="3600" b="1" strike="noStrike" noProof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" y="930910"/>
            <a:ext cx="4178935" cy="4668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526574" y="5772785"/>
            <a:ext cx="181610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胎教时听</a:t>
            </a:r>
          </a:p>
          <a:p>
            <a:pPr algn="ctr" fontAlgn="auto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恭喜发财</a:t>
            </a:r>
          </a:p>
        </p:txBody>
      </p:sp>
      <p:sp>
        <p:nvSpPr>
          <p:cNvPr id="14" name="矩形 13"/>
          <p:cNvSpPr/>
          <p:nvPr/>
        </p:nvSpPr>
        <p:spPr>
          <a:xfrm>
            <a:off x="5187951" y="5772785"/>
            <a:ext cx="181610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孩提时学</a:t>
            </a:r>
          </a:p>
          <a:p>
            <a:pPr algn="ctr" fontAlgn="auto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说拜年话</a:t>
            </a:r>
          </a:p>
        </p:txBody>
      </p:sp>
      <p:pic>
        <p:nvPicPr>
          <p:cNvPr id="2" name="图片 1" descr="C:\Users\Administrator\Desktop\3ec219c6a3594b4c83559b1be93dfac6_w300X300_w196X196.jpg3ec219c6a3594b4c83559b1be93dfac6_w300X300_w196X19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35120" y="930275"/>
            <a:ext cx="3961765" cy="46691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88425" y="5772785"/>
            <a:ext cx="240538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auto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长大后集</a:t>
            </a:r>
          </a:p>
          <a:p>
            <a:pPr algn="ctr" fontAlgn="auto"/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五福抢红包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C:\Users\Administrator\Desktop\SHcVZVhSjLw4SdP68gS3ybWuYOJSsIG2upFyxt5gY2QWo1549603302183compressflag.jpegSHcVZVhSjLw4SdP68gS3ybWuYOJSsIG2upFyxt5gY2QWo1549603302183compressfla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5150" y="930910"/>
            <a:ext cx="4012565" cy="4668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1758" descr="C:\Users\Administrator\Desktop\微信图片_20180302003333.jpg微信图片_201803020033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830" y="778510"/>
            <a:ext cx="3813175" cy="501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31760"/>
          <p:cNvSpPr txBox="1"/>
          <p:nvPr/>
        </p:nvSpPr>
        <p:spPr>
          <a:xfrm>
            <a:off x="272415" y="6045200"/>
            <a:ext cx="31946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校园画展喜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迎春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W0201802123796410005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70" y="778510"/>
            <a:ext cx="3867785" cy="5019675"/>
          </a:xfrm>
          <a:prstGeom prst="rect">
            <a:avLst/>
          </a:prstGeom>
        </p:spPr>
      </p:pic>
      <p:sp>
        <p:nvSpPr>
          <p:cNvPr id="3" name="文本框 31760"/>
          <p:cNvSpPr txBox="1"/>
          <p:nvPr/>
        </p:nvSpPr>
        <p:spPr>
          <a:xfrm>
            <a:off x="4223385" y="6045200"/>
            <a:ext cx="33889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社区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剪纸贺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新年</a:t>
            </a:r>
          </a:p>
        </p:txBody>
      </p:sp>
      <p:pic>
        <p:nvPicPr>
          <p:cNvPr id="4" name="图片 3" descr="C:\Users\Administrator\Desktop\Screenshot_2019-02-14-09-53-58-904_com.tencent.mm.pngScreenshot_2019-02-14-09-53-58-904_com.tencent.m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2755" y="777875"/>
            <a:ext cx="3951605" cy="5019675"/>
          </a:xfrm>
          <a:prstGeom prst="rect">
            <a:avLst/>
          </a:prstGeom>
        </p:spPr>
      </p:pic>
      <p:sp>
        <p:nvSpPr>
          <p:cNvPr id="5" name="文本框 31760"/>
          <p:cNvSpPr txBox="1"/>
          <p:nvPr/>
        </p:nvSpPr>
        <p:spPr>
          <a:xfrm>
            <a:off x="8543925" y="6045200"/>
            <a:ext cx="3211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企业年会过大年</a:t>
            </a:r>
          </a:p>
        </p:txBody>
      </p:sp>
      <p:sp>
        <p:nvSpPr>
          <p:cNvPr id="18" name="矩形 17"/>
          <p:cNvSpPr/>
          <p:nvPr/>
        </p:nvSpPr>
        <p:spPr>
          <a:xfrm>
            <a:off x="-36830" y="33973"/>
            <a:ext cx="73018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 fontAlgn="auto">
              <a:spcBef>
                <a:spcPct val="50000"/>
              </a:spcBef>
            </a:pPr>
            <a:r>
              <a:rPr lang="zh-CN" altLang="en-US" sz="3600" b="1" strike="noStrike" noProof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2.（2）文化现象无处不在（空间）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3" grpId="0"/>
      <p:bldP spid="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/>
          <p:nvPr/>
        </p:nvSpPr>
        <p:spPr>
          <a:xfrm>
            <a:off x="213360" y="99060"/>
            <a:ext cx="8734425" cy="67437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3.文化特色:不同区域各具特色</a:t>
            </a:r>
          </a:p>
        </p:txBody>
      </p:sp>
      <p:pic>
        <p:nvPicPr>
          <p:cNvPr id="2" name="图片 1" descr="148247468758508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894715"/>
            <a:ext cx="4947285" cy="56870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340" y="1016635"/>
            <a:ext cx="692785" cy="52622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欧美过年圣诞树 </a:t>
            </a:r>
          </a:p>
        </p:txBody>
      </p:sp>
      <p:sp>
        <p:nvSpPr>
          <p:cNvPr id="3" name="矩形 2"/>
          <p:cNvSpPr/>
          <p:nvPr/>
        </p:nvSpPr>
        <p:spPr>
          <a:xfrm>
            <a:off x="11214100" y="1016635"/>
            <a:ext cx="692785" cy="52622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800">
                <a:solidFill>
                  <a:srgbClr val="00B0F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咱们过年放鞭炮 </a:t>
            </a:r>
          </a:p>
        </p:txBody>
      </p:sp>
      <p:pic>
        <p:nvPicPr>
          <p:cNvPr id="4" name="图片 3" descr="C:\Users\Administrator\Desktop\0604.png_860.png0604.png_8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4135" y="894080"/>
            <a:ext cx="4799965" cy="56876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D:\图片\趣图\1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6475" y="4918710"/>
            <a:ext cx="5273675" cy="1840865"/>
          </a:xfrm>
          <a:solidFill>
            <a:schemeClr val="lt1"/>
          </a:solidFill>
          <a:ln w="254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410" name="Text Box 3"/>
          <p:cNvSpPr txBox="1"/>
          <p:nvPr/>
        </p:nvSpPr>
        <p:spPr>
          <a:xfrm>
            <a:off x="123825" y="19177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dirty="0">
                <a:solidFill>
                  <a:srgbClr val="CC33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一、文化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charset="-122"/>
                <a:ea typeface="华文琥珀" panose="02010800040101010101" pitchFamily="2" charset="-122"/>
              </a:rPr>
              <a:t>“</a:t>
            </a:r>
            <a:r>
              <a:rPr lang="zh-CN" altLang="en-US" sz="4000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万花筒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charset="-122"/>
                <a:ea typeface="华文琥珀" panose="02010800040101010101" pitchFamily="2" charset="-122"/>
              </a:rPr>
              <a:t>”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1450" y="1026795"/>
            <a:ext cx="9096375" cy="20612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文化形式：多种多样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32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文化现象：时间</a:t>
            </a: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32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无时不在，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空间</a:t>
            </a: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sz="32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无处不在。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32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文化特色：不同区域的文化各具特色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5219383" y="3246438"/>
            <a:ext cx="6335712" cy="1512887"/>
            <a:chOff x="6400036" y="430050"/>
            <a:chExt cx="8037538" cy="3444884"/>
          </a:xfrm>
        </p:grpSpPr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6400036" y="430050"/>
              <a:ext cx="8037538" cy="344488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9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4" name="TextBox 6"/>
            <p:cNvSpPr txBox="1"/>
            <p:nvPr/>
          </p:nvSpPr>
          <p:spPr>
            <a:xfrm>
              <a:off x="7821861" y="927444"/>
              <a:ext cx="5999053" cy="245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00B0F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生活中所有的现象</a:t>
              </a:r>
            </a:p>
            <a:p>
              <a:pPr algn="ctr"/>
              <a:r>
                <a:rPr lang="zh-CN" altLang="en-US" sz="3200" b="1" dirty="0">
                  <a:solidFill>
                    <a:srgbClr val="00B0F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都是文化现象吗？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33522" y="185420"/>
            <a:ext cx="44500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/>
            <a:r>
              <a:rPr lang="zh-CN" altLang="en-US" sz="4800" strike="noStrike" noProof="1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二、文化是什么</a:t>
            </a:r>
            <a:endParaRPr lang="zh-CN" altLang="zh-CN" sz="60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寒假生活40.jpg"/>
          <p:cNvPicPr>
            <a:picLocks noChangeAspect="1"/>
          </p:cNvPicPr>
          <p:nvPr/>
        </p:nvPicPr>
        <p:blipFill>
          <a:blip r:embed="rId2" cstate="print">
            <a:lum bright="20000" contrast="18000"/>
          </a:blip>
          <a:stretch>
            <a:fillRect/>
          </a:stretch>
        </p:blipFill>
        <p:spPr>
          <a:xfrm>
            <a:off x="10126305" y="185420"/>
            <a:ext cx="1691680" cy="33327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324" y="1223963"/>
            <a:ext cx="312864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/>
            <a:r>
              <a:rPr lang="en-US" altLang="zh-CN" sz="4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1.</a:t>
            </a:r>
            <a:r>
              <a:rPr lang="zh-CN" altLang="zh-CN" sz="4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文化的内涵</a:t>
            </a:r>
          </a:p>
        </p:txBody>
      </p:sp>
      <p:sp>
        <p:nvSpPr>
          <p:cNvPr id="32793" name="Rectangle 25"/>
          <p:cNvSpPr/>
          <p:nvPr/>
        </p:nvSpPr>
        <p:spPr>
          <a:xfrm>
            <a:off x="1600200" y="3767455"/>
            <a:ext cx="7524750" cy="21583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文化既包括世界观、人生观、价值观等具有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性质的部分，</a:t>
            </a: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又包括自然科学和技术、语言和文字等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的部分。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231775" y="4359275"/>
            <a:ext cx="1295400" cy="1081088"/>
            <a:chOff x="158" y="2387"/>
            <a:chExt cx="816" cy="681"/>
          </a:xfrm>
        </p:grpSpPr>
        <p:sp>
          <p:nvSpPr>
            <p:cNvPr id="19461" name="AutoShape 6"/>
            <p:cNvSpPr/>
            <p:nvPr/>
          </p:nvSpPr>
          <p:spPr>
            <a:xfrm>
              <a:off x="793" y="2387"/>
              <a:ext cx="181" cy="681"/>
            </a:xfrm>
            <a:prstGeom prst="leftBrace">
              <a:avLst>
                <a:gd name="adj1" fmla="val 19648"/>
                <a:gd name="adj2" fmla="val 50000"/>
              </a:avLst>
            </a:pr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158" y="2568"/>
              <a:ext cx="635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+mn-cs"/>
                </a:rPr>
                <a:t>内容：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Group 16"/>
          <p:cNvGrpSpPr/>
          <p:nvPr/>
        </p:nvGrpSpPr>
        <p:grpSpPr>
          <a:xfrm>
            <a:off x="304165" y="2269808"/>
            <a:ext cx="1295400" cy="1081087"/>
            <a:chOff x="158" y="2387"/>
            <a:chExt cx="816" cy="681"/>
          </a:xfrm>
        </p:grpSpPr>
        <p:sp>
          <p:nvSpPr>
            <p:cNvPr id="19464" name="AutoShape 6"/>
            <p:cNvSpPr/>
            <p:nvPr/>
          </p:nvSpPr>
          <p:spPr>
            <a:xfrm>
              <a:off x="793" y="2387"/>
              <a:ext cx="181" cy="681"/>
            </a:xfrm>
            <a:prstGeom prst="leftBrace">
              <a:avLst>
                <a:gd name="adj1" fmla="val 19648"/>
                <a:gd name="adj2" fmla="val 50000"/>
              </a:avLst>
            </a:pr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158" y="2568"/>
              <a:ext cx="635" cy="3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+mn-cs"/>
                </a:rPr>
                <a:t>本质：</a:t>
              </a:r>
              <a:endPara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787" name="Rectangle 19"/>
          <p:cNvSpPr/>
          <p:nvPr/>
        </p:nvSpPr>
        <p:spPr>
          <a:xfrm>
            <a:off x="1817370" y="1931035"/>
            <a:ext cx="7524750" cy="14198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是相对于经济、政治而言的人类全部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。文化属于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88" name="Rectangle 20"/>
          <p:cNvSpPr/>
          <p:nvPr/>
        </p:nvSpPr>
        <p:spPr>
          <a:xfrm>
            <a:off x="6095365" y="279558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精神范畴</a:t>
            </a:r>
          </a:p>
        </p:txBody>
      </p:sp>
      <p:sp>
        <p:nvSpPr>
          <p:cNvPr id="32789" name="Rectangle 21"/>
          <p:cNvSpPr/>
          <p:nvPr/>
        </p:nvSpPr>
        <p:spPr>
          <a:xfrm>
            <a:off x="1817053" y="2795588"/>
            <a:ext cx="26314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精神活动及其产品</a:t>
            </a:r>
          </a:p>
        </p:txBody>
      </p:sp>
      <p:sp>
        <p:nvSpPr>
          <p:cNvPr id="32790" name="Rectangle 22"/>
          <p:cNvSpPr/>
          <p:nvPr/>
        </p:nvSpPr>
        <p:spPr>
          <a:xfrm>
            <a:off x="1600200" y="4316730"/>
            <a:ext cx="14097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意识形态</a:t>
            </a:r>
          </a:p>
        </p:txBody>
      </p:sp>
      <p:sp>
        <p:nvSpPr>
          <p:cNvPr id="32791" name="Rectangle 23"/>
          <p:cNvSpPr/>
          <p:nvPr/>
        </p:nvSpPr>
        <p:spPr>
          <a:xfrm>
            <a:off x="6913880" y="4881880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非意识形态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32793" grpId="0"/>
      <p:bldP spid="32787" grpId="0"/>
      <p:bldP spid="32788" grpId="0"/>
      <p:bldP spid="32789" grpId="0"/>
      <p:bldP spid="32790" grpId="0"/>
      <p:bldP spid="3279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933</Words>
  <Application>Microsoft Office PowerPoint</Application>
  <PresentationFormat>自定义</PresentationFormat>
  <Paragraphs>115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USER-</cp:lastModifiedBy>
  <cp:revision>8</cp:revision>
  <dcterms:created xsi:type="dcterms:W3CDTF">2019-02-14T00:38:00Z</dcterms:created>
  <dcterms:modified xsi:type="dcterms:W3CDTF">2020-05-09T01:17:38Z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2052-11.1.0.8515</vt:lpwstr>
  </property>
</Properties>
</file>