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78" r:id="rId4"/>
    <p:sldId id="570" r:id="rId5"/>
    <p:sldId id="713" r:id="rId6"/>
    <p:sldId id="827" r:id="rId7"/>
    <p:sldId id="828" r:id="rId8"/>
    <p:sldId id="829" r:id="rId9"/>
    <p:sldId id="830" r:id="rId10"/>
    <p:sldId id="831" r:id="rId11"/>
    <p:sldId id="832" r:id="rId12"/>
    <p:sldId id="749" r:id="rId13"/>
    <p:sldId id="748" r:id="rId14"/>
    <p:sldId id="833" r:id="rId15"/>
    <p:sldId id="834" r:id="rId16"/>
    <p:sldId id="835" r:id="rId17"/>
    <p:sldId id="836" r:id="rId18"/>
    <p:sldId id="837" r:id="rId19"/>
    <p:sldId id="838" r:id="rId20"/>
    <p:sldId id="839" r:id="rId21"/>
    <p:sldId id="840" r:id="rId22"/>
    <p:sldId id="265" r:id="rId23"/>
  </p:sldIdLst>
  <p:sldSz cx="9144000" cy="5130800"/>
  <p:notesSz cx="6858000" cy="9144000"/>
  <p:custDataLst>
    <p:tags r:id="rId24"/>
  </p:custDataLst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 indent="2286000">
      <a:defRPr>
        <a:latin typeface="Arial"/>
        <a:ea typeface="Arial"/>
        <a:cs typeface="Arial"/>
        <a:sym typeface="Arial"/>
      </a:defRPr>
    </a:lvl6pPr>
    <a:lvl7pPr indent="2743200">
      <a:defRPr>
        <a:latin typeface="Arial"/>
        <a:ea typeface="Arial"/>
        <a:cs typeface="Arial"/>
        <a:sym typeface="Arial"/>
      </a:defRPr>
    </a:lvl7pPr>
    <a:lvl8pPr indent="3200400">
      <a:defRPr>
        <a:latin typeface="Arial"/>
        <a:ea typeface="Arial"/>
        <a:cs typeface="Arial"/>
        <a:sym typeface="Arial"/>
      </a:defRPr>
    </a:lvl8pPr>
    <a:lvl9pPr indent="3657600"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p="http://schemas.openxmlformats.org/presentationml/2006/main">
  <p:cmAuthor id="1" name="001" initials="0" lastIdx="0" clrIdx="0">
    <p:extLst/>
  </p:cmAuthor>
  <p:cmAuthor id="2" name="Administrator" initials="A" lastIdx="0" clrIdx="1">
    <p:extLst/>
  </p:cmAuthor>
  <p:cmAuthor id="3" name="卢 政坤" initials="卢" lastIdx="0" clrIdx="2">
    <p:extLst/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68" autoAdjust="0"/>
    <p:restoredTop sz="96408" autoAdjust="0"/>
  </p:normalViewPr>
  <p:slideViewPr>
    <p:cSldViewPr snapToGrid="0">
      <p:cViewPr>
        <p:scale>
          <a:sx n="100" d="100"/>
          <a:sy n="100" d="100"/>
        </p:scale>
        <p:origin x="-2094" y="-948"/>
      </p:cViewPr>
      <p:guideLst>
        <p:guide orient="horz" pos="16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512927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5.png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png" /><Relationship Id="rId7" Type="http://schemas.openxmlformats.org/officeDocument/2006/relationships/image" Target="../media/image2.png" /><Relationship Id="rId8" Type="http://schemas.openxmlformats.org/officeDocument/2006/relationships/image" Target="../media/image3.png" /><Relationship Id="rId9" Type="http://schemas.openxmlformats.org/officeDocument/2006/relationships/image" Target="../media/image4.png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450969" y="126477"/>
            <a:ext cx="1433080" cy="430931"/>
            <a:chOff x="468128" y="370735"/>
            <a:chExt cx="1135204" cy="341359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70" y="370735"/>
              <a:ext cx="490406" cy="1774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28" y="558194"/>
              <a:ext cx="1135204" cy="153900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DEBD57D-2860-4C30-A7DB-14E588DE026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49711" y="126477"/>
            <a:ext cx="3105150" cy="12954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08D3D5B-ADFC-4740-812F-F043F28108E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6598" y="-2006600"/>
            <a:ext cx="5130799" cy="9144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3404D01-18B3-477F-A2FE-07755DDC8D0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58" y="169640"/>
            <a:ext cx="1017303" cy="3073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  <p:sldLayoutId id="2147483659" r:id="rId4"/>
    <p:sldLayoutId id="2147483660" r:id="rId5"/>
  </p:sldLayoutIdLst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Tx/>
        <a:buChar char="•"/>
        <a:defRPr sz="3200">
          <a:latin typeface="Arial"/>
          <a:ea typeface="Arial"/>
          <a:cs typeface="Arial"/>
          <a:sym typeface="Arial"/>
        </a:defRPr>
      </a:lvl1pPr>
      <a:lvl2pPr marL="783590" indent="-326390">
        <a:spcBef>
          <a:spcPts val="700"/>
        </a:spcBef>
        <a:buSzTx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Tx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Tx/>
        <a:buChar char="–"/>
        <a:defRPr sz="3200">
          <a:latin typeface="Arial"/>
          <a:ea typeface="Arial"/>
          <a:cs typeface="Arial"/>
          <a:sym typeface="Arial"/>
        </a:defRPr>
      </a:lvl4pPr>
      <a:lvl5pPr marL="2194560" indent="-365760">
        <a:spcBef>
          <a:spcPts val="700"/>
        </a:spcBef>
        <a:buSzTx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Tx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Tx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Tx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Tx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Relationship Id="rId3" Type="http://schemas.openxmlformats.org/officeDocument/2006/relationships/image" Target="../media/image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Relationship Id="rId3" Type="http://schemas.openxmlformats.org/officeDocument/2006/relationships/image" Target="../media/image2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Relationship Id="rId3" Type="http://schemas.openxmlformats.org/officeDocument/2006/relationships/image" Target="../media/image7.jpeg" /><Relationship Id="rId4" Type="http://schemas.openxmlformats.org/officeDocument/2006/relationships/image" Target="../media/image2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png" /><Relationship Id="rId3" Type="http://schemas.openxmlformats.org/officeDocument/2006/relationships/image" Target="../media/image25.jpeg" /><Relationship Id="rId4" Type="http://schemas.openxmlformats.org/officeDocument/2006/relationships/image" Target="../media/image2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Relationship Id="rId3" Type="http://schemas.openxmlformats.org/officeDocument/2006/relationships/image" Target="../media/image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Relationship Id="rId3" Type="http://schemas.openxmlformats.org/officeDocument/2006/relationships/image" Target="../media/image1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Relationship Id="rId3" Type="http://schemas.openxmlformats.org/officeDocument/2006/relationships/image" Target="../media/image1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png" /><Relationship Id="rId3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324465" y="665755"/>
            <a:ext cx="3954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zh-CN" sz="4800" b="1" kern="1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kern="1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4800" b="1" kern="1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</a:t>
            </a:r>
            <a:r>
              <a:rPr lang="zh-CN" altLang="en-US" sz="4800" b="1" kern="1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800" b="1" kern="10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 率</a:t>
            </a:r>
            <a:endParaRPr lang="en-US" altLang="zh-CN" sz="4800" b="1" kern="10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8518" y="1611804"/>
            <a:ext cx="7338869" cy="743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3200" b="1" kern="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10.3.1 </a:t>
            </a:r>
            <a:r>
              <a:rPr lang="zh-CN" altLang="en-US" sz="3200" b="1" kern="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频率的稳定性</a:t>
            </a:r>
            <a:r>
              <a:rPr lang="en-US" altLang="zh-CN" sz="3200" b="1" kern="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+10.3.2 </a:t>
            </a:r>
            <a:r>
              <a:rPr lang="zh-CN" altLang="en-US" sz="3200" b="1" kern="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随机模拟</a:t>
            </a:r>
            <a:endParaRPr lang="en-US" altLang="zh-CN" sz="3200" b="1" kern="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59A1061-BEDE-4472-B66D-AC59949D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r="2597"/>
          <a:stretch>
            <a:fillRect/>
          </a:stretch>
        </p:blipFill>
        <p:spPr bwMode="auto">
          <a:xfrm>
            <a:off x="2602783" y="2901827"/>
            <a:ext cx="1699146" cy="1487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7BAED4C-396C-4AAB-971C-CD224B76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6419" y="2901827"/>
            <a:ext cx="1319399" cy="1487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hape 120"/>
          <p:cNvSpPr/>
          <p:nvPr/>
        </p:nvSpPr>
        <p:spPr>
          <a:xfrm>
            <a:off x="3176471" y="2136397"/>
            <a:ext cx="3572348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4400" b="1">
                <a:solidFill>
                  <a:srgbClr val="0000CC"/>
                </a:solidFill>
              </a:rPr>
              <a:t>生活中的概率</a:t>
            </a:r>
            <a:endParaRPr sz="4400" b="1">
              <a:solidFill>
                <a:srgbClr val="0000CC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2330649" y="2234193"/>
            <a:ext cx="704850" cy="523218"/>
          </a:xfrm>
          <a:prstGeom prst="homePlate">
            <a:avLst/>
          </a:prstGeom>
          <a:solidFill>
            <a:srgbClr val="0000CC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008444"/>
      </p:ext>
    </p:extLst>
  </p:cSld>
  <p:clrMapOvr>
    <a:masterClrMapping/>
  </p:clrMapOvr>
  <mc:AlternateContent>
    <mc:Choice xmlns:p14="http://schemas.microsoft.com/office/powerpoint/2010/main"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592074" y="495665"/>
            <a:ext cx="4669105" cy="0"/>
          </a:xfrm>
          <a:prstGeom prst="line">
            <a:avLst/>
          </a:prstGeom>
          <a:noFill/>
          <a:ln w="28575" cap="flat">
            <a:solidFill>
              <a:srgbClr val="0000CC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120"/>
          <p:cNvSpPr/>
          <p:nvPr/>
        </p:nvSpPr>
        <p:spPr>
          <a:xfrm>
            <a:off x="592074" y="197916"/>
            <a:ext cx="346635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0000CC"/>
                </a:solidFill>
              </a:rPr>
              <a:t>生活中的概率</a:t>
            </a:r>
            <a:endParaRPr b="1">
              <a:solidFill>
                <a:srgbClr val="0000CC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0000CC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C5E0AF6-7C71-49E4-90AE-A2F0EE410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1" y="772868"/>
            <a:ext cx="346113" cy="32831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CDB267B-EEE3-418D-9408-8763A60AB9D9}"/>
              </a:ext>
            </a:extLst>
          </p:cNvPr>
          <p:cNvSpPr txBox="1"/>
          <p:nvPr/>
        </p:nvSpPr>
        <p:spPr>
          <a:xfrm>
            <a:off x="779487" y="1135981"/>
            <a:ext cx="7585026" cy="3730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B20081"/>
                </a:solidFill>
              </a:rPr>
              <a:t>        明天本地降水的概率为</a:t>
            </a:r>
            <a:r>
              <a:rPr lang="en-US" altLang="zh-CN" sz="2000">
                <a:solidFill>
                  <a:srgbClr val="B20081"/>
                </a:solidFill>
              </a:rPr>
              <a:t>70%</a:t>
            </a:r>
            <a:r>
              <a:rPr lang="zh-CN" altLang="en-US" sz="2000">
                <a:solidFill>
                  <a:srgbClr val="B20081"/>
                </a:solidFill>
              </a:rPr>
              <a:t>，是指本地降水的</a:t>
            </a:r>
            <a:endParaRPr lang="en-US" altLang="zh-CN" sz="2000">
              <a:solidFill>
                <a:srgbClr val="B2008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B20081"/>
                </a:solidFill>
              </a:rPr>
              <a:t>可能性是</a:t>
            </a:r>
            <a:r>
              <a:rPr lang="en-US" altLang="zh-CN" sz="2000">
                <a:solidFill>
                  <a:srgbClr val="B20081"/>
                </a:solidFill>
              </a:rPr>
              <a:t>70%</a:t>
            </a:r>
            <a:r>
              <a:rPr lang="zh-CN" altLang="en-US" sz="2000">
                <a:solidFill>
                  <a:srgbClr val="B20081"/>
                </a:solidFill>
              </a:rPr>
              <a:t>，而不是本地</a:t>
            </a:r>
            <a:r>
              <a:rPr lang="en-US" altLang="zh-CN" sz="2000">
                <a:solidFill>
                  <a:srgbClr val="B20081"/>
                </a:solidFill>
              </a:rPr>
              <a:t>70%</a:t>
            </a:r>
            <a:r>
              <a:rPr lang="zh-CN" altLang="en-US" sz="2000">
                <a:solidFill>
                  <a:srgbClr val="B20081"/>
                </a:solidFill>
              </a:rPr>
              <a:t>的区域会降水</a:t>
            </a:r>
            <a:r>
              <a:rPr lang="en-US" altLang="zh-CN" sz="2000">
                <a:solidFill>
                  <a:srgbClr val="B20081"/>
                </a:solidFill>
              </a:rPr>
              <a:t>. </a:t>
            </a:r>
            <a:r>
              <a:rPr lang="zh-CN" altLang="en-US" sz="2000">
                <a:solidFill>
                  <a:srgbClr val="B20081"/>
                </a:solidFill>
              </a:rPr>
              <a:t>当然，</a:t>
            </a:r>
            <a:endParaRPr lang="en-US" altLang="zh-CN" sz="2000">
              <a:solidFill>
                <a:srgbClr val="B2008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B20081"/>
                </a:solidFill>
              </a:rPr>
              <a:t>降水是一个随机事件，随机事件在一定条件下可能发</a:t>
            </a:r>
            <a:endParaRPr lang="en-US" altLang="zh-CN" sz="2000">
              <a:solidFill>
                <a:srgbClr val="B2008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B20081"/>
                </a:solidFill>
              </a:rPr>
              <a:t>生，也可能不发生，因此降水概率为</a:t>
            </a:r>
            <a:r>
              <a:rPr lang="en-US" altLang="zh-CN" sz="2000">
                <a:solidFill>
                  <a:srgbClr val="B20081"/>
                </a:solidFill>
              </a:rPr>
              <a:t>70%</a:t>
            </a:r>
            <a:r>
              <a:rPr lang="zh-CN" altLang="en-US" sz="2000">
                <a:solidFill>
                  <a:srgbClr val="B20081"/>
                </a:solidFill>
              </a:rPr>
              <a:t>，是指降水</a:t>
            </a:r>
            <a:endParaRPr lang="en-US" altLang="zh-CN" sz="2000">
              <a:solidFill>
                <a:srgbClr val="B2008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B20081"/>
                </a:solidFill>
              </a:rPr>
              <a:t>的可能性为</a:t>
            </a:r>
            <a:r>
              <a:rPr lang="en-US" altLang="zh-CN" sz="2000">
                <a:solidFill>
                  <a:srgbClr val="B20081"/>
                </a:solidFill>
              </a:rPr>
              <a:t>70%.</a:t>
            </a:r>
          </a:p>
          <a:p>
            <a:pPr algn="l" rtl="0">
              <a:lnSpc>
                <a:spcPct val="150000"/>
              </a:lnSpc>
            </a:pPr>
            <a:r>
              <a:rPr lang="en-US" altLang="zh-CN" sz="2000">
                <a:solidFill>
                  <a:srgbClr val="B20081"/>
                </a:solidFill>
              </a:rPr>
              <a:t>        </a:t>
            </a:r>
            <a:r>
              <a:rPr lang="zh-CN" altLang="en-US" sz="2000">
                <a:solidFill>
                  <a:srgbClr val="B20081"/>
                </a:solidFill>
              </a:rPr>
              <a:t>本地不一定下雨，也不一定不下雨，天气预报是气象专家根据观测到的气象资料和经验，经过分析推断得到的，如果本地不下雨，并不说明天气预报是错误的</a:t>
            </a:r>
            <a:r>
              <a:rPr lang="en-US" altLang="zh-CN" sz="2000">
                <a:solidFill>
                  <a:srgbClr val="B20081"/>
                </a:solidFill>
              </a:rPr>
              <a:t>.</a:t>
            </a:r>
            <a:endParaRPr lang="zh-CN" altLang="en-US" sz="2000" b="1" i="1">
              <a:solidFill>
                <a:srgbClr val="B20081"/>
              </a:solidFill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E2290C9B-4878-427E-9D4D-897F63E15A36}"/>
              </a:ext>
            </a:extLst>
          </p:cNvPr>
          <p:cNvSpPr/>
          <p:nvPr/>
        </p:nvSpPr>
        <p:spPr>
          <a:xfrm>
            <a:off x="1068063" y="761413"/>
            <a:ext cx="2064098" cy="374568"/>
          </a:xfrm>
          <a:prstGeom prst="roundRect">
            <a:avLst/>
          </a:prstGeom>
          <a:solidFill>
            <a:schemeClr val="accent5"/>
          </a:solidFill>
          <a:ln w="12700" cap="flat">
            <a:solidFill>
              <a:srgbClr val="B2008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B2008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天气预报的概率解释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66172A4-2852-48E3-BBC1-7907D417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r="2597"/>
          <a:stretch>
            <a:fillRect/>
          </a:stretch>
        </p:blipFill>
        <p:spPr bwMode="auto">
          <a:xfrm>
            <a:off x="6871649" y="1322402"/>
            <a:ext cx="1699146" cy="1487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5419944"/>
      </p:ext>
    </p:extLst>
  </p:cSld>
  <p:clrMapOvr>
    <a:masterClrMapping/>
  </p:clrMapOvr>
  <mc:AlternateContent>
    <mc:Choice xmlns:p14="http://schemas.microsoft.com/office/powerpoint/2010/main"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592074" y="495665"/>
            <a:ext cx="4669105" cy="0"/>
          </a:xfrm>
          <a:prstGeom prst="line">
            <a:avLst/>
          </a:prstGeom>
          <a:noFill/>
          <a:ln w="28575" cap="flat">
            <a:solidFill>
              <a:srgbClr val="0000CC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120"/>
          <p:cNvSpPr/>
          <p:nvPr/>
        </p:nvSpPr>
        <p:spPr>
          <a:xfrm>
            <a:off x="592074" y="197916"/>
            <a:ext cx="346635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0000CC"/>
                </a:solidFill>
              </a:rPr>
              <a:t>生活中的概率</a:t>
            </a:r>
            <a:endParaRPr b="1">
              <a:solidFill>
                <a:srgbClr val="0000CC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0000CC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C5E0AF6-7C71-49E4-90AE-A2F0EE410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1" y="772868"/>
            <a:ext cx="346113" cy="328312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E2290C9B-4878-427E-9D4D-897F63E15A36}"/>
              </a:ext>
            </a:extLst>
          </p:cNvPr>
          <p:cNvSpPr/>
          <p:nvPr/>
        </p:nvSpPr>
        <p:spPr>
          <a:xfrm>
            <a:off x="1068063" y="761413"/>
            <a:ext cx="2064098" cy="374568"/>
          </a:xfrm>
          <a:prstGeom prst="roundRect">
            <a:avLst/>
          </a:prstGeom>
          <a:solidFill>
            <a:schemeClr val="accent5"/>
          </a:solidFill>
          <a:ln w="12700" cap="flat">
            <a:solidFill>
              <a:srgbClr val="B2008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B2008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天气预报的概率解释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7D2DBB7-9FBE-446A-B339-6EC31FA95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2" y="795062"/>
            <a:ext cx="1743877" cy="51165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56430C2-4660-48AF-A7C3-0612203EE894}"/>
              </a:ext>
            </a:extLst>
          </p:cNvPr>
          <p:cNvSpPr txBox="1"/>
          <p:nvPr/>
        </p:nvSpPr>
        <p:spPr>
          <a:xfrm>
            <a:off x="870504" y="1336018"/>
            <a:ext cx="6287747" cy="2535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       气象局预报，今天北京的降雨概率是</a:t>
            </a:r>
            <a:r>
              <a:rPr lang="en-US" altLang="zh-CN">
                <a:solidFill>
                  <a:schemeClr val="tx1"/>
                </a:solidFill>
              </a:rPr>
              <a:t>80%</a:t>
            </a:r>
            <a:r>
              <a:rPr lang="zh-CN" altLang="en-US">
                <a:solidFill>
                  <a:schemeClr val="tx1"/>
                </a:solidFill>
              </a:rPr>
              <a:t>，上海的降雨概率是</a:t>
            </a:r>
            <a:r>
              <a:rPr lang="en-US" altLang="zh-CN">
                <a:solidFill>
                  <a:schemeClr val="tx1"/>
                </a:solidFill>
              </a:rPr>
              <a:t>20%</a:t>
            </a:r>
            <a:r>
              <a:rPr lang="zh-CN" altLang="en-US">
                <a:solidFill>
                  <a:schemeClr val="tx1"/>
                </a:solidFill>
              </a:rPr>
              <a:t>，下列说法不正确的是（        ）</a:t>
            </a:r>
            <a:endParaRPr lang="en-US" altLang="zh-CN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zh-CN" altLang="en-US">
                <a:solidFill>
                  <a:schemeClr val="tx1"/>
                </a:solidFill>
              </a:rPr>
              <a:t>北京今天一定降雨，而上海一定不降雨</a:t>
            </a:r>
            <a:endParaRPr lang="en-US" altLang="zh-CN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zh-CN" altLang="en-US">
                <a:solidFill>
                  <a:schemeClr val="tx1"/>
                </a:solidFill>
              </a:rPr>
              <a:t>上海今天可能降雨，而北京可能没有降雨</a:t>
            </a:r>
            <a:endParaRPr lang="en-US" altLang="zh-CN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zh-CN" altLang="en-US">
                <a:solidFill>
                  <a:schemeClr val="tx1"/>
                </a:solidFill>
              </a:rPr>
              <a:t>北京和上海都可能没降雨</a:t>
            </a:r>
            <a:endParaRPr lang="en-US" altLang="zh-CN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zh-CN" altLang="en-US">
                <a:solidFill>
                  <a:schemeClr val="tx1"/>
                </a:solidFill>
              </a:rPr>
              <a:t>北京降雨的可能性比上海大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50EC180-69F3-41F7-B4BD-9CB2AC8F7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4" y="4015721"/>
            <a:ext cx="400293" cy="6844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C5E4725-4954-4E92-9140-725069DE7A17}"/>
              </a:ext>
            </a:extLst>
          </p:cNvPr>
          <p:cNvSpPr txBox="1"/>
          <p:nvPr/>
        </p:nvSpPr>
        <p:spPr>
          <a:xfrm>
            <a:off x="1454334" y="4015721"/>
            <a:ext cx="4940203" cy="496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000FF"/>
                </a:solidFill>
              </a:rPr>
              <a:t>由概率的定义可知</a:t>
            </a:r>
            <a:r>
              <a:rPr lang="en-US" altLang="zh-CN" sz="2000">
                <a:solidFill>
                  <a:srgbClr val="0000FF"/>
                </a:solidFill>
              </a:rPr>
              <a:t>BCD</a:t>
            </a:r>
            <a:r>
              <a:rPr lang="zh-CN" altLang="en-US" sz="2000">
                <a:solidFill>
                  <a:srgbClr val="0000FF"/>
                </a:solidFill>
              </a:rPr>
              <a:t>均正确，答案选</a:t>
            </a:r>
            <a:r>
              <a:rPr lang="en-US" altLang="zh-CN" sz="2000">
                <a:solidFill>
                  <a:srgbClr val="0000FF"/>
                </a:solidFill>
              </a:rPr>
              <a:t>A</a:t>
            </a:r>
            <a:endParaRPr lang="zh-CN" altLang="en-US" sz="2000">
              <a:solidFill>
                <a:srgbClr val="0000FF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F30DFF3-4322-448A-AA51-13382A4AB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762" y="1991390"/>
            <a:ext cx="1292814" cy="1869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695DED8-3AA9-4ECF-9BB8-68A7E48FC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872" y="1991390"/>
            <a:ext cx="1284530" cy="1869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ED66D31-225D-4B65-8FCA-FDA0EAF5E41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28592"/>
            <a:ext cx="561514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1394"/>
      </p:ext>
    </p:extLst>
  </p:cSld>
  <p:clrMapOvr>
    <a:masterClrMapping/>
  </p:clrMapOvr>
  <mc:AlternateContent>
    <mc:Choice xmlns:p14="http://schemas.microsoft.com/office/powerpoint/2010/main"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592074" y="495665"/>
            <a:ext cx="4669105" cy="0"/>
          </a:xfrm>
          <a:prstGeom prst="line">
            <a:avLst/>
          </a:prstGeom>
          <a:noFill/>
          <a:ln w="28575" cap="flat">
            <a:solidFill>
              <a:srgbClr val="0000CC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120"/>
          <p:cNvSpPr/>
          <p:nvPr/>
        </p:nvSpPr>
        <p:spPr>
          <a:xfrm>
            <a:off x="592074" y="197916"/>
            <a:ext cx="346635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0000CC"/>
                </a:solidFill>
              </a:rPr>
              <a:t>生活中的概率</a:t>
            </a:r>
            <a:endParaRPr b="1">
              <a:solidFill>
                <a:srgbClr val="0000CC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0000CC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C16F6E57-0B29-4EC7-859C-007153F04427}"/>
              </a:ext>
            </a:extLst>
          </p:cNvPr>
          <p:cNvSpPr txBox="1"/>
          <p:nvPr/>
        </p:nvSpPr>
        <p:spPr>
          <a:xfrm>
            <a:off x="938185" y="1137097"/>
            <a:ext cx="7411950" cy="3730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60609E"/>
                </a:solidFill>
              </a:rPr>
              <a:t>       利用概率的意义可以判断游戏规则的公平</a:t>
            </a:r>
            <a:endParaRPr lang="en-US" altLang="zh-CN" sz="2000">
              <a:solidFill>
                <a:srgbClr val="60609E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60609E"/>
                </a:solidFill>
              </a:rPr>
              <a:t>性</a:t>
            </a:r>
            <a:r>
              <a:rPr lang="en-US" altLang="zh-CN" sz="2000">
                <a:solidFill>
                  <a:srgbClr val="60609E"/>
                </a:solidFill>
              </a:rPr>
              <a:t>.</a:t>
            </a:r>
            <a:r>
              <a:rPr lang="zh-CN" altLang="en-US" sz="2000">
                <a:solidFill>
                  <a:srgbClr val="60609E"/>
                </a:solidFill>
              </a:rPr>
              <a:t>在各类游戏中，如果每个人获胜的概率都相</a:t>
            </a:r>
            <a:endParaRPr lang="en-US" altLang="zh-CN" sz="2000">
              <a:solidFill>
                <a:srgbClr val="60609E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60609E"/>
                </a:solidFill>
              </a:rPr>
              <a:t>等，那么游戏就是公平的，这就是说，要保证</a:t>
            </a:r>
            <a:endParaRPr lang="en-US" altLang="zh-CN" sz="2000">
              <a:solidFill>
                <a:srgbClr val="60609E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60609E"/>
                </a:solidFill>
              </a:rPr>
              <a:t>所设计的游戏规则是公平的，需保证每人获胜</a:t>
            </a:r>
            <a:endParaRPr lang="en-US" altLang="zh-CN" sz="2000">
              <a:solidFill>
                <a:srgbClr val="60609E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60609E"/>
                </a:solidFill>
              </a:rPr>
              <a:t>的概率都相等</a:t>
            </a:r>
            <a:r>
              <a:rPr lang="en-US" altLang="zh-CN" sz="2000">
                <a:solidFill>
                  <a:srgbClr val="60609E"/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altLang="zh-CN" sz="2000">
                <a:solidFill>
                  <a:srgbClr val="60609E"/>
                </a:solidFill>
              </a:rPr>
              <a:t>       </a:t>
            </a:r>
            <a:r>
              <a:rPr lang="zh-CN" altLang="en-US" sz="2000">
                <a:solidFill>
                  <a:srgbClr val="60609E"/>
                </a:solidFill>
              </a:rPr>
              <a:t>例如在乒乓球比赛中，裁判员使用抽签器决定谁先发球，不管哪一名运动员先猜，猜中并取得发球权的概率都是</a:t>
            </a:r>
            <a:r>
              <a:rPr lang="en-US" altLang="zh-CN" sz="2000">
                <a:solidFill>
                  <a:srgbClr val="60609E"/>
                </a:solidFill>
              </a:rPr>
              <a:t>0.5</a:t>
            </a:r>
            <a:r>
              <a:rPr lang="zh-CN" altLang="en-US" sz="2000">
                <a:solidFill>
                  <a:srgbClr val="60609E"/>
                </a:solidFill>
              </a:rPr>
              <a:t>，所以这个规则是公平的</a:t>
            </a:r>
            <a:r>
              <a:rPr lang="en-US" altLang="zh-CN" sz="2000">
                <a:solidFill>
                  <a:srgbClr val="60609E"/>
                </a:solidFill>
              </a:rPr>
              <a:t>.</a:t>
            </a:r>
            <a:endParaRPr lang="zh-CN" altLang="en-US" sz="2000">
              <a:solidFill>
                <a:srgbClr val="60609E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3003083-3019-426A-BC41-C1C893205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4" y="756818"/>
            <a:ext cx="346111" cy="328311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E827B426-FF3D-4BA3-89F1-9F0765C890FB}"/>
              </a:ext>
            </a:extLst>
          </p:cNvPr>
          <p:cNvSpPr/>
          <p:nvPr/>
        </p:nvSpPr>
        <p:spPr>
          <a:xfrm>
            <a:off x="1041835" y="756818"/>
            <a:ext cx="1394477" cy="374568"/>
          </a:xfrm>
          <a:prstGeom prst="roundRect">
            <a:avLst/>
          </a:prstGeom>
          <a:solidFill>
            <a:schemeClr val="accent5"/>
          </a:solidFill>
          <a:ln w="12700" cap="flat">
            <a:solidFill>
              <a:srgbClr val="60609E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60609E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游戏的公平性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FD9BFFA-9D05-4250-A86D-DA8E78E3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4" t="2686" r="-295" b="17482"/>
          <a:stretch>
            <a:fillRect/>
          </a:stretch>
        </p:blipFill>
        <p:spPr bwMode="auto">
          <a:xfrm>
            <a:off x="6308564" y="1277654"/>
            <a:ext cx="2215398" cy="1714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27547"/>
      </p:ext>
    </p:extLst>
  </p:cSld>
  <p:clrMapOvr>
    <a:masterClrMapping/>
  </p:clrMapOvr>
  <mc:AlternateContent>
    <mc:Choice xmlns:p14="http://schemas.microsoft.com/office/powerpoint/2010/main"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592074" y="495665"/>
            <a:ext cx="4669105" cy="0"/>
          </a:xfrm>
          <a:prstGeom prst="line">
            <a:avLst/>
          </a:prstGeom>
          <a:noFill/>
          <a:ln w="28575" cap="flat">
            <a:solidFill>
              <a:srgbClr val="0000CC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120"/>
          <p:cNvSpPr/>
          <p:nvPr/>
        </p:nvSpPr>
        <p:spPr>
          <a:xfrm>
            <a:off x="592074" y="197916"/>
            <a:ext cx="346635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0000CC"/>
                </a:solidFill>
              </a:rPr>
              <a:t>生活中的概率</a:t>
            </a:r>
            <a:endParaRPr b="1">
              <a:solidFill>
                <a:srgbClr val="0000CC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0000CC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C16F6E57-0B29-4EC7-859C-007153F04427}"/>
              </a:ext>
            </a:extLst>
          </p:cNvPr>
          <p:cNvSpPr txBox="1"/>
          <p:nvPr/>
        </p:nvSpPr>
        <p:spPr>
          <a:xfrm>
            <a:off x="990010" y="1248489"/>
            <a:ext cx="7139382" cy="24611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zh-CN" altLang="en-US" sz="2000">
                <a:solidFill>
                  <a:srgbClr val="2D6F9E"/>
                </a:solidFill>
              </a:rPr>
              <a:t>       彩票中为了保证公平，每期摇奖摇出任何一个号码的概率都是相等的，并且这次摇奖摇出的号码与下次摇奖摇出的号码是祸不影响的，以前的抽奖结果对，今后的抽奖结果没有任何影响</a:t>
            </a:r>
            <a:r>
              <a:rPr lang="en-US" altLang="zh-CN" sz="2000">
                <a:solidFill>
                  <a:srgbClr val="2D6F9E"/>
                </a:solidFill>
              </a:rPr>
              <a:t>.</a:t>
            </a:r>
            <a:endParaRPr lang="zh-CN" altLang="en-US" sz="2000">
              <a:solidFill>
                <a:srgbClr val="2D6F9E"/>
              </a:solidFill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E827B426-FF3D-4BA3-89F1-9F0765C890FB}"/>
              </a:ext>
            </a:extLst>
          </p:cNvPr>
          <p:cNvSpPr/>
          <p:nvPr/>
        </p:nvSpPr>
        <p:spPr>
          <a:xfrm>
            <a:off x="1041835" y="756818"/>
            <a:ext cx="2001990" cy="374568"/>
          </a:xfrm>
          <a:prstGeom prst="roundRect">
            <a:avLst/>
          </a:prstGeom>
          <a:solidFill>
            <a:srgbClr val="FFFFCC"/>
          </a:solidFill>
          <a:ln w="12700" cap="flat">
            <a:solidFill>
              <a:srgbClr val="2D6F9E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2D6F9E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彩票中奖的概率解释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B03A264-3FC7-40A3-A965-0113A8C84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9" y="779946"/>
            <a:ext cx="346111" cy="32831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24BACEF-8033-4504-9D37-3061ECEB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8423" y="3336678"/>
            <a:ext cx="1252603" cy="1412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1009FDF7-069C-4DE4-ADC0-CCDCEC56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0"/>
          <a:stretch>
            <a:fillRect/>
          </a:stretch>
        </p:blipFill>
        <p:spPr bwMode="auto">
          <a:xfrm>
            <a:off x="3851479" y="3330958"/>
            <a:ext cx="2819400" cy="1424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97667"/>
      </p:ext>
    </p:extLst>
  </p:cSld>
  <p:clrMapOvr>
    <a:masterClrMapping/>
  </p:clrMapOvr>
  <mc:AlternateContent>
    <mc:Choice xmlns:p14="http://schemas.microsoft.com/office/powerpoint/2010/main"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592074" y="495665"/>
            <a:ext cx="4669105" cy="0"/>
          </a:xfrm>
          <a:prstGeom prst="line">
            <a:avLst/>
          </a:prstGeom>
          <a:noFill/>
          <a:ln w="28575" cap="flat">
            <a:solidFill>
              <a:srgbClr val="0000CC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120"/>
          <p:cNvSpPr/>
          <p:nvPr/>
        </p:nvSpPr>
        <p:spPr>
          <a:xfrm>
            <a:off x="592074" y="197916"/>
            <a:ext cx="346635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0000CC"/>
                </a:solidFill>
              </a:rPr>
              <a:t>生活中的概率</a:t>
            </a:r>
            <a:endParaRPr b="1">
              <a:solidFill>
                <a:srgbClr val="0000CC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0000CC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C16F6E57-0B29-4EC7-859C-007153F04427}"/>
              </a:ext>
            </a:extLst>
          </p:cNvPr>
          <p:cNvSpPr txBox="1"/>
          <p:nvPr/>
        </p:nvSpPr>
        <p:spPr>
          <a:xfrm>
            <a:off x="962783" y="1114747"/>
            <a:ext cx="7139382" cy="37824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>
                <a:solidFill>
                  <a:srgbClr val="4496BE"/>
                </a:solidFill>
              </a:rPr>
              <a:t>        如果我们面临的是多个可选答案中挑选正确答案</a:t>
            </a:r>
            <a:endParaRPr lang="en-US" altLang="zh-CN">
              <a:solidFill>
                <a:srgbClr val="4496BE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zh-CN" altLang="en-US">
                <a:solidFill>
                  <a:srgbClr val="4496BE"/>
                </a:solidFill>
              </a:rPr>
              <a:t>的决策任务，那么使得样本出现的可能性最大可以作</a:t>
            </a:r>
            <a:endParaRPr lang="en-US" altLang="zh-CN">
              <a:solidFill>
                <a:srgbClr val="4496BE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zh-CN" altLang="en-US">
                <a:solidFill>
                  <a:srgbClr val="4496BE"/>
                </a:solidFill>
              </a:rPr>
              <a:t>为决策的准则，这种判断问题的方法称为极大似然法，</a:t>
            </a:r>
            <a:endParaRPr lang="en-US" altLang="zh-CN">
              <a:solidFill>
                <a:srgbClr val="4496BE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zh-CN" altLang="en-US">
                <a:solidFill>
                  <a:srgbClr val="4496BE"/>
                </a:solidFill>
              </a:rPr>
              <a:t>极大似然法是统计中重要的统计方法之一</a:t>
            </a:r>
            <a:r>
              <a:rPr lang="en-US" altLang="zh-CN">
                <a:solidFill>
                  <a:srgbClr val="4496BE"/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altLang="zh-CN">
                <a:solidFill>
                  <a:srgbClr val="4496BE"/>
                </a:solidFill>
              </a:rPr>
              <a:t>       </a:t>
            </a:r>
            <a:r>
              <a:rPr lang="zh-CN" altLang="en-US">
                <a:solidFill>
                  <a:srgbClr val="4496BE"/>
                </a:solidFill>
              </a:rPr>
              <a:t>例如，如果一个袋子中有</a:t>
            </a:r>
            <a:r>
              <a:rPr lang="en-US" altLang="zh-CN">
                <a:solidFill>
                  <a:srgbClr val="4496BE"/>
                </a:solidFill>
              </a:rPr>
              <a:t>99</a:t>
            </a:r>
            <a:r>
              <a:rPr lang="zh-CN" altLang="en-US">
                <a:solidFill>
                  <a:srgbClr val="4496BE"/>
                </a:solidFill>
              </a:rPr>
              <a:t>个白球，一个红球或者有</a:t>
            </a:r>
            <a:r>
              <a:rPr lang="en-US" altLang="zh-CN">
                <a:solidFill>
                  <a:srgbClr val="4496BE"/>
                </a:solidFill>
              </a:rPr>
              <a:t>99</a:t>
            </a:r>
            <a:r>
              <a:rPr lang="zh-CN" altLang="en-US">
                <a:solidFill>
                  <a:srgbClr val="4496BE"/>
                </a:solidFill>
              </a:rPr>
              <a:t>个红球，一个白球</a:t>
            </a:r>
            <a:r>
              <a:rPr lang="en-US" altLang="zh-CN">
                <a:solidFill>
                  <a:srgbClr val="4496BE"/>
                </a:solidFill>
              </a:rPr>
              <a:t>.</a:t>
            </a:r>
            <a:r>
              <a:rPr lang="zh-CN" altLang="en-US">
                <a:solidFill>
                  <a:srgbClr val="4496BE"/>
                </a:solidFill>
              </a:rPr>
              <a:t>事先不知道是哪一种情况，某人从袋子中随机摸出一个球，结果发现是白球，你认为这个袋子中有</a:t>
            </a:r>
            <a:r>
              <a:rPr lang="en-US" altLang="zh-CN">
                <a:solidFill>
                  <a:srgbClr val="4496BE"/>
                </a:solidFill>
              </a:rPr>
              <a:t>99</a:t>
            </a:r>
            <a:r>
              <a:rPr lang="zh-CN" altLang="en-US">
                <a:solidFill>
                  <a:srgbClr val="4496BE"/>
                </a:solidFill>
              </a:rPr>
              <a:t>个白球，一个红球，还是有</a:t>
            </a:r>
            <a:r>
              <a:rPr lang="en-US" altLang="zh-CN">
                <a:solidFill>
                  <a:srgbClr val="4496BE"/>
                </a:solidFill>
              </a:rPr>
              <a:t>99</a:t>
            </a:r>
            <a:r>
              <a:rPr lang="zh-CN" altLang="en-US">
                <a:solidFill>
                  <a:srgbClr val="4496BE"/>
                </a:solidFill>
              </a:rPr>
              <a:t>个红球，一个白球呢？多数人的判断应该是有</a:t>
            </a:r>
            <a:r>
              <a:rPr lang="en-US" altLang="zh-CN">
                <a:solidFill>
                  <a:srgbClr val="4496BE"/>
                </a:solidFill>
              </a:rPr>
              <a:t>99</a:t>
            </a:r>
            <a:r>
              <a:rPr lang="zh-CN" altLang="en-US">
                <a:solidFill>
                  <a:srgbClr val="4496BE"/>
                </a:solidFill>
              </a:rPr>
              <a:t>个白球，一个红球，因为在这种情况下摸到白球的概率远远大于摸到红球的概率</a:t>
            </a:r>
            <a:r>
              <a:rPr lang="en-US" altLang="zh-CN">
                <a:solidFill>
                  <a:srgbClr val="4496BE"/>
                </a:solidFill>
              </a:rPr>
              <a:t>.</a:t>
            </a:r>
            <a:endParaRPr lang="zh-CN" altLang="en-US">
              <a:solidFill>
                <a:srgbClr val="4496BE"/>
              </a:solidFill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E827B426-FF3D-4BA3-89F1-9F0765C890FB}"/>
              </a:ext>
            </a:extLst>
          </p:cNvPr>
          <p:cNvSpPr/>
          <p:nvPr/>
        </p:nvSpPr>
        <p:spPr>
          <a:xfrm>
            <a:off x="1041835" y="756818"/>
            <a:ext cx="1776521" cy="374568"/>
          </a:xfrm>
          <a:prstGeom prst="roundRect">
            <a:avLst/>
          </a:prstGeom>
          <a:solidFill>
            <a:srgbClr val="FFFFCC"/>
          </a:solidFill>
          <a:ln w="12700" cap="flat">
            <a:solidFill>
              <a:srgbClr val="4496BE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4496BE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决策中的概率思想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1689E63-2F29-4378-9165-307F3D354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7" y="756818"/>
            <a:ext cx="397936" cy="377471"/>
          </a:xfrm>
          <a:prstGeom prst="rect">
            <a:avLst/>
          </a:prstGeom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B744B4E2-B76F-4549-8E36-75E42BD9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2" b="6120"/>
          <a:stretch>
            <a:fillRect/>
          </a:stretch>
        </p:blipFill>
        <p:spPr bwMode="auto">
          <a:xfrm>
            <a:off x="6502945" y="1266887"/>
            <a:ext cx="2074939" cy="1298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F680DF-EC12-4D89-8504-475C0F7EC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8" y="1916143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49699"/>
      </p:ext>
    </p:extLst>
  </p:cSld>
  <p:clrMapOvr>
    <a:masterClrMapping/>
  </p:clrMapOvr>
  <mc:AlternateContent>
    <mc:Choice xmlns:p14="http://schemas.microsoft.com/office/powerpoint/2010/main"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hape 120"/>
          <p:cNvSpPr/>
          <p:nvPr/>
        </p:nvSpPr>
        <p:spPr>
          <a:xfrm>
            <a:off x="3708339" y="2118965"/>
            <a:ext cx="2542149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4400" b="1">
                <a:solidFill>
                  <a:srgbClr val="B20081"/>
                </a:solidFill>
              </a:rPr>
              <a:t>随机模拟</a:t>
            </a:r>
            <a:endParaRPr sz="4400" b="1">
              <a:solidFill>
                <a:srgbClr val="B20081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2817816" y="2223024"/>
            <a:ext cx="704850" cy="523218"/>
          </a:xfrm>
          <a:prstGeom prst="homePlate">
            <a:avLst/>
          </a:prstGeom>
          <a:solidFill>
            <a:srgbClr val="B20081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3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4606671"/>
      </p:ext>
    </p:extLst>
  </p:cSld>
  <p:clrMapOvr>
    <a:masterClrMapping/>
  </p:clrMapOvr>
  <mc:AlternateContent>
    <mc:Choice xmlns:p14="http://schemas.microsoft.com/office/powerpoint/2010/main"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592074" y="495665"/>
            <a:ext cx="4669105" cy="0"/>
          </a:xfrm>
          <a:prstGeom prst="line">
            <a:avLst/>
          </a:prstGeom>
          <a:noFill/>
          <a:ln w="28575" cap="flat">
            <a:solidFill>
              <a:srgbClr val="B20081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120"/>
          <p:cNvSpPr/>
          <p:nvPr/>
        </p:nvSpPr>
        <p:spPr>
          <a:xfrm>
            <a:off x="592074" y="197916"/>
            <a:ext cx="116783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B20081"/>
                </a:solidFill>
              </a:rPr>
              <a:t>随机模拟</a:t>
            </a:r>
            <a:endParaRPr b="1">
              <a:solidFill>
                <a:srgbClr val="B20081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B20081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3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018F0019-D0AA-4591-844E-31994267CEEC}"/>
              </a:ext>
            </a:extLst>
          </p:cNvPr>
          <p:cNvSpPr/>
          <p:nvPr/>
        </p:nvSpPr>
        <p:spPr>
          <a:xfrm>
            <a:off x="912663" y="741037"/>
            <a:ext cx="728247" cy="374568"/>
          </a:xfrm>
          <a:prstGeom prst="roundRect">
            <a:avLst/>
          </a:prstGeom>
          <a:solidFill>
            <a:srgbClr val="FFCCFF"/>
          </a:solidFill>
          <a:ln w="12700" cap="flat">
            <a:solidFill>
              <a:srgbClr val="B2008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B2008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定义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2FAD8CF-630F-4E6A-A8C9-E986BF45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9" y="690550"/>
            <a:ext cx="328533" cy="44597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7F57F17-50C3-4B89-9C47-EB52FEC34380}"/>
              </a:ext>
            </a:extLst>
          </p:cNvPr>
          <p:cNvSpPr txBox="1"/>
          <p:nvPr/>
        </p:nvSpPr>
        <p:spPr>
          <a:xfrm>
            <a:off x="840247" y="1187009"/>
            <a:ext cx="7463506" cy="1884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B20081"/>
                </a:solidFill>
              </a:rPr>
              <a:t>       用频率估计概率时需要做大量的重复试验，费时费力，并且有些试验还无法进行，因而常用随机模拟试验来代替试验产生整数随机数的方法，不仅可以用计算器或计算机，还可以用试验产生整数随机数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F9CC5701-B23A-43B1-8EDD-AD17622D8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2" y="3246799"/>
            <a:ext cx="346113" cy="328312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44A029D3-E207-4841-B4E9-7417AD717177}"/>
              </a:ext>
            </a:extLst>
          </p:cNvPr>
          <p:cNvSpPr txBox="1"/>
          <p:nvPr/>
        </p:nvSpPr>
        <p:spPr>
          <a:xfrm>
            <a:off x="1198344" y="3142519"/>
            <a:ext cx="6968625" cy="1289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>
                <a:solidFill>
                  <a:srgbClr val="B20081"/>
                </a:solidFill>
              </a:rPr>
              <a:t>【</a:t>
            </a:r>
            <a:r>
              <a:rPr lang="zh-CN" altLang="en-US">
                <a:solidFill>
                  <a:srgbClr val="B20081"/>
                </a:solidFill>
              </a:rPr>
              <a:t>随机数的定义</a:t>
            </a:r>
            <a:r>
              <a:rPr lang="en-US" altLang="zh-CN">
                <a:solidFill>
                  <a:srgbClr val="B20081"/>
                </a:solidFill>
              </a:rPr>
              <a:t>】</a:t>
            </a:r>
            <a:r>
              <a:rPr lang="zh-CN" altLang="en-US">
                <a:solidFill>
                  <a:srgbClr val="B20081"/>
                </a:solidFill>
              </a:rPr>
              <a:t>：要产生</a:t>
            </a:r>
            <a:r>
              <a:rPr lang="en-US" altLang="zh-CN">
                <a:solidFill>
                  <a:srgbClr val="B20081"/>
                </a:solidFill>
              </a:rPr>
              <a:t>1~n(n</a:t>
            </a:r>
            <a:r>
              <a:rPr lang="zh-CN" altLang="en-US">
                <a:solidFill>
                  <a:srgbClr val="B20081"/>
                </a:solidFill>
              </a:rPr>
              <a:t>∈</a:t>
            </a:r>
            <a:r>
              <a:rPr lang="en-US" altLang="zh-CN">
                <a:solidFill>
                  <a:srgbClr val="B20081"/>
                </a:solidFill>
              </a:rPr>
              <a:t>N*)</a:t>
            </a:r>
            <a:r>
              <a:rPr lang="zh-CN" altLang="en-US">
                <a:solidFill>
                  <a:srgbClr val="B20081"/>
                </a:solidFill>
              </a:rPr>
              <a:t>之间的随机整数，把</a:t>
            </a:r>
            <a:r>
              <a:rPr lang="en-US" altLang="zh-CN">
                <a:solidFill>
                  <a:srgbClr val="B20081"/>
                </a:solidFill>
              </a:rPr>
              <a:t>n</a:t>
            </a:r>
            <a:r>
              <a:rPr lang="zh-CN" altLang="en-US">
                <a:solidFill>
                  <a:srgbClr val="B20081"/>
                </a:solidFill>
              </a:rPr>
              <a:t>个质地和大小相同的小球分别标上</a:t>
            </a:r>
            <a:r>
              <a:rPr lang="en-US" altLang="zh-CN">
                <a:solidFill>
                  <a:srgbClr val="B20081"/>
                </a:solidFill>
              </a:rPr>
              <a:t>1,2,3,…,n</a:t>
            </a:r>
            <a:r>
              <a:rPr lang="zh-CN" altLang="en-US">
                <a:solidFill>
                  <a:srgbClr val="B20081"/>
                </a:solidFill>
              </a:rPr>
              <a:t>，放入一个口袋中，把它们充分搅拌，然后从中摸出一个球，这个球上的数就成为随机数</a:t>
            </a:r>
            <a:r>
              <a:rPr lang="en-US" altLang="zh-CN">
                <a:solidFill>
                  <a:srgbClr val="B20081"/>
                </a:solidFill>
              </a:rPr>
              <a:t>.</a:t>
            </a:r>
            <a:endParaRPr lang="zh-CN" altLang="en-US">
              <a:solidFill>
                <a:srgbClr val="B200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00863"/>
      </p:ext>
    </p:extLst>
  </p:cSld>
  <p:clrMapOvr>
    <a:masterClrMapping/>
  </p:clrMapOvr>
  <mc:AlternateContent>
    <mc:Choice xmlns:p14="http://schemas.microsoft.com/office/powerpoint/2010/main"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0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592074" y="495665"/>
            <a:ext cx="4669105" cy="0"/>
          </a:xfrm>
          <a:prstGeom prst="line">
            <a:avLst/>
          </a:prstGeom>
          <a:noFill/>
          <a:ln w="28575" cap="flat">
            <a:solidFill>
              <a:srgbClr val="B20081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120"/>
          <p:cNvSpPr/>
          <p:nvPr/>
        </p:nvSpPr>
        <p:spPr>
          <a:xfrm>
            <a:off x="592074" y="197916"/>
            <a:ext cx="116783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B20081"/>
                </a:solidFill>
              </a:rPr>
              <a:t>随机模拟</a:t>
            </a:r>
            <a:endParaRPr b="1">
              <a:solidFill>
                <a:srgbClr val="B20081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B20081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3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018F0019-D0AA-4591-844E-31994267CEEC}"/>
              </a:ext>
            </a:extLst>
          </p:cNvPr>
          <p:cNvSpPr/>
          <p:nvPr/>
        </p:nvSpPr>
        <p:spPr>
          <a:xfrm>
            <a:off x="912663" y="741037"/>
            <a:ext cx="728247" cy="374568"/>
          </a:xfrm>
          <a:prstGeom prst="roundRect">
            <a:avLst/>
          </a:prstGeom>
          <a:solidFill>
            <a:srgbClr val="FFCCFF"/>
          </a:solidFill>
          <a:ln w="12700" cap="flat">
            <a:solidFill>
              <a:srgbClr val="B2008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B2008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定义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2FAD8CF-630F-4E6A-A8C9-E986BF45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9" y="690550"/>
            <a:ext cx="328533" cy="44597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7F57F17-50C3-4B89-9C47-EB52FEC34380}"/>
              </a:ext>
            </a:extLst>
          </p:cNvPr>
          <p:cNvSpPr txBox="1"/>
          <p:nvPr/>
        </p:nvSpPr>
        <p:spPr>
          <a:xfrm>
            <a:off x="840247" y="1187009"/>
            <a:ext cx="7463506" cy="1884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B20081"/>
                </a:solidFill>
              </a:rPr>
              <a:t>       用频率估计概率时需要做大量的重复试验，费时费力，并且有些试验还无法进行，因而常用随机模拟试验来代替试验产生整数随机数的方法，不仅可以用计算器或计算机，还可以用试验产生整数随机数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B324234-523D-4559-BE8A-F0D0E79D3BF5}"/>
              </a:ext>
            </a:extLst>
          </p:cNvPr>
          <p:cNvSpPr txBox="1"/>
          <p:nvPr/>
        </p:nvSpPr>
        <p:spPr>
          <a:xfrm>
            <a:off x="1258773" y="3142519"/>
            <a:ext cx="6851830" cy="17049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>
                <a:solidFill>
                  <a:srgbClr val="60609E"/>
                </a:solidFill>
              </a:rPr>
              <a:t>【</a:t>
            </a:r>
            <a:r>
              <a:rPr lang="zh-CN" altLang="en-US">
                <a:solidFill>
                  <a:srgbClr val="60609E"/>
                </a:solidFill>
              </a:rPr>
              <a:t>伪随机数的定义</a:t>
            </a:r>
            <a:r>
              <a:rPr lang="en-US" altLang="zh-CN">
                <a:solidFill>
                  <a:srgbClr val="60609E"/>
                </a:solidFill>
              </a:rPr>
              <a:t>】</a:t>
            </a:r>
            <a:r>
              <a:rPr lang="zh-CN" altLang="en-US">
                <a:solidFill>
                  <a:srgbClr val="60609E"/>
                </a:solidFill>
              </a:rPr>
              <a:t>计算器或计算机产生的随机数是按照确定的算法产生的数，具有周期性，周期很长，它们具有类似随机数的性质，因此，计算器或计算机产生的随机数不是真正的随机数，我们称它们为伪随机数</a:t>
            </a:r>
            <a:endParaRPr lang="en-US" altLang="zh-CN">
              <a:solidFill>
                <a:srgbClr val="60609E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175A2B0-3141-4091-A8C4-A3690169F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2" y="3249054"/>
            <a:ext cx="346111" cy="32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6315"/>
      </p:ext>
    </p:extLst>
  </p:cSld>
  <p:clrMapOvr>
    <a:masterClrMapping/>
  </p:clrMapOvr>
  <mc:AlternateContent>
    <mc:Choice xmlns:p14="http://schemas.microsoft.com/office/powerpoint/2010/main"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592074" y="495665"/>
            <a:ext cx="4669105" cy="0"/>
          </a:xfrm>
          <a:prstGeom prst="line">
            <a:avLst/>
          </a:prstGeom>
          <a:noFill/>
          <a:ln w="28575" cap="flat">
            <a:solidFill>
              <a:srgbClr val="B20081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120"/>
          <p:cNvSpPr/>
          <p:nvPr/>
        </p:nvSpPr>
        <p:spPr>
          <a:xfrm>
            <a:off x="592074" y="197916"/>
            <a:ext cx="116783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B20081"/>
                </a:solidFill>
              </a:rPr>
              <a:t>随机模拟</a:t>
            </a:r>
            <a:endParaRPr b="1">
              <a:solidFill>
                <a:srgbClr val="B20081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64894" y="197916"/>
            <a:ext cx="427180" cy="305434"/>
          </a:xfrm>
          <a:prstGeom prst="homePlate">
            <a:avLst/>
          </a:prstGeom>
          <a:solidFill>
            <a:srgbClr val="B20081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3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018F0019-D0AA-4591-844E-31994267CEEC}"/>
              </a:ext>
            </a:extLst>
          </p:cNvPr>
          <p:cNvSpPr/>
          <p:nvPr/>
        </p:nvSpPr>
        <p:spPr>
          <a:xfrm>
            <a:off x="912663" y="741037"/>
            <a:ext cx="728247" cy="374568"/>
          </a:xfrm>
          <a:prstGeom prst="roundRect">
            <a:avLst/>
          </a:prstGeom>
          <a:solidFill>
            <a:srgbClr val="FFCCFF"/>
          </a:solidFill>
          <a:ln w="12700" cap="flat">
            <a:solidFill>
              <a:srgbClr val="B2008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B2008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定义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2FAD8CF-630F-4E6A-A8C9-E986BF45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9" y="690550"/>
            <a:ext cx="328533" cy="44597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7F57F17-50C3-4B89-9C47-EB52FEC34380}"/>
              </a:ext>
            </a:extLst>
          </p:cNvPr>
          <p:cNvSpPr txBox="1"/>
          <p:nvPr/>
        </p:nvSpPr>
        <p:spPr>
          <a:xfrm>
            <a:off x="840247" y="1187009"/>
            <a:ext cx="7463506" cy="1884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B20081"/>
                </a:solidFill>
              </a:rPr>
              <a:t>       用频率估计概率时需要做大量的重复试验，费时费力，并且有些试验还无法进行，因而常用随机模拟试验来代替试验产生整数随机数的方法，不仅可以用计算器或计算机，还可以用试验产生整数随机数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515270A-5A6F-48C1-8E32-42192D01F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7" y="3287430"/>
            <a:ext cx="346111" cy="3283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C878160-39D0-453A-A8B9-A2FE12BA1197}"/>
              </a:ext>
            </a:extLst>
          </p:cNvPr>
          <p:cNvSpPr txBox="1"/>
          <p:nvPr/>
        </p:nvSpPr>
        <p:spPr>
          <a:xfrm>
            <a:off x="1186357" y="3142519"/>
            <a:ext cx="7561287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zh-CN" sz="2000">
                <a:solidFill>
                  <a:srgbClr val="2D73A6"/>
                </a:solidFill>
              </a:rPr>
              <a:t>【</a:t>
            </a:r>
            <a:r>
              <a:rPr lang="zh-CN" altLang="en-US" sz="2000">
                <a:solidFill>
                  <a:srgbClr val="2D73A6"/>
                </a:solidFill>
              </a:rPr>
              <a:t>随机数的产生</a:t>
            </a:r>
            <a:r>
              <a:rPr lang="en-US" altLang="zh-CN" sz="2000">
                <a:solidFill>
                  <a:srgbClr val="2D73A6"/>
                </a:solidFill>
              </a:rPr>
              <a:t>】</a:t>
            </a:r>
          </a:p>
          <a:p>
            <a:pPr algn="l" rtl="0">
              <a:lnSpc>
                <a:spcPct val="150000"/>
              </a:lnSpc>
            </a:pPr>
            <a:r>
              <a:rPr lang="zh-CN" altLang="en-US">
                <a:solidFill>
                  <a:srgbClr val="2D73A6"/>
                </a:solidFill>
              </a:rPr>
              <a:t>①抽签法：将数字标在号签上，利用抽签法随机抽取数字，但是当需要产</a:t>
            </a:r>
            <a:endParaRPr lang="en-US" altLang="zh-CN">
              <a:solidFill>
                <a:srgbClr val="2D73A6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altLang="zh-CN">
                <a:solidFill>
                  <a:srgbClr val="2D73A6"/>
                </a:solidFill>
              </a:rPr>
              <a:t>   </a:t>
            </a:r>
            <a:r>
              <a:rPr lang="zh-CN" altLang="en-US">
                <a:solidFill>
                  <a:srgbClr val="2D73A6"/>
                </a:solidFill>
              </a:rPr>
              <a:t>生的随机数数量较多时，抽签法比较繁琐</a:t>
            </a:r>
            <a:endParaRPr lang="en-US" altLang="zh-CN">
              <a:solidFill>
                <a:srgbClr val="2D73A6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zh-CN" altLang="en-US">
                <a:solidFill>
                  <a:srgbClr val="2D73A6"/>
                </a:solidFill>
              </a:rPr>
              <a:t>②利用计算机产生随机数</a:t>
            </a:r>
            <a:r>
              <a:rPr lang="en-US" altLang="zh-CN">
                <a:solidFill>
                  <a:srgbClr val="2D73A6"/>
                </a:solidFill>
              </a:rPr>
              <a:t>(</a:t>
            </a:r>
            <a:r>
              <a:rPr lang="zh-CN" altLang="en-US">
                <a:solidFill>
                  <a:srgbClr val="2D73A6"/>
                </a:solidFill>
              </a:rPr>
              <a:t>主要利用</a:t>
            </a:r>
            <a:r>
              <a:rPr lang="en-US" altLang="zh-CN">
                <a:solidFill>
                  <a:srgbClr val="2D73A6"/>
                </a:solidFill>
              </a:rPr>
              <a:t>Excel</a:t>
            </a:r>
            <a:r>
              <a:rPr lang="zh-CN" altLang="en-US">
                <a:solidFill>
                  <a:srgbClr val="2D73A6"/>
                </a:solidFill>
              </a:rPr>
              <a:t>软件</a:t>
            </a:r>
            <a:r>
              <a:rPr lang="en-US" altLang="zh-CN">
                <a:solidFill>
                  <a:srgbClr val="2D73A6"/>
                </a:solidFill>
              </a:rPr>
              <a:t>)</a:t>
            </a:r>
            <a:endParaRPr lang="zh-CN" altLang="en-US">
              <a:solidFill>
                <a:srgbClr val="2D7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6046"/>
      </p:ext>
    </p:extLst>
  </p:cSld>
  <p:clrMapOvr>
    <a:masterClrMapping/>
  </p:clrMapOvr>
  <mc:AlternateContent>
    <mc:Choice xmlns:p14="http://schemas.microsoft.com/office/powerpoint/2010/main" Requires="p14">
      <p:transition spd="slow" advTm="2000" p14:dur="15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hape 120"/>
          <p:cNvSpPr/>
          <p:nvPr/>
        </p:nvSpPr>
        <p:spPr>
          <a:xfrm>
            <a:off x="3613761" y="2137429"/>
            <a:ext cx="2655516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4000" b="1">
                <a:solidFill>
                  <a:srgbClr val="C00000"/>
                </a:solidFill>
              </a:rPr>
              <a:t>频率与概率</a:t>
            </a:r>
            <a:endParaRPr sz="4000" b="1">
              <a:solidFill>
                <a:srgbClr val="C0000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2801419" y="2181270"/>
            <a:ext cx="722806" cy="523218"/>
          </a:xfrm>
          <a:prstGeom prst="homePlate">
            <a:avLst/>
          </a:prstGeom>
          <a:solidFill>
            <a:srgbClr val="C0000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989849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6" name="Shape 206"/>
          <p:cNvSpPr/>
          <p:nvPr/>
        </p:nvSpPr>
        <p:spPr>
          <a:xfrm>
            <a:off x="2791811" y="1676155"/>
            <a:ext cx="3599480" cy="916941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B61C22"/>
                </a:solidFill>
              </a:rPr>
              <a:t>THANKS</a:t>
            </a:r>
          </a:p>
        </p:txBody>
      </p:sp>
      <p:sp>
        <p:nvSpPr>
          <p:cNvPr id="207" name="Shape 207"/>
          <p:cNvSpPr/>
          <p:nvPr/>
        </p:nvSpPr>
        <p:spPr>
          <a:xfrm>
            <a:off x="2199626" y="1231499"/>
            <a:ext cx="383269" cy="1094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6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B61C22"/>
                </a:solidFill>
              </a:rPr>
              <a:t>“</a:t>
            </a:r>
          </a:p>
        </p:txBody>
      </p:sp>
      <p:sp>
        <p:nvSpPr>
          <p:cNvPr id="208" name="Shape 208"/>
          <p:cNvSpPr/>
          <p:nvPr/>
        </p:nvSpPr>
        <p:spPr>
          <a:xfrm>
            <a:off x="6199657" y="2379916"/>
            <a:ext cx="383268" cy="1094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6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B61C22"/>
                </a:solidFill>
              </a:rPr>
              <a:t>”</a:t>
            </a:r>
          </a:p>
        </p:txBody>
      </p:sp>
      <p:pic>
        <p:nvPicPr>
          <p:cNvPr id="209" name="学科网LOGO源文件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203133" y="2783595"/>
            <a:ext cx="776835" cy="26833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696700" y="10909300"/>
            <a:ext cx="355600" cy="254000"/>
          </a:xfrm>
          <a:prstGeom prst="cube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000" p14:dur="1500">
        <p14:window dir="vert"/>
      </p:transition>
    </mc:Choice>
    <mc:Fallback>
      <p:transition spd="slow" advTm="2000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hape 120"/>
          <p:cNvSpPr/>
          <p:nvPr/>
        </p:nvSpPr>
        <p:spPr>
          <a:xfrm>
            <a:off x="618301" y="197050"/>
            <a:ext cx="464287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C00000"/>
                </a:solidFill>
              </a:rPr>
              <a:t>频率与概率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91123" y="196746"/>
            <a:ext cx="427180" cy="305434"/>
          </a:xfrm>
          <a:prstGeom prst="homePlate">
            <a:avLst/>
          </a:prstGeom>
          <a:solidFill>
            <a:srgbClr val="C0000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255BBEF5-7222-4881-B3C2-6D7CB5F45167}"/>
              </a:ext>
            </a:extLst>
          </p:cNvPr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C28639C6-1471-4136-A798-38ABF1675E3A}"/>
              </a:ext>
            </a:extLst>
          </p:cNvPr>
          <p:cNvSpPr/>
          <p:nvPr/>
        </p:nvSpPr>
        <p:spPr>
          <a:xfrm>
            <a:off x="592074" y="696604"/>
            <a:ext cx="2288912" cy="408620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一、随机事件的频率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801A3A6-B2F3-4565-9907-93C7FDACEE0A}"/>
              </a:ext>
            </a:extLst>
          </p:cNvPr>
          <p:cNvSpPr txBox="1"/>
          <p:nvPr/>
        </p:nvSpPr>
        <p:spPr>
          <a:xfrm>
            <a:off x="1013064" y="1177821"/>
            <a:ext cx="7463506" cy="9607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B20081"/>
                </a:solidFill>
              </a:rPr>
              <a:t>       在相同的条件</a:t>
            </a:r>
            <a:r>
              <a:rPr lang="en-US" altLang="zh-CN" sz="2000">
                <a:solidFill>
                  <a:srgbClr val="B20081"/>
                </a:solidFill>
              </a:rPr>
              <a:t>S</a:t>
            </a:r>
            <a:r>
              <a:rPr lang="zh-CN" altLang="en-US" sz="2000">
                <a:solidFill>
                  <a:srgbClr val="B20081"/>
                </a:solidFill>
              </a:rPr>
              <a:t>下重复</a:t>
            </a:r>
            <a:r>
              <a:rPr lang="en-US" altLang="zh-CN" sz="2000">
                <a:solidFill>
                  <a:srgbClr val="B20081"/>
                </a:solidFill>
              </a:rPr>
              <a:t>n</a:t>
            </a:r>
            <a:r>
              <a:rPr lang="zh-CN" altLang="en-US" sz="2000">
                <a:solidFill>
                  <a:srgbClr val="B20081"/>
                </a:solidFill>
              </a:rPr>
              <a:t>次试验，观察某一事件</a:t>
            </a:r>
            <a:r>
              <a:rPr lang="en-US" altLang="zh-CN" sz="2000">
                <a:solidFill>
                  <a:srgbClr val="B20081"/>
                </a:solidFill>
              </a:rPr>
              <a:t>A</a:t>
            </a:r>
            <a:r>
              <a:rPr lang="zh-CN" altLang="en-US" sz="2000">
                <a:solidFill>
                  <a:srgbClr val="B20081"/>
                </a:solidFill>
              </a:rPr>
              <a:t>是否出现，称</a:t>
            </a:r>
            <a:r>
              <a:rPr lang="en-US" altLang="zh-CN" sz="2000">
                <a:solidFill>
                  <a:srgbClr val="B20081"/>
                </a:solidFill>
              </a:rPr>
              <a:t>n</a:t>
            </a:r>
            <a:r>
              <a:rPr lang="zh-CN" altLang="en-US" sz="2000">
                <a:solidFill>
                  <a:srgbClr val="B20081"/>
                </a:solidFill>
              </a:rPr>
              <a:t>次试验中事件</a:t>
            </a:r>
            <a:r>
              <a:rPr lang="en-US" altLang="zh-CN" sz="2000">
                <a:solidFill>
                  <a:srgbClr val="B20081"/>
                </a:solidFill>
              </a:rPr>
              <a:t>A</a:t>
            </a:r>
            <a:r>
              <a:rPr lang="zh-CN" altLang="en-US" sz="2000">
                <a:solidFill>
                  <a:srgbClr val="B20081"/>
                </a:solidFill>
              </a:rPr>
              <a:t>出现的次数</a:t>
            </a:r>
            <a:r>
              <a:rPr lang="en-US" altLang="zh-CN" sz="2000">
                <a:solidFill>
                  <a:srgbClr val="B20081"/>
                </a:solidFill>
              </a:rPr>
              <a:t>n</a:t>
            </a:r>
            <a:r>
              <a:rPr lang="en-US" altLang="zh-CN" sz="2000" baseline="-25000">
                <a:solidFill>
                  <a:srgbClr val="B20081"/>
                </a:solidFill>
              </a:rPr>
              <a:t>A</a:t>
            </a:r>
            <a:r>
              <a:rPr lang="zh-CN" altLang="en-US" sz="2000">
                <a:solidFill>
                  <a:srgbClr val="B20081"/>
                </a:solidFill>
              </a:rPr>
              <a:t>为事件</a:t>
            </a:r>
            <a:r>
              <a:rPr lang="en-US" altLang="zh-CN" sz="2000">
                <a:solidFill>
                  <a:srgbClr val="B20081"/>
                </a:solidFill>
              </a:rPr>
              <a:t>A</a:t>
            </a:r>
            <a:r>
              <a:rPr lang="zh-CN" altLang="en-US" sz="2000">
                <a:solidFill>
                  <a:srgbClr val="B20081"/>
                </a:solidFill>
              </a:rPr>
              <a:t>出现的频数</a:t>
            </a:r>
            <a:r>
              <a:rPr lang="en-US" altLang="zh-CN" sz="2000">
                <a:solidFill>
                  <a:srgbClr val="B20081"/>
                </a:solidFill>
              </a:rPr>
              <a:t>.</a:t>
            </a:r>
            <a:endParaRPr lang="zh-CN" altLang="en-US" sz="2000" b="1" i="1">
              <a:solidFill>
                <a:srgbClr val="B20081"/>
              </a:solidFill>
            </a:endParaRPr>
          </a:p>
        </p:txBody>
      </p:sp>
      <mc:AlternateContent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1F20E6E6-D78A-4F6D-AADA-7ED46D43936E}"/>
                  </a:ext>
                </a:extLst>
              </p:cNvPr>
              <p:cNvSpPr txBox="1"/>
              <p:nvPr/>
            </p:nvSpPr>
            <p:spPr>
              <a:xfrm>
                <a:off x="1509385" y="2211457"/>
                <a:ext cx="6394537" cy="502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sz="2000">
                    <a:solidFill>
                      <a:srgbClr val="B20081"/>
                    </a:solidFill>
                  </a:rPr>
                  <a:t>称事件</a:t>
                </a:r>
                <a:r>
                  <a:rPr lang="en-US" altLang="zh-CN" sz="2000">
                    <a:solidFill>
                      <a:srgbClr val="B20081"/>
                    </a:solidFill>
                  </a:rPr>
                  <a:t>A</a:t>
                </a:r>
                <a:r>
                  <a:rPr lang="zh-CN" altLang="en-US" sz="2000">
                    <a:solidFill>
                      <a:srgbClr val="B20081"/>
                    </a:solidFill>
                  </a:rPr>
                  <a:t>出现的比例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zh-CN" altLang="en-US" sz="2000" b="1" i="1" smtClean="0">
                              <a:solidFill>
                                <a:srgbClr val="B2008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zh-CN" altLang="en-US" sz="2000" b="1" i="1">
                              <a:solidFill>
                                <a:srgbClr val="B2008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zh-CN" altLang="en-US" sz="2000" b="1" i="1">
                              <a:solidFill>
                                <a:srgbClr val="B2008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zh-CN" altLang="en-US" sz="2000" b="1" i="1">
                              <a:solidFill>
                                <a:srgbClr val="B2008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zh-CN" altLang="en-US" sz="2000" b="1" i="1">
                              <a:solidFill>
                                <a:srgbClr val="B2008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m:rPr>
                          <m:sty m:val="b"/>
                        </m:rPr>
                        <a:rPr lang="zh-CN" altLang="en-US" sz="2000" b="1" i="0">
                          <a:solidFill>
                            <a:srgbClr val="B2008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zh-CN" altLang="en-US" sz="2000" b="1" i="1">
                              <a:solidFill>
                                <a:srgbClr val="B2008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b="1" i="1">
                                  <a:solidFill>
                                    <a:srgbClr val="B2008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zh-CN" altLang="en-US" sz="2000" b="1" i="1">
                                  <a:solidFill>
                                    <a:srgbClr val="B2008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zh-CN" altLang="en-US" sz="2000" b="1" i="1">
                                  <a:solidFill>
                                    <a:srgbClr val="B2008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bi"/>
                            </m:rPr>
                            <a:rPr lang="zh-CN" altLang="en-US" sz="2000" b="1" i="1">
                              <a:solidFill>
                                <a:srgbClr val="B2008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r>
                  <a:rPr lang="zh-CN" altLang="en-US" sz="2000">
                    <a:solidFill>
                      <a:srgbClr val="B20081"/>
                    </a:solidFill>
                  </a:rPr>
                  <a:t> 为事件</a:t>
                </a:r>
                <a:r>
                  <a:rPr lang="en-US" altLang="zh-CN" sz="2000">
                    <a:solidFill>
                      <a:srgbClr val="B20081"/>
                    </a:solidFill>
                  </a:rPr>
                  <a:t>A</a:t>
                </a:r>
                <a:r>
                  <a:rPr lang="zh-CN" altLang="en-US" sz="2000">
                    <a:solidFill>
                      <a:srgbClr val="B20081"/>
                    </a:solidFill>
                  </a:rPr>
                  <a:t>出现的频率</a:t>
                </a:r>
                <a:r>
                  <a:rPr lang="en-US" altLang="zh-CN" sz="2000">
                    <a:solidFill>
                      <a:srgbClr val="B20081"/>
                    </a:solidFill>
                  </a:rPr>
                  <a:t>.</a:t>
                </a:r>
                <a:endParaRPr lang="zh-CN" altLang="en-US" sz="200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F20E6E6-D78A-4F6D-AADA-7ED46D439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85" y="2211457"/>
                <a:ext cx="6394537" cy="502830"/>
              </a:xfrm>
              <a:prstGeom prst="rect">
                <a:avLst/>
              </a:prstGeom>
              <a:blipFill>
                <a:blip r:embed="rId2"/>
                <a:stretch>
                  <a:fillRect l="-1049" t="-1220" r="0" b="-73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xmlns="" id="{7A5CA3BA-DC17-468D-80B6-113D2B806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20221"/>
              </p:ext>
            </p:extLst>
          </p:nvPr>
        </p:nvGraphicFramePr>
        <p:xfrm>
          <a:off x="1962412" y="2755420"/>
          <a:ext cx="484548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97">
                  <a:extLst>
                    <a:ext uri="{9D8B030D-6E8A-4147-A177-3AD203B41FA5}">
                      <a16:colId xmlns:a16="http://schemas.microsoft.com/office/drawing/2014/main" xmlns="" val="2985215974"/>
                    </a:ext>
                  </a:extLst>
                </a:gridCol>
                <a:gridCol w="969097">
                  <a:extLst>
                    <a:ext uri="{9D8B030D-6E8A-4147-A177-3AD203B41FA5}">
                      <a16:colId xmlns:a16="http://schemas.microsoft.com/office/drawing/2014/main" xmlns="" val="1150946580"/>
                    </a:ext>
                  </a:extLst>
                </a:gridCol>
                <a:gridCol w="969097">
                  <a:extLst>
                    <a:ext uri="{9D8B030D-6E8A-4147-A177-3AD203B41FA5}">
                      <a16:colId xmlns:a16="http://schemas.microsoft.com/office/drawing/2014/main" xmlns="" val="2891901304"/>
                    </a:ext>
                  </a:extLst>
                </a:gridCol>
                <a:gridCol w="969097">
                  <a:extLst>
                    <a:ext uri="{9D8B030D-6E8A-4147-A177-3AD203B41FA5}">
                      <a16:colId xmlns:a16="http://schemas.microsoft.com/office/drawing/2014/main" xmlns="" val="2589736815"/>
                    </a:ext>
                  </a:extLst>
                </a:gridCol>
                <a:gridCol w="969097">
                  <a:extLst>
                    <a:ext uri="{9D8B030D-6E8A-4147-A177-3AD203B41FA5}">
                      <a16:colId xmlns:a16="http://schemas.microsoft.com/office/drawing/2014/main" xmlns="" val="3098333571"/>
                    </a:ext>
                  </a:extLst>
                </a:gridCol>
              </a:tblGrid>
              <a:tr h="22212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1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1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2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3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4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0558676"/>
                  </a:ext>
                </a:extLst>
              </a:tr>
              <a:tr h="22212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3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4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1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2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3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6975119"/>
                  </a:ext>
                </a:extLst>
              </a:tr>
              <a:tr h="22212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1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2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3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5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6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9595934"/>
                  </a:ext>
                </a:extLst>
              </a:tr>
              <a:tr h="22212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2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2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4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4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3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1120125"/>
                  </a:ext>
                </a:extLst>
              </a:tr>
              <a:tr h="22212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6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1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3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2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="1">
                          <a:solidFill>
                            <a:srgbClr val="009900"/>
                          </a:solidFill>
                        </a:rPr>
                        <a:t>3</a:t>
                      </a:r>
                      <a:endParaRPr lang="zh-CN" altLang="en-US" b="1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9756692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8987F418-EA76-41C5-82A9-4CA99A14EF22}"/>
              </a:ext>
            </a:extLst>
          </p:cNvPr>
          <p:cNvSpPr txBox="1"/>
          <p:nvPr/>
        </p:nvSpPr>
        <p:spPr>
          <a:xfrm>
            <a:off x="1856211" y="4213196"/>
            <a:ext cx="543157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C00000"/>
                </a:solidFill>
              </a:rPr>
              <a:t>上表中</a:t>
            </a:r>
            <a:r>
              <a:rPr lang="en-US" altLang="zh-CN" sz="1600">
                <a:solidFill>
                  <a:srgbClr val="C00000"/>
                </a:solidFill>
              </a:rPr>
              <a:t>1,2,3,4,5,6</a:t>
            </a:r>
            <a:r>
              <a:rPr lang="zh-CN" altLang="en-US" sz="1600">
                <a:solidFill>
                  <a:srgbClr val="C00000"/>
                </a:solidFill>
              </a:rPr>
              <a:t>出现的频数依次是</a:t>
            </a:r>
            <a:r>
              <a:rPr lang="en-US" altLang="zh-CN" sz="1600">
                <a:solidFill>
                  <a:srgbClr val="C00000"/>
                </a:solidFill>
              </a:rPr>
              <a:t>5</a:t>
            </a:r>
            <a:r>
              <a:rPr lang="zh-CN" altLang="en-US" sz="1600">
                <a:solidFill>
                  <a:srgbClr val="C00000"/>
                </a:solidFill>
              </a:rPr>
              <a:t>，</a:t>
            </a:r>
            <a:r>
              <a:rPr lang="en-US" altLang="zh-CN" sz="1600">
                <a:solidFill>
                  <a:srgbClr val="C00000"/>
                </a:solidFill>
              </a:rPr>
              <a:t>6</a:t>
            </a:r>
            <a:r>
              <a:rPr lang="zh-CN" altLang="en-US" sz="1600">
                <a:solidFill>
                  <a:srgbClr val="C00000"/>
                </a:solidFill>
              </a:rPr>
              <a:t>，</a:t>
            </a:r>
            <a:r>
              <a:rPr lang="en-US" altLang="zh-CN" sz="1600">
                <a:solidFill>
                  <a:srgbClr val="C00000"/>
                </a:solidFill>
              </a:rPr>
              <a:t>7</a:t>
            </a:r>
            <a:r>
              <a:rPr lang="zh-CN" altLang="en-US" sz="1600">
                <a:solidFill>
                  <a:srgbClr val="C00000"/>
                </a:solidFill>
              </a:rPr>
              <a:t>，</a:t>
            </a:r>
            <a:r>
              <a:rPr lang="en-US" altLang="zh-CN" sz="1600">
                <a:solidFill>
                  <a:srgbClr val="C00000"/>
                </a:solidFill>
              </a:rPr>
              <a:t>4</a:t>
            </a:r>
            <a:r>
              <a:rPr lang="zh-CN" altLang="en-US" sz="1600">
                <a:solidFill>
                  <a:srgbClr val="C00000"/>
                </a:solidFill>
              </a:rPr>
              <a:t>，</a:t>
            </a:r>
            <a:r>
              <a:rPr lang="en-US" altLang="zh-CN" sz="1600">
                <a:solidFill>
                  <a:srgbClr val="C00000"/>
                </a:solidFill>
              </a:rPr>
              <a:t>1</a:t>
            </a:r>
            <a:r>
              <a:rPr lang="zh-CN" altLang="en-US" sz="1600">
                <a:solidFill>
                  <a:srgbClr val="C00000"/>
                </a:solidFill>
              </a:rPr>
              <a:t>，</a:t>
            </a:r>
            <a:r>
              <a:rPr lang="en-US" altLang="zh-CN" sz="1600">
                <a:solidFill>
                  <a:srgbClr val="C00000"/>
                </a:solidFill>
              </a:rPr>
              <a:t>2</a:t>
            </a:r>
            <a:endParaRPr lang="zh-CN" altLang="en-US" sz="1600">
              <a:solidFill>
                <a:srgbClr val="C0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D787B01B-C907-4D88-BE3C-396A9EAB05A5}"/>
              </a:ext>
            </a:extLst>
          </p:cNvPr>
          <p:cNvSpPr txBox="1"/>
          <p:nvPr/>
        </p:nvSpPr>
        <p:spPr>
          <a:xfrm>
            <a:off x="2134143" y="4551750"/>
            <a:ext cx="543157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C00000"/>
                </a:solidFill>
              </a:rPr>
              <a:t>频率依次是</a:t>
            </a:r>
            <a:r>
              <a:rPr lang="en-US" altLang="zh-CN" sz="1600">
                <a:solidFill>
                  <a:srgbClr val="C00000"/>
                </a:solidFill>
              </a:rPr>
              <a:t>0.2</a:t>
            </a:r>
            <a:r>
              <a:rPr lang="zh-CN" altLang="en-US" sz="1600">
                <a:solidFill>
                  <a:srgbClr val="C00000"/>
                </a:solidFill>
              </a:rPr>
              <a:t>，</a:t>
            </a:r>
            <a:r>
              <a:rPr lang="en-US" altLang="zh-CN" sz="1600">
                <a:solidFill>
                  <a:srgbClr val="C00000"/>
                </a:solidFill>
              </a:rPr>
              <a:t>0.24</a:t>
            </a:r>
            <a:r>
              <a:rPr lang="zh-CN" altLang="en-US" sz="1600">
                <a:solidFill>
                  <a:srgbClr val="C00000"/>
                </a:solidFill>
              </a:rPr>
              <a:t>，</a:t>
            </a:r>
            <a:r>
              <a:rPr lang="en-US" altLang="zh-CN" sz="1600">
                <a:solidFill>
                  <a:srgbClr val="C00000"/>
                </a:solidFill>
              </a:rPr>
              <a:t>0.28</a:t>
            </a:r>
            <a:r>
              <a:rPr lang="zh-CN" altLang="en-US" sz="1600">
                <a:solidFill>
                  <a:srgbClr val="C00000"/>
                </a:solidFill>
              </a:rPr>
              <a:t>，</a:t>
            </a:r>
            <a:r>
              <a:rPr lang="en-US" altLang="zh-CN" sz="1600">
                <a:solidFill>
                  <a:srgbClr val="C00000"/>
                </a:solidFill>
              </a:rPr>
              <a:t>0.16</a:t>
            </a:r>
            <a:r>
              <a:rPr lang="zh-CN" altLang="en-US" sz="1600">
                <a:solidFill>
                  <a:srgbClr val="C00000"/>
                </a:solidFill>
              </a:rPr>
              <a:t>，</a:t>
            </a:r>
            <a:r>
              <a:rPr lang="en-US" altLang="zh-CN" sz="1600">
                <a:solidFill>
                  <a:srgbClr val="C00000"/>
                </a:solidFill>
              </a:rPr>
              <a:t>0.04</a:t>
            </a:r>
            <a:r>
              <a:rPr lang="zh-CN" altLang="en-US" sz="1600">
                <a:solidFill>
                  <a:srgbClr val="C00000"/>
                </a:solidFill>
              </a:rPr>
              <a:t>，</a:t>
            </a:r>
            <a:r>
              <a:rPr lang="en-US" altLang="zh-CN" sz="1600">
                <a:solidFill>
                  <a:srgbClr val="C00000"/>
                </a:solidFill>
              </a:rPr>
              <a:t>0.08</a:t>
            </a:r>
            <a:endParaRPr lang="zh-CN" altLang="en-US" sz="1600">
              <a:solidFill>
                <a:srgbClr val="C0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9692267-9174-4227-8086-BEDD6311CD25}"/>
              </a:ext>
            </a:extLst>
          </p:cNvPr>
          <p:cNvSpPr txBox="1"/>
          <p:nvPr/>
        </p:nvSpPr>
        <p:spPr>
          <a:xfrm>
            <a:off x="404713" y="1298477"/>
            <a:ext cx="115413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【</a:t>
            </a:r>
            <a:r>
              <a:rPr lang="zh-CN" altLang="en-US" sz="2000" b="1">
                <a:solidFill>
                  <a:srgbClr val="C00000"/>
                </a:solidFill>
              </a:rPr>
              <a:t>概念</a:t>
            </a:r>
            <a:r>
              <a:rPr lang="en-US" altLang="zh-CN" sz="2000" b="1">
                <a:solidFill>
                  <a:srgbClr val="C00000"/>
                </a:solidFill>
              </a:rPr>
              <a:t>】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23977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1" grpId="0"/>
      <p:bldP spid="6" grpId="0"/>
      <p:bldP spid="8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hape 120"/>
          <p:cNvSpPr/>
          <p:nvPr/>
        </p:nvSpPr>
        <p:spPr>
          <a:xfrm>
            <a:off x="618301" y="197050"/>
            <a:ext cx="464287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C00000"/>
                </a:solidFill>
              </a:rPr>
              <a:t>频率与概率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91123" y="196746"/>
            <a:ext cx="427180" cy="305434"/>
          </a:xfrm>
          <a:prstGeom prst="homePlate">
            <a:avLst/>
          </a:prstGeom>
          <a:solidFill>
            <a:srgbClr val="C0000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255BBEF5-7222-4881-B3C2-6D7CB5F45167}"/>
              </a:ext>
            </a:extLst>
          </p:cNvPr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C28639C6-1471-4136-A798-38ABF1675E3A}"/>
              </a:ext>
            </a:extLst>
          </p:cNvPr>
          <p:cNvSpPr/>
          <p:nvPr/>
        </p:nvSpPr>
        <p:spPr>
          <a:xfrm>
            <a:off x="592074" y="696604"/>
            <a:ext cx="2288912" cy="408620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一、随机事件的频率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801A3A6-B2F3-4565-9907-93C7FDACEE0A}"/>
              </a:ext>
            </a:extLst>
          </p:cNvPr>
          <p:cNvSpPr txBox="1"/>
          <p:nvPr/>
        </p:nvSpPr>
        <p:spPr>
          <a:xfrm>
            <a:off x="892523" y="1573096"/>
            <a:ext cx="7463506" cy="9607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C00000"/>
                </a:solidFill>
              </a:rPr>
              <a:t>       随机事件在一次试验中是否发生具有不确定性，但是在相同条件下的大量重复试验中，它发生的频率有以下特点</a:t>
            </a:r>
            <a:endParaRPr lang="zh-CN" altLang="en-US" sz="2000" b="1" i="1">
              <a:solidFill>
                <a:srgbClr val="C0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9692267-9174-4227-8086-BEDD6311CD25}"/>
              </a:ext>
            </a:extLst>
          </p:cNvPr>
          <p:cNvSpPr txBox="1"/>
          <p:nvPr/>
        </p:nvSpPr>
        <p:spPr>
          <a:xfrm>
            <a:off x="404713" y="1236400"/>
            <a:ext cx="1868761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【</a:t>
            </a:r>
            <a:r>
              <a:rPr lang="zh-CN" altLang="en-US" sz="2000" b="1">
                <a:solidFill>
                  <a:srgbClr val="C00000"/>
                </a:solidFill>
              </a:rPr>
              <a:t>频率的特点</a:t>
            </a:r>
            <a:r>
              <a:rPr lang="en-US" altLang="zh-CN" sz="2000" b="1">
                <a:solidFill>
                  <a:srgbClr val="C00000"/>
                </a:solidFill>
              </a:rPr>
              <a:t>】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2AAEBE5-B3B9-4BAB-A64D-3E971112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3" y="2735557"/>
            <a:ext cx="346113" cy="32831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85B3637F-94C4-4BBB-B50C-A45AF1C55A12}"/>
              </a:ext>
            </a:extLst>
          </p:cNvPr>
          <p:cNvSpPr txBox="1"/>
          <p:nvPr/>
        </p:nvSpPr>
        <p:spPr>
          <a:xfrm>
            <a:off x="892523" y="2596929"/>
            <a:ext cx="7405316" cy="1884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B20081"/>
                </a:solidFill>
              </a:rPr>
              <a:t>在重复随机试验中，事件</a:t>
            </a:r>
            <a:r>
              <a:rPr lang="en-US" altLang="zh-CN" sz="2000">
                <a:solidFill>
                  <a:srgbClr val="B20081"/>
                </a:solidFill>
              </a:rPr>
              <a:t>A</a:t>
            </a:r>
            <a:r>
              <a:rPr lang="zh-CN" altLang="en-US" sz="2000">
                <a:solidFill>
                  <a:srgbClr val="B20081"/>
                </a:solidFill>
              </a:rPr>
              <a:t>发生的频率是一个变量，事先是无法确定的，但在大量重复试验后，它又具有稳定性</a:t>
            </a:r>
            <a:r>
              <a:rPr lang="en-US" altLang="zh-CN" sz="2000">
                <a:solidFill>
                  <a:srgbClr val="B20081"/>
                </a:solidFill>
              </a:rPr>
              <a:t>.</a:t>
            </a:r>
            <a:r>
              <a:rPr lang="zh-CN" altLang="en-US" sz="2000">
                <a:solidFill>
                  <a:srgbClr val="B20081"/>
                </a:solidFill>
              </a:rPr>
              <a:t>即频率在某个“常数”附近摆动，并且随着试验次数的增加，摆动的幅度有越来越小的趋势</a:t>
            </a:r>
            <a:r>
              <a:rPr lang="en-US" altLang="zh-CN" sz="2000">
                <a:solidFill>
                  <a:srgbClr val="B20081"/>
                </a:solidFill>
              </a:rPr>
              <a:t>.</a:t>
            </a:r>
            <a:endParaRPr lang="zh-CN" altLang="en-US" sz="2000">
              <a:solidFill>
                <a:srgbClr val="B200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62821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1" grpId="0"/>
      <p:bldP spid="6" grpId="0"/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hape 120"/>
          <p:cNvSpPr/>
          <p:nvPr/>
        </p:nvSpPr>
        <p:spPr>
          <a:xfrm>
            <a:off x="618301" y="197050"/>
            <a:ext cx="464287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C00000"/>
                </a:solidFill>
              </a:rPr>
              <a:t>频率与概率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91123" y="196746"/>
            <a:ext cx="427180" cy="305434"/>
          </a:xfrm>
          <a:prstGeom prst="homePlate">
            <a:avLst/>
          </a:prstGeom>
          <a:solidFill>
            <a:srgbClr val="C0000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255BBEF5-7222-4881-B3C2-6D7CB5F45167}"/>
              </a:ext>
            </a:extLst>
          </p:cNvPr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C28639C6-1471-4136-A798-38ABF1675E3A}"/>
              </a:ext>
            </a:extLst>
          </p:cNvPr>
          <p:cNvSpPr/>
          <p:nvPr/>
        </p:nvSpPr>
        <p:spPr>
          <a:xfrm>
            <a:off x="592074" y="696604"/>
            <a:ext cx="2288912" cy="408620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一、随机事件的频率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801A3A6-B2F3-4565-9907-93C7FDACEE0A}"/>
              </a:ext>
            </a:extLst>
          </p:cNvPr>
          <p:cNvSpPr txBox="1"/>
          <p:nvPr/>
        </p:nvSpPr>
        <p:spPr>
          <a:xfrm>
            <a:off x="892523" y="1573096"/>
            <a:ext cx="7463506" cy="9607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C00000"/>
                </a:solidFill>
              </a:rPr>
              <a:t>       随机事件在一次试验中是否发生具有不确定性，但是在相同条件下的大量重复试验中，它发生的频率有以下特点</a:t>
            </a:r>
            <a:endParaRPr lang="zh-CN" altLang="en-US" sz="2000" b="1" i="1">
              <a:solidFill>
                <a:srgbClr val="C0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9692267-9174-4227-8086-BEDD6311CD25}"/>
              </a:ext>
            </a:extLst>
          </p:cNvPr>
          <p:cNvSpPr txBox="1"/>
          <p:nvPr/>
        </p:nvSpPr>
        <p:spPr>
          <a:xfrm>
            <a:off x="404713" y="1236400"/>
            <a:ext cx="1868761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【</a:t>
            </a:r>
            <a:r>
              <a:rPr lang="zh-CN" altLang="en-US" sz="2000" b="1">
                <a:solidFill>
                  <a:srgbClr val="C00000"/>
                </a:solidFill>
              </a:rPr>
              <a:t>频率的特点</a:t>
            </a:r>
            <a:r>
              <a:rPr lang="en-US" altLang="zh-CN" sz="2000" b="1">
                <a:solidFill>
                  <a:srgbClr val="C00000"/>
                </a:solidFill>
              </a:rPr>
              <a:t>】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10E55F3-8597-4F68-9D8A-EDA250E03ECA}"/>
              </a:ext>
            </a:extLst>
          </p:cNvPr>
          <p:cNvSpPr txBox="1"/>
          <p:nvPr/>
        </p:nvSpPr>
        <p:spPr>
          <a:xfrm>
            <a:off x="881806" y="2532325"/>
            <a:ext cx="7411950" cy="87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>
                <a:solidFill>
                  <a:srgbClr val="60609E"/>
                </a:solidFill>
              </a:rPr>
              <a:t>有时候试验也可能出现频率偏离常数较大的情况，但是随着试验次数的增大，频率偏离常数的可能性会减小</a:t>
            </a:r>
            <a:endParaRPr lang="en-US" altLang="zh-CN">
              <a:solidFill>
                <a:srgbClr val="60609E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AE0968C-D103-4DCF-AEDE-A2152EE3C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1" y="2639981"/>
            <a:ext cx="346111" cy="3283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46954D8-F7C5-4DEE-A9FC-2BBA83E1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1" y="3493101"/>
            <a:ext cx="346111" cy="32831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82B1B179-916F-4A7B-ABE3-830EEEA07FF3}"/>
              </a:ext>
            </a:extLst>
          </p:cNvPr>
          <p:cNvSpPr txBox="1"/>
          <p:nvPr/>
        </p:nvSpPr>
        <p:spPr>
          <a:xfrm>
            <a:off x="892523" y="3429687"/>
            <a:ext cx="7561287" cy="1289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>
                <a:solidFill>
                  <a:srgbClr val="2D73A6"/>
                </a:solidFill>
              </a:rPr>
              <a:t>个别随机试验，在一次试验中可能出现，也可能不出现，但在大量试验中，他出现的次数与试验总次数之比，常常是比较稳定的，这种现象称为频率的稳定性是随机事件内在规律的反映</a:t>
            </a:r>
          </a:p>
        </p:txBody>
      </p:sp>
    </p:spTree>
    <p:extLst>
      <p:ext uri="{BB962C8B-B14F-4D97-AF65-F5344CB8AC3E}">
        <p14:creationId xmlns:p14="http://schemas.microsoft.com/office/powerpoint/2010/main" val="823889059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1" grpId="0"/>
      <p:bldP spid="6" grpId="0"/>
      <p:bldP spid="16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hape 120"/>
          <p:cNvSpPr/>
          <p:nvPr/>
        </p:nvSpPr>
        <p:spPr>
          <a:xfrm>
            <a:off x="618301" y="197050"/>
            <a:ext cx="464287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C00000"/>
                </a:solidFill>
              </a:rPr>
              <a:t>频率与概率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91123" y="196746"/>
            <a:ext cx="427180" cy="305434"/>
          </a:xfrm>
          <a:prstGeom prst="homePlate">
            <a:avLst/>
          </a:prstGeom>
          <a:solidFill>
            <a:srgbClr val="C0000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255BBEF5-7222-4881-B3C2-6D7CB5F45167}"/>
              </a:ext>
            </a:extLst>
          </p:cNvPr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C28639C6-1471-4136-A798-38ABF1675E3A}"/>
              </a:ext>
            </a:extLst>
          </p:cNvPr>
          <p:cNvSpPr/>
          <p:nvPr/>
        </p:nvSpPr>
        <p:spPr>
          <a:xfrm>
            <a:off x="592074" y="696604"/>
            <a:ext cx="2123830" cy="408620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二、频率的稳定性</a:t>
            </a:r>
          </a:p>
        </p:txBody>
      </p:sp>
      <mc:AlternateContent>
        <mc:Choice Requires="a14">
          <p:sp>
            <p:nvSpPr>
              <p:cNvPr id="2" name="卷形: 水平 1">
                <a:extLst>
                  <a:ext uri="{FF2B5EF4-FFF2-40B4-BE49-F238E27FC236}">
                    <a16:creationId xmlns:a16="http://schemas.microsoft.com/office/drawing/2014/main" xmlns="" id="{E2B98DAF-91FC-4BEA-8DD8-9F13645CA402}"/>
                  </a:ext>
                </a:extLst>
              </p:cNvPr>
              <p:cNvSpPr/>
              <p:nvPr/>
            </p:nvSpPr>
            <p:spPr>
              <a:xfrm>
                <a:off x="618301" y="960860"/>
                <a:ext cx="7665890" cy="3803508"/>
              </a:xfrm>
              <a:prstGeom prst="horizontalScroll">
                <a:avLst/>
              </a:prstGeom>
              <a:solidFill>
                <a:srgbClr val="FFFFFF"/>
              </a:solidFill>
              <a:ln w="12700" cap="flat">
                <a:solidFill>
                  <a:srgbClr val="C0000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        </a:t>
                </a:r>
                <a:r>
                  <a: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一般地，随着试验次数</a:t>
                </a:r>
                <a:r>
                  <a:rPr kumimoji="0" lang="en-US" altLang="zh-CN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n</a:t>
                </a:r>
                <a:r>
                  <a: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的增大，频率偏离概率的幅度会缩小，即事件</a:t>
                </a:r>
                <a:r>
                  <a:rPr kumimoji="0" lang="en-US" altLang="zh-CN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A</a:t>
                </a:r>
                <a:r>
                  <a: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发生的频率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zh-CN" altLang="en-US" sz="2400" b="1" i="1" smtClean="0">
                              <a:solidFill>
                                <a:srgbClr val="B2008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B2008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B2008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zh-CN" altLang="en-US" sz="2400" b="1" i="1">
                              <a:solidFill>
                                <a:srgbClr val="B2008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bi"/>
                            </m:rPr>
                            <a:rPr lang="zh-CN" altLang="en-US" sz="2400" b="1" i="1">
                              <a:solidFill>
                                <a:srgbClr val="B2008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r>
                  <a: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  会逐渐稳定于事件</a:t>
                </a:r>
                <a:r>
                  <a:rPr kumimoji="0" lang="en-US" altLang="zh-CN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A</a:t>
                </a:r>
                <a:r>
                  <a: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发生的概率</a:t>
                </a:r>
                <a:r>
                  <a:rPr kumimoji="0" lang="en-US" altLang="zh-CN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P(A).</a:t>
                </a:r>
                <a:r>
                  <a: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我们称频率的这个性质为频率的稳定性</a:t>
                </a:r>
                <a:r>
                  <a:rPr kumimoji="0" lang="en-US" altLang="zh-CN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.</a:t>
                </a:r>
                <a:r>
                  <a: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因此，我们可以用频率估计概率</a:t>
                </a:r>
                <a:r>
                  <a:rPr kumimoji="0" lang="en-US" altLang="zh-CN" sz="2400" b="0" i="0" u="none" strike="noStrike" cap="none" spc="0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P(A).</a:t>
                </a:r>
                <a:endParaRPr kumimoji="0" lang="zh-CN" altLang="en-US" sz="2400" b="0" i="0" u="none" strike="noStrike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p:txBody>
          </p:sp>
        </mc:Choice>
        <mc:Fallback>
          <p:sp>
            <p:nvSpPr>
              <p:cNvPr id="2" name="卷形: 水平 1">
                <a:extLst>
                  <a:ext uri="{FF2B5EF4-FFF2-40B4-BE49-F238E27FC236}">
                    <a16:creationId xmlns:a16="http://schemas.microsoft.com/office/drawing/2014/main" id="{E2B98DAF-91FC-4BEA-8DD8-9F13645CA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1" y="960860"/>
                <a:ext cx="7665890" cy="3803508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C00000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030649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hape 120"/>
          <p:cNvSpPr/>
          <p:nvPr/>
        </p:nvSpPr>
        <p:spPr>
          <a:xfrm>
            <a:off x="618301" y="197050"/>
            <a:ext cx="464287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C00000"/>
                </a:solidFill>
              </a:rPr>
              <a:t>频率与概率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91123" y="196746"/>
            <a:ext cx="427180" cy="305434"/>
          </a:xfrm>
          <a:prstGeom prst="homePlate">
            <a:avLst/>
          </a:prstGeom>
          <a:solidFill>
            <a:srgbClr val="C0000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255BBEF5-7222-4881-B3C2-6D7CB5F45167}"/>
              </a:ext>
            </a:extLst>
          </p:cNvPr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C28639C6-1471-4136-A798-38ABF1675E3A}"/>
              </a:ext>
            </a:extLst>
          </p:cNvPr>
          <p:cNvSpPr/>
          <p:nvPr/>
        </p:nvSpPr>
        <p:spPr>
          <a:xfrm>
            <a:off x="592074" y="696604"/>
            <a:ext cx="3181532" cy="408620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三、频率与概率的区别和联系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FE835F0-0AE6-461D-8A42-39DA66384EBD}"/>
              </a:ext>
            </a:extLst>
          </p:cNvPr>
          <p:cNvSpPr txBox="1"/>
          <p:nvPr/>
        </p:nvSpPr>
        <p:spPr>
          <a:xfrm>
            <a:off x="938183" y="2203207"/>
            <a:ext cx="7411950" cy="1060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zh-CN" altLang="en-US">
                <a:solidFill>
                  <a:srgbClr val="60609E"/>
                </a:solidFill>
              </a:rPr>
              <a:t>概率是一个确定的值，是客观存在的，与每次的试验无关，比如如果一个硬币是质地均匀的，则抛掷硬币出现正面朝上的概率是</a:t>
            </a:r>
            <a:r>
              <a:rPr lang="en-US" altLang="zh-CN">
                <a:solidFill>
                  <a:srgbClr val="60609E"/>
                </a:solidFill>
              </a:rPr>
              <a:t>0.5</a:t>
            </a:r>
            <a:r>
              <a:rPr lang="zh-CN" altLang="en-US">
                <a:solidFill>
                  <a:srgbClr val="60609E"/>
                </a:solidFill>
              </a:rPr>
              <a:t>，与做多少次实验无关</a:t>
            </a:r>
            <a:endParaRPr lang="en-US" altLang="zh-CN">
              <a:solidFill>
                <a:srgbClr val="60609E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1F8661F-437C-49FE-A76F-3F8B1DE5C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9" y="1233152"/>
            <a:ext cx="346113" cy="32831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ED165DC-356D-4E50-97DA-C9E3E4A24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6" y="2278604"/>
            <a:ext cx="346111" cy="32831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97BC2B22-9DBA-440B-9EB0-6E9194451FBC}"/>
              </a:ext>
            </a:extLst>
          </p:cNvPr>
          <p:cNvSpPr txBox="1"/>
          <p:nvPr/>
        </p:nvSpPr>
        <p:spPr>
          <a:xfrm>
            <a:off x="938182" y="1152971"/>
            <a:ext cx="7463506" cy="1060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zh-CN" altLang="en-US">
                <a:solidFill>
                  <a:srgbClr val="B20081"/>
                </a:solidFill>
              </a:rPr>
              <a:t> 频率本身是随机的，是一个变量，在试验前不能确定做同样次数的重复试验得到的事件的发生的频率，也可能会不同，比如全班每个人都做了十次抛硬币的试验，但得到正面朝上的频率可能是不同的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1A3E947F-7FE2-4712-94AA-E0773A5BF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8" y="3300473"/>
            <a:ext cx="346111" cy="32831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7FB9AB14-578D-41FD-99B3-D2127B27DDC8}"/>
              </a:ext>
            </a:extLst>
          </p:cNvPr>
          <p:cNvSpPr txBox="1"/>
          <p:nvPr/>
        </p:nvSpPr>
        <p:spPr>
          <a:xfrm>
            <a:off x="938182" y="3191806"/>
            <a:ext cx="7561287" cy="87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>
                <a:solidFill>
                  <a:srgbClr val="2D73A6"/>
                </a:solidFill>
              </a:rPr>
              <a:t>频率是概率的，近似值随着试验次数的增加，频率会越来越接近概率，在实际问题中，通常事件发生的概率位置常用频率作为他的估计值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C68E2B-A5A3-49EA-91E4-E842F2EA1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5" y="4174430"/>
            <a:ext cx="346112" cy="32831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A2474285-7A2A-4A39-AB73-8C2CD929519E}"/>
              </a:ext>
            </a:extLst>
          </p:cNvPr>
          <p:cNvSpPr txBox="1"/>
          <p:nvPr/>
        </p:nvSpPr>
        <p:spPr>
          <a:xfrm>
            <a:off x="938182" y="4037974"/>
            <a:ext cx="7561287" cy="87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>
                <a:solidFill>
                  <a:srgbClr val="4695BD"/>
                </a:solidFill>
              </a:rPr>
              <a:t>二者都介于</a:t>
            </a:r>
            <a:r>
              <a:rPr lang="en-US" altLang="zh-CN">
                <a:solidFill>
                  <a:srgbClr val="4695BD"/>
                </a:solidFill>
              </a:rPr>
              <a:t>0~1</a:t>
            </a:r>
            <a:r>
              <a:rPr lang="zh-CN" altLang="en-US">
                <a:solidFill>
                  <a:srgbClr val="4695BD"/>
                </a:solidFill>
              </a:rPr>
              <a:t>之间，若</a:t>
            </a:r>
            <a:r>
              <a:rPr lang="en-US" altLang="zh-CN">
                <a:solidFill>
                  <a:srgbClr val="4695BD"/>
                </a:solidFill>
              </a:rPr>
              <a:t>A</a:t>
            </a:r>
            <a:r>
              <a:rPr lang="zh-CN" altLang="en-US">
                <a:solidFill>
                  <a:srgbClr val="4695BD"/>
                </a:solidFill>
              </a:rPr>
              <a:t>是不可能事件，则</a:t>
            </a:r>
            <a:r>
              <a:rPr lang="en-US" altLang="zh-CN">
                <a:solidFill>
                  <a:srgbClr val="4695BD"/>
                </a:solidFill>
              </a:rPr>
              <a:t>P(A)=0</a:t>
            </a:r>
            <a:r>
              <a:rPr lang="zh-CN" altLang="en-US">
                <a:solidFill>
                  <a:srgbClr val="4695BD"/>
                </a:solidFill>
              </a:rPr>
              <a:t>；若</a:t>
            </a:r>
            <a:r>
              <a:rPr lang="en-US" altLang="zh-CN">
                <a:solidFill>
                  <a:srgbClr val="4695BD"/>
                </a:solidFill>
              </a:rPr>
              <a:t>A</a:t>
            </a:r>
            <a:r>
              <a:rPr lang="zh-CN" altLang="en-US">
                <a:solidFill>
                  <a:srgbClr val="4695BD"/>
                </a:solidFill>
              </a:rPr>
              <a:t>是必然事件，则</a:t>
            </a:r>
            <a:r>
              <a:rPr lang="en-US" altLang="zh-CN">
                <a:solidFill>
                  <a:srgbClr val="4695BD"/>
                </a:solidFill>
              </a:rPr>
              <a:t>P(A)=1</a:t>
            </a:r>
            <a:r>
              <a:rPr lang="zh-CN" altLang="en-US">
                <a:solidFill>
                  <a:srgbClr val="4695BD"/>
                </a:solidFill>
              </a:rPr>
              <a:t>；如果</a:t>
            </a:r>
            <a:r>
              <a:rPr lang="en-US" altLang="zh-CN">
                <a:solidFill>
                  <a:srgbClr val="4695BD"/>
                </a:solidFill>
              </a:rPr>
              <a:t>A</a:t>
            </a:r>
            <a:r>
              <a:rPr lang="zh-CN" altLang="en-US">
                <a:solidFill>
                  <a:srgbClr val="4695BD"/>
                </a:solidFill>
              </a:rPr>
              <a:t>是随机事件，则</a:t>
            </a:r>
            <a:r>
              <a:rPr lang="en-US" altLang="zh-CN">
                <a:solidFill>
                  <a:srgbClr val="4695BD"/>
                </a:solidFill>
              </a:rPr>
              <a:t>0</a:t>
            </a:r>
            <a:r>
              <a:rPr lang="zh-CN" altLang="en-US">
                <a:solidFill>
                  <a:srgbClr val="4695BD"/>
                </a:solidFill>
              </a:rPr>
              <a:t>＜</a:t>
            </a:r>
            <a:r>
              <a:rPr lang="en-US" altLang="zh-CN">
                <a:solidFill>
                  <a:srgbClr val="4695BD"/>
                </a:solidFill>
              </a:rPr>
              <a:t>P(A)</a:t>
            </a:r>
            <a:r>
              <a:rPr lang="zh-CN" altLang="en-US">
                <a:solidFill>
                  <a:srgbClr val="4695BD"/>
                </a:solidFill>
              </a:rPr>
              <a:t>＜</a:t>
            </a:r>
            <a:r>
              <a:rPr lang="en-US" altLang="zh-CN">
                <a:solidFill>
                  <a:srgbClr val="4695BD"/>
                </a:solidFill>
              </a:rPr>
              <a:t>1</a:t>
            </a:r>
            <a:endParaRPr lang="zh-CN" altLang="en-US">
              <a:solidFill>
                <a:srgbClr val="469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97216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1" grpId="0"/>
      <p:bldP spid="18" grpId="0"/>
      <p:bldP spid="22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hape 120"/>
          <p:cNvSpPr/>
          <p:nvPr/>
        </p:nvSpPr>
        <p:spPr>
          <a:xfrm>
            <a:off x="618301" y="197050"/>
            <a:ext cx="464287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C00000"/>
                </a:solidFill>
              </a:rPr>
              <a:t>频率与概率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91123" y="196746"/>
            <a:ext cx="427180" cy="305434"/>
          </a:xfrm>
          <a:prstGeom prst="homePlate">
            <a:avLst/>
          </a:prstGeom>
          <a:solidFill>
            <a:srgbClr val="C0000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255BBEF5-7222-4881-B3C2-6D7CB5F45167}"/>
              </a:ext>
            </a:extLst>
          </p:cNvPr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C28639C6-1471-4136-A798-38ABF1675E3A}"/>
              </a:ext>
            </a:extLst>
          </p:cNvPr>
          <p:cNvSpPr/>
          <p:nvPr/>
        </p:nvSpPr>
        <p:spPr>
          <a:xfrm>
            <a:off x="592074" y="696604"/>
            <a:ext cx="3181532" cy="408620"/>
          </a:xfrm>
          <a:prstGeom prst="roundRect">
            <a:avLst/>
          </a:prstGeom>
          <a:solidFill>
            <a:srgbClr val="FFFF00"/>
          </a:solidFill>
          <a:ln w="12700" cap="flat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三、频率与概率的区别和联系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DCC2E82-D47C-4115-B132-EA9F2D81D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49" y="1298477"/>
            <a:ext cx="1453630" cy="61225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E7550386-D11C-42BF-9CE9-ACAB4DE20927}"/>
              </a:ext>
            </a:extLst>
          </p:cNvPr>
          <p:cNvSpPr txBox="1"/>
          <p:nvPr/>
        </p:nvSpPr>
        <p:spPr>
          <a:xfrm>
            <a:off x="1363019" y="3449555"/>
            <a:ext cx="6259256" cy="9607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60609E"/>
                </a:solidFill>
              </a:rPr>
              <a:t>概率就是对随机事件发生的可能性的度量，他在理论上反映了随机事件发生的可能性的大小</a:t>
            </a:r>
            <a:endParaRPr lang="en-US" altLang="zh-CN" sz="2000">
              <a:solidFill>
                <a:srgbClr val="60609E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285C59DB-AB46-4734-B68D-68EBC5CDB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16" y="2074816"/>
            <a:ext cx="346113" cy="32831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7B9D513-ABBE-4E6B-8A41-8957138A7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16" y="3601632"/>
            <a:ext cx="346111" cy="328311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838EC29-CE23-42C6-930D-AC64E602B96F}"/>
              </a:ext>
            </a:extLst>
          </p:cNvPr>
          <p:cNvSpPr txBox="1"/>
          <p:nvPr/>
        </p:nvSpPr>
        <p:spPr>
          <a:xfrm>
            <a:off x="1363019" y="1994635"/>
            <a:ext cx="6417962" cy="1422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zh-CN" altLang="en-US" sz="2000">
                <a:solidFill>
                  <a:srgbClr val="B20081"/>
                </a:solidFill>
              </a:rPr>
              <a:t>随机事件在一次试验中发生与否是随机的，但随机性中含有规律性，认识了这种随机性中的规律性能，使我们比较准确的预测随机事件发生的可能性</a:t>
            </a:r>
          </a:p>
        </p:txBody>
      </p:sp>
    </p:spTree>
    <p:extLst>
      <p:ext uri="{BB962C8B-B14F-4D97-AF65-F5344CB8AC3E}">
        <p14:creationId xmlns:p14="http://schemas.microsoft.com/office/powerpoint/2010/main" val="2171143735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1" grpId="0"/>
      <p:bldP spid="1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hape 120"/>
          <p:cNvSpPr/>
          <p:nvPr/>
        </p:nvSpPr>
        <p:spPr>
          <a:xfrm>
            <a:off x="618301" y="197050"/>
            <a:ext cx="464287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b="1">
                <a:solidFill>
                  <a:srgbClr val="C00000"/>
                </a:solidFill>
              </a:rPr>
              <a:t>频率与概率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5" name="五边形 1"/>
          <p:cNvSpPr/>
          <p:nvPr/>
        </p:nvSpPr>
        <p:spPr>
          <a:xfrm>
            <a:off x="191123" y="196746"/>
            <a:ext cx="427180" cy="305434"/>
          </a:xfrm>
          <a:prstGeom prst="homePlate">
            <a:avLst/>
          </a:prstGeom>
          <a:solidFill>
            <a:srgbClr val="C0000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</a:t>
            </a:r>
            <a:endParaRPr kumimoji="0" lang="zh-CN" altLang="en-US" sz="1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255BBEF5-7222-4881-B3C2-6D7CB5F45167}"/>
              </a:ext>
            </a:extLst>
          </p:cNvPr>
          <p:cNvCxnSpPr/>
          <p:nvPr/>
        </p:nvCxnSpPr>
        <p:spPr>
          <a:xfrm>
            <a:off x="592074" y="50335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D63EB4E-8C91-44C5-9B06-58AC3BEBD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2" y="795062"/>
            <a:ext cx="1743877" cy="51165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ED3EDDF-26A8-47F4-BC1A-0D6C28B81E86}"/>
              </a:ext>
            </a:extLst>
          </p:cNvPr>
          <p:cNvSpPr txBox="1"/>
          <p:nvPr/>
        </p:nvSpPr>
        <p:spPr>
          <a:xfrm>
            <a:off x="870504" y="1336018"/>
            <a:ext cx="4929795" cy="9607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</a:t>
            </a:r>
            <a:r>
              <a:rPr lang="zh-CN" altLang="en-US" sz="2000">
                <a:solidFill>
                  <a:schemeClr val="tx1"/>
                </a:solidFill>
              </a:rPr>
              <a:t>某射击选手击中靶心的概率是</a:t>
            </a:r>
            <a:r>
              <a:rPr lang="en-US" altLang="zh-CN" sz="2000">
                <a:solidFill>
                  <a:schemeClr val="tx1"/>
                </a:solidFill>
              </a:rPr>
              <a:t>0.9</a:t>
            </a:r>
            <a:r>
              <a:rPr lang="zh-CN" altLang="en-US" sz="2000">
                <a:solidFill>
                  <a:schemeClr val="tx1"/>
                </a:solidFill>
              </a:rPr>
              <a:t>，是不是说明她射击</a:t>
            </a:r>
            <a:r>
              <a:rPr lang="en-US" altLang="zh-CN" sz="2000">
                <a:solidFill>
                  <a:schemeClr val="tx1"/>
                </a:solidFill>
              </a:rPr>
              <a:t>10</a:t>
            </a:r>
            <a:r>
              <a:rPr lang="zh-CN" altLang="en-US" sz="2000">
                <a:solidFill>
                  <a:schemeClr val="tx1"/>
                </a:solidFill>
              </a:rPr>
              <a:t>次就能击中靶心</a:t>
            </a:r>
            <a:r>
              <a:rPr lang="en-US" altLang="zh-CN" sz="2000">
                <a:solidFill>
                  <a:schemeClr val="tx1"/>
                </a:solidFill>
              </a:rPr>
              <a:t>9</a:t>
            </a:r>
            <a:r>
              <a:rPr lang="zh-CN" altLang="en-US" sz="2000">
                <a:solidFill>
                  <a:schemeClr val="tx1"/>
                </a:solidFill>
              </a:rPr>
              <a:t>次？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A262AF6-80DF-499D-A00F-101CD9A10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8" y="2491796"/>
            <a:ext cx="400293" cy="684421"/>
          </a:xfrm>
          <a:prstGeom prst="rect">
            <a:avLst/>
          </a:prstGeom>
        </p:spPr>
      </p:pic>
      <mc:AlternateContent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598452F8-EBE0-49E8-86F9-80D7D905A548}"/>
                  </a:ext>
                </a:extLst>
              </p:cNvPr>
              <p:cNvSpPr txBox="1"/>
              <p:nvPr/>
            </p:nvSpPr>
            <p:spPr>
              <a:xfrm>
                <a:off x="1350981" y="2333489"/>
                <a:ext cx="6844214" cy="22939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rgbClr val="0000FF"/>
                    </a:solidFill>
                  </a:rPr>
                  <a:t>从概率的统计定义出发，击中靶心的概率是</a:t>
                </a:r>
                <a:r>
                  <a:rPr lang="en-US" altLang="zh-CN" sz="2000">
                    <a:solidFill>
                      <a:srgbClr val="0000FF"/>
                    </a:solidFill>
                  </a:rPr>
                  <a:t>0.9</a:t>
                </a:r>
                <a:r>
                  <a:rPr lang="zh-CN" altLang="en-US" sz="2000">
                    <a:solidFill>
                      <a:srgbClr val="0000FF"/>
                    </a:solidFill>
                  </a:rPr>
                  <a:t>，并不意味着射击</a:t>
                </a:r>
                <a:r>
                  <a:rPr lang="en-US" altLang="zh-CN" sz="2000">
                    <a:solidFill>
                      <a:srgbClr val="0000FF"/>
                    </a:solidFill>
                  </a:rPr>
                  <a:t>10</a:t>
                </a:r>
                <a:r>
                  <a:rPr lang="zh-CN" altLang="en-US" sz="2000">
                    <a:solidFill>
                      <a:srgbClr val="0000FF"/>
                    </a:solidFill>
                  </a:rPr>
                  <a:t>次就一定能击中</a:t>
                </a:r>
                <a:r>
                  <a:rPr lang="en-US" altLang="zh-CN" sz="2000">
                    <a:solidFill>
                      <a:srgbClr val="0000FF"/>
                    </a:solidFill>
                  </a:rPr>
                  <a:t>9</a:t>
                </a:r>
                <a:r>
                  <a:rPr lang="zh-CN" altLang="en-US" sz="2000">
                    <a:solidFill>
                      <a:srgbClr val="0000FF"/>
                    </a:solidFill>
                  </a:rPr>
                  <a:t>次，只有在进行大量射击试验时，击中靶心的次数约为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zh-CN" alt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sty m:val="b"/>
                            </m:rPr>
                            <a:rPr lang="zh-CN" altLang="en-US" sz="20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m:rPr>
                          <m:sty m:val="bi"/>
                        </m:rPr>
                        <a:rPr lang="zh-CN" alt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r>
                  <a:rPr lang="zh-CN" altLang="en-US" sz="2000">
                    <a:solidFill>
                      <a:srgbClr val="0000FF"/>
                    </a:solidFill>
                  </a:rPr>
                  <a:t>，其中</a:t>
                </a:r>
                <a:r>
                  <a:rPr lang="en-US" altLang="zh-CN" sz="2000">
                    <a:solidFill>
                      <a:srgbClr val="0000FF"/>
                    </a:solidFill>
                  </a:rPr>
                  <a:t>n</a:t>
                </a:r>
                <a:r>
                  <a:rPr lang="zh-CN" altLang="en-US" sz="2000">
                    <a:solidFill>
                      <a:srgbClr val="0000FF"/>
                    </a:solidFill>
                  </a:rPr>
                  <a:t>为射击次数，而且当</a:t>
                </a:r>
                <a:r>
                  <a:rPr lang="en-US" altLang="zh-CN" sz="2000">
                    <a:solidFill>
                      <a:srgbClr val="0000FF"/>
                    </a:solidFill>
                  </a:rPr>
                  <a:t>n</a:t>
                </a:r>
                <a:r>
                  <a:rPr lang="zh-CN" altLang="en-US" sz="2000">
                    <a:solidFill>
                      <a:srgbClr val="0000FF"/>
                    </a:solidFill>
                  </a:rPr>
                  <a:t>越大时，击中的次数就越接近 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zh-CN" alt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zh-CN" alt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sty m:val="b"/>
                            </m:rPr>
                            <a:rPr lang="zh-CN" altLang="en-US" sz="20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m:rPr>
                          <m:sty m:val="bi"/>
                        </m:rPr>
                        <a:rPr lang="zh-CN" alt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zh-CN" altLang="en-US" sz="200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98452F8-EBE0-49E8-86F9-80D7D905A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81" y="2333489"/>
                <a:ext cx="6844214" cy="2293961"/>
              </a:xfrm>
              <a:prstGeom prst="rect">
                <a:avLst/>
              </a:prstGeom>
              <a:blipFill>
                <a:blip r:embed="rId4"/>
                <a:stretch>
                  <a:fillRect l="-980" r="-2585" b="-79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DCF693E-267C-417F-B391-21C01F48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41" y="1050889"/>
            <a:ext cx="2131511" cy="1168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6266692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3" grpId="0"/>
      <p:bldP spid="19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Default">
  <a:themeElements>
    <a:clrScheme name="Default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109</Paragraphs>
  <Slides>20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5">
      <vt:lpstr>Arial</vt:lpstr>
      <vt:lpstr>Helvetica Neue</vt:lpstr>
      <vt:lpstr>Helvetica</vt:lpstr>
      <vt:lpstr>微软雅黑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2021-06-14T12:21:20.029</cp:lastPrinted>
  <dcterms:created xsi:type="dcterms:W3CDTF">2021-06-14T12:21:20Z</dcterms:created>
  <dcterms:modified xsi:type="dcterms:W3CDTF">2021-06-14T04:21:23Z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