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2"/>
  </p:sldMasterIdLst>
  <p:notesMasterIdLst>
    <p:notesMasterId r:id="rId3"/>
  </p:notesMasterIdLst>
  <p:sldIdLst>
    <p:sldId id="257" r:id="rId4"/>
    <p:sldId id="550" r:id="rId5"/>
    <p:sldId id="552" r:id="rId6"/>
    <p:sldId id="555" r:id="rId7"/>
    <p:sldId id="571" r:id="rId8"/>
    <p:sldId id="557" r:id="rId9"/>
    <p:sldId id="556" r:id="rId10"/>
    <p:sldId id="563" r:id="rId11"/>
    <p:sldId id="564" r:id="rId12"/>
    <p:sldId id="566" r:id="rId13"/>
    <p:sldId id="565" r:id="rId14"/>
    <p:sldId id="572" r:id="rId15"/>
    <p:sldId id="562" r:id="rId16"/>
    <p:sldId id="569" r:id="rId17"/>
    <p:sldId id="561" r:id="rId18"/>
    <p:sldId id="574" r:id="rId19"/>
    <p:sldId id="575" r:id="rId20"/>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28">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1" name="admin" initials="a" lastIdx="0" clrIdx="0"/>
  <p:cmAuthor id="2" name="作者" initials="作" lastIdx="0" clrIdx="1"/>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6" d="100"/>
          <a:sy n="116" d="100"/>
        </p:scale>
        <p:origin x="282" y="96"/>
      </p:cViewPr>
      <p:guideLst>
        <p:guide orient="horz" pos="2028"/>
        <p:guide pos="3840"/>
      </p:guideLst>
    </p:cSldViewPr>
  </p:slideViewPr>
  <p:notesTextViewPr>
    <p:cViewPr>
      <p:scale>
        <a:sx n="1" d="1"/>
        <a:sy n="1" d="1"/>
      </p:scale>
      <p:origin x="0" y="0"/>
    </p:cViewPr>
  </p:notesTextViewPr>
  <p:sorterViewPr>
    <p:cViewPr>
      <p:scale>
        <a:sx n="50" d="100"/>
        <a:sy n="50" d="100"/>
      </p:scale>
      <p:origin x="0" y="0"/>
    </p:cViewPr>
  </p:sorterViewPr>
  <p:notesViewPr>
    <p:cSldViewPr>
      <p:cViewPr>
        <p:scale>
          <a:sx n="66" d="100"/>
          <a:sy n="66"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tags" Target="tags/tag77.xml" /><Relationship Id="rId22" Type="http://schemas.openxmlformats.org/officeDocument/2006/relationships/presProps" Target="presProps.xml" /><Relationship Id="rId23" Type="http://schemas.openxmlformats.org/officeDocument/2006/relationships/viewProps" Target="viewProps.xml" /><Relationship Id="rId24" Type="http://schemas.openxmlformats.org/officeDocument/2006/relationships/theme" Target="theme/theme1.xml" /><Relationship Id="rId25"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ags" Target="../tags/tag9.xml" /><Relationship Id="rId2" Type="http://schemas.openxmlformats.org/officeDocument/2006/relationships/tags" Target="../tags/tag10.xml" /><Relationship Id="rId3" Type="http://schemas.openxmlformats.org/officeDocument/2006/relationships/tags" Target="../tags/tag11.xml" /><Relationship Id="rId4" Type="http://schemas.openxmlformats.org/officeDocument/2006/relationships/tags" Target="../tags/tag12.xml" /><Relationship Id="rId5" Type="http://schemas.openxmlformats.org/officeDocument/2006/relationships/tags" Target="../tags/tag13.xml" /><Relationship Id="rId6" Type="http://schemas.openxmlformats.org/officeDocument/2006/relationships/tags" Target="../tags/tag14.xml" /><Relationship Id="rId7" Type="http://schemas.openxmlformats.org/officeDocument/2006/relationships/tags" Target="../tags/tag15.xml" /><Relationship Id="rId8"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custDataLst>
            <p:tags r:id="rId1"/>
          </p:custDataLst>
        </p:nvPr>
      </p:nvGrpSpPr>
      <p:grpSpPr>
        <a:xfrm>
          <a:off x="0" y="0"/>
          <a: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9B7A6AD4-396E-4DA7-A133-E1D96FD922F1}" type="datetimeFigureOut">
              <a:rPr lang="zh-CN" altLang="en-US" smtClean="0"/>
              <a:t>2021/4/12</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5430D442-A43C-4EF5-89F0-2BEA136007E3}" type="slidenum">
              <a:rPr lang="zh-CN" altLang="en-US" smtClean="0"/>
              <a:t>‹#›</a:t>
            </a:fld>
            <a:endParaRPr lang="zh-CN" altLang="en-US"/>
          </a:p>
        </p:txBody>
      </p:sp>
    </p:spTree>
    <p:extLst>
      <p:ext uri="{BB962C8B-B14F-4D97-AF65-F5344CB8AC3E}">
        <p14:creationId xmlns:p14="http://schemas.microsoft.com/office/powerpoint/2010/main" val="2227471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 Id="rId3" Type="http://schemas.openxmlformats.org/officeDocument/2006/relationships/tags" Target="../tags/tag16.xml" /><Relationship Id="rId4" Type="http://schemas.openxmlformats.org/officeDocument/2006/relationships/tags" Target="../tags/tag17.xml" /><Relationship Id="rId5" Type="http://schemas.openxmlformats.org/officeDocument/2006/relationships/tags" Target="../tags/tag18.xml" /><Relationship Id="rId6" Type="http://schemas.openxmlformats.org/officeDocument/2006/relationships/tags" Target="../tags/tag19.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custDataLst>
            <p:tags r:id="rId3"/>
          </p:custDataLst>
        </p:nvPr>
      </p:nvGrpSpPr>
      <p:grpSpPr>
        <a:xfrm>
          <a:off x="0" y="0"/>
          <a:ext cx="0" cy="0"/>
        </a:xfrm>
      </p:grpSpPr>
      <p:sp>
        <p:nvSpPr>
          <p:cNvPr id="2" name="幻灯片图像占位符 1"/>
          <p:cNvSpPr>
            <a:spLocks noGrp="1" noRot="1" noChangeAspect="1"/>
          </p:cNvSpPr>
          <p:nvPr>
            <p:ph type="sldImg"/>
            <p:custDataLst>
              <p:tags r:id="rId4"/>
            </p:custDataLst>
          </p:nvPr>
        </p:nvSpPr>
        <p:spPr/>
      </p:sp>
      <p:sp>
        <p:nvSpPr>
          <p:cNvPr id="3" name="备注占位符 2"/>
          <p:cNvSpPr>
            <a:spLocks noGrp="1"/>
          </p:cNvSpPr>
          <p:nvPr>
            <p:ph type="body" idx="1"/>
            <p:custDataLst>
              <p:tags r:id="rId5"/>
            </p:custDataLst>
          </p:nvPr>
        </p:nvSpPr>
        <p:spPr/>
        <p:txBody>
          <a:bodyPr/>
          <a:lstStyle/>
          <a:p>
            <a:endParaRPr lang="zh-CN" altLang="en-US"/>
          </a:p>
        </p:txBody>
      </p:sp>
      <p:sp>
        <p:nvSpPr>
          <p:cNvPr id="4" name="灯片编号占位符 3"/>
          <p:cNvSpPr>
            <a:spLocks noGrp="1"/>
          </p:cNvSpPr>
          <p:nvPr>
            <p:ph type="sldNum" sz="quarter" idx="10"/>
            <p:custDataLst>
              <p:tags r:id="rId6"/>
            </p:custDataLst>
          </p:nvPr>
        </p:nvSpPr>
        <p:spPr/>
        <p:txBody>
          <a:bodyPr/>
          <a:lstStyle/>
          <a:p>
            <a:fld id="{5430D442-A43C-4EF5-89F0-2BEA136007E3}" type="slidenum">
              <a:rPr lang="zh-CN" altLang="en-US" smtClean="0"/>
              <a:t>1</a:t>
            </a:fld>
            <a:endParaRPr lang="zh-CN" altLang="en-US"/>
          </a:p>
        </p:txBody>
      </p:sp>
    </p:spTree>
    <p:extLst>
      <p:ext uri="{BB962C8B-B14F-4D97-AF65-F5344CB8AC3E}">
        <p14:creationId xmlns:p14="http://schemas.microsoft.com/office/powerpoint/2010/main" val="413431730"/>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2.xml"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custDataLst>
            <p:tags r:id="rId1"/>
          </p:custDataLst>
        </p:nvPr>
      </p:nvGrpSpPr>
      <p:grpSpPr>
        <a:xfrm>
          <a:off x="0" y="0"/>
          <a:ext cx="0" cy="0"/>
        </a:xfrm>
      </p:grpSpPr>
    </p:spTree>
  </p:cSld>
  <p:clrMapOvr>
    <a:masterClrMapping/>
  </p:clrMapOvr>
  <mc:AlternateContent>
    <mc:Choice xmlns:p14="http://schemas.microsoft.com/office/powerpoint/2010/main" Requires="p14">
      <p:transition spd="slow" p14:dur="1500"/>
    </mc:Choice>
    <mc:Fallback>
      <p:transition spd="slow"/>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custDataLst>
            <p:tags r:id="rId1"/>
          </p:custDataLst>
        </p:nvPr>
      </p:nvGrpSpPr>
      <p:grpSpPr>
        <a:xfrm>
          <a:off x="0" y="0"/>
          <a:ext cx="0" cy="0"/>
        </a:xfrm>
      </p:grpSpPr>
    </p:spTree>
  </p:cSld>
  <p:clrMapOvr>
    <a:masterClrMapping/>
  </p:clrMapOvr>
  <mc:AlternateContent>
    <mc:Choice xmlns:p14="http://schemas.microsoft.com/office/powerpoint/2010/main" Requires="p14">
      <p:transition spd="slow" p14:dur="1500"/>
    </mc:Choice>
    <mc:Fallback>
      <p:transition spd="slow"/>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tags" Target="../tags/tag6.xml" /><Relationship Id="rId7" Type="http://schemas.openxmlformats.org/officeDocument/2006/relationships/tags" Target="../tags/tag7.xml" /><Relationship Id="rId8" Type="http://schemas.openxmlformats.org/officeDocument/2006/relationships/tags" Target="../tags/tag8.xml" /><Relationship Id="rId9"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custDataLst>
            <p:tags r:id="rId3"/>
          </p:custDataLst>
        </p:nvPr>
      </p:nvGrpSpPr>
      <p:grpSpPr>
        <a:xfrm>
          <a:off x="0" y="0"/>
          <a:ext cx="0" cy="0"/>
        </a:xfrm>
      </p:grpSpPr>
      <p:sp>
        <p:nvSpPr>
          <p:cNvPr id="2" name="标题占位符 1"/>
          <p:cNvSpPr>
            <a:spLocks noGrp="1"/>
          </p:cNvSpPr>
          <p:nvPr>
            <p:ph type="title"/>
            <p:custDataLst>
              <p:tags r:id="rId4"/>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custDataLst>
              <p:tags r:id="rId5"/>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6"/>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76EC0-FC0C-4AF6-9509-1F710F877854}" type="datetimeFigureOut">
              <a:rPr lang="zh-CN" altLang="en-US" smtClean="0"/>
              <a:t>2021/4/12</a:t>
            </a:fld>
            <a:endParaRPr lang="zh-CN" altLang="en-US"/>
          </a:p>
        </p:txBody>
      </p:sp>
      <p:sp>
        <p:nvSpPr>
          <p:cNvPr id="5" name="页脚占位符 4"/>
          <p:cNvSpPr>
            <a:spLocks noGrp="1"/>
          </p:cNvSpPr>
          <p:nvPr>
            <p:ph type="ftr" sz="quarter" idx="3"/>
            <p:custDataLst>
              <p:tags r:id="rId7"/>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8"/>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8503D-2150-4150-BF98-3B00B2EF019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mc:Choice xmlns:p14="http://schemas.microsoft.com/office/powerpoint/2010/main" Requires="p14">
      <p:transition spd="slow" p14:dur="1500"/>
    </mc:Choice>
    <mc:Fallback>
      <p:transition spd="slow"/>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tags" Target="../tags/tag20.xml" /><Relationship Id="rId4" Type="http://schemas.openxmlformats.org/officeDocument/2006/relationships/tags" Target="../tags/tag21.xml" /><Relationship Id="rId5" Type="http://schemas.openxmlformats.org/officeDocument/2006/relationships/tags" Target="../tags/tag22.xml" /><Relationship Id="rId6"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image" Target="../media/image2.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52.xml" /><Relationship Id="rId3" Type="http://schemas.openxmlformats.org/officeDocument/2006/relationships/tags" Target="../tags/tag53.xml" /><Relationship Id="rId4" Type="http://schemas.openxmlformats.org/officeDocument/2006/relationships/tags" Target="../tags/tag54.xml" /><Relationship Id="rId5" Type="http://schemas.openxmlformats.org/officeDocument/2006/relationships/tags" Target="../tags/tag55.xml" /><Relationship Id="rId6" Type="http://schemas.openxmlformats.org/officeDocument/2006/relationships/image" Target="../media/image2.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56.xml" /><Relationship Id="rId3" Type="http://schemas.openxmlformats.org/officeDocument/2006/relationships/tags" Target="../tags/tag57.xml" /><Relationship Id="rId4" Type="http://schemas.openxmlformats.org/officeDocument/2006/relationships/tags" Target="../tags/tag58.xml" /><Relationship Id="rId5" Type="http://schemas.openxmlformats.org/officeDocument/2006/relationships/image" Target="../media/image2.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59.xml" /><Relationship Id="rId3" Type="http://schemas.openxmlformats.org/officeDocument/2006/relationships/tags" Target="../tags/tag60.xml" /><Relationship Id="rId4" Type="http://schemas.openxmlformats.org/officeDocument/2006/relationships/tags" Target="../tags/tag61.xml" /><Relationship Id="rId5" Type="http://schemas.openxmlformats.org/officeDocument/2006/relationships/tags" Target="../tags/tag62.xml" /><Relationship Id="rId6" Type="http://schemas.openxmlformats.org/officeDocument/2006/relationships/tags" Target="../tags/tag63.xml" /><Relationship Id="rId7" Type="http://schemas.openxmlformats.org/officeDocument/2006/relationships/image" Target="../media/image2.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64.xml" /><Relationship Id="rId3" Type="http://schemas.openxmlformats.org/officeDocument/2006/relationships/tags" Target="../tags/tag65.xml" /><Relationship Id="rId4" Type="http://schemas.openxmlformats.org/officeDocument/2006/relationships/tags" Target="../tags/tag66.xml" /><Relationship Id="rId5" Type="http://schemas.openxmlformats.org/officeDocument/2006/relationships/image" Target="../media/image2.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67.xml" /><Relationship Id="rId3" Type="http://schemas.openxmlformats.org/officeDocument/2006/relationships/tags" Target="../tags/tag68.xml" /><Relationship Id="rId4" Type="http://schemas.openxmlformats.org/officeDocument/2006/relationships/tags" Target="../tags/tag69.xml" /><Relationship Id="rId5" Type="http://schemas.openxmlformats.org/officeDocument/2006/relationships/image" Target="../media/image5.png" /><Relationship Id="rId6" Type="http://schemas.openxmlformats.org/officeDocument/2006/relationships/tags" Target="../tags/tag70.xml" /><Relationship Id="rId7" Type="http://schemas.openxmlformats.org/officeDocument/2006/relationships/image" Target="../media/image2.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71.xml" /><Relationship Id="rId3" Type="http://schemas.openxmlformats.org/officeDocument/2006/relationships/tags" Target="../tags/tag72.xml" /><Relationship Id="rId4" Type="http://schemas.openxmlformats.org/officeDocument/2006/relationships/image" Target="../media/image2.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73.xml" /><Relationship Id="rId3" Type="http://schemas.openxmlformats.org/officeDocument/2006/relationships/tags" Target="../tags/tag74.xml" /><Relationship Id="rId4" Type="http://schemas.openxmlformats.org/officeDocument/2006/relationships/image" Target="../media/image6.png" /><Relationship Id="rId5" Type="http://schemas.openxmlformats.org/officeDocument/2006/relationships/tags" Target="../tags/tag75.xml" /><Relationship Id="rId6" Type="http://schemas.openxmlformats.org/officeDocument/2006/relationships/image" Target="../media/image7.png" /><Relationship Id="rId7" Type="http://schemas.openxmlformats.org/officeDocument/2006/relationships/tags" Target="../tags/tag76.xml" /><Relationship Id="rId8"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26.xml" /><Relationship Id="rId3" Type="http://schemas.openxmlformats.org/officeDocument/2006/relationships/tags" Target="../tags/tag27.xml" /><Relationship Id="rId4" Type="http://schemas.openxmlformats.org/officeDocument/2006/relationships/tags" Target="../tags/tag28.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29.xml" /><Relationship Id="rId3" Type="http://schemas.openxmlformats.org/officeDocument/2006/relationships/tags" Target="../tags/tag30.xml" /><Relationship Id="rId4" Type="http://schemas.openxmlformats.org/officeDocument/2006/relationships/tags" Target="../tags/tag31.xml" /><Relationship Id="rId5" Type="http://schemas.openxmlformats.org/officeDocument/2006/relationships/tags" Target="../tags/tag32.xml" /><Relationship Id="rId6" Type="http://schemas.openxmlformats.org/officeDocument/2006/relationships/image" Target="../media/image3.png" /><Relationship Id="rId7" Type="http://schemas.openxmlformats.org/officeDocument/2006/relationships/tags" Target="../tags/tag33.xml" /><Relationship Id="rId8" Type="http://schemas.openxmlformats.org/officeDocument/2006/relationships/image" Target="../media/image2.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34.xml" /><Relationship Id="rId3" Type="http://schemas.openxmlformats.org/officeDocument/2006/relationships/tags" Target="../tags/tag35.xml" /><Relationship Id="rId4" Type="http://schemas.openxmlformats.org/officeDocument/2006/relationships/image" Target="../media/image2.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36.xml" /><Relationship Id="rId3" Type="http://schemas.openxmlformats.org/officeDocument/2006/relationships/tags" Target="../tags/tag37.xml" /><Relationship Id="rId4" Type="http://schemas.openxmlformats.org/officeDocument/2006/relationships/tags" Target="../tags/tag38.xml" /><Relationship Id="rId5" Type="http://schemas.openxmlformats.org/officeDocument/2006/relationships/image" Target="../media/image4.png" /><Relationship Id="rId6" Type="http://schemas.openxmlformats.org/officeDocument/2006/relationships/tags" Target="../tags/tag39.xml" /><Relationship Id="rId7" Type="http://schemas.openxmlformats.org/officeDocument/2006/relationships/image" Target="../media/image2.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40.xml" /><Relationship Id="rId3" Type="http://schemas.openxmlformats.org/officeDocument/2006/relationships/tags" Target="../tags/tag41.xml" /><Relationship Id="rId4" Type="http://schemas.openxmlformats.org/officeDocument/2006/relationships/tags" Target="../tags/tag42.xml" /><Relationship Id="rId5" Type="http://schemas.openxmlformats.org/officeDocument/2006/relationships/image" Target="../media/image2.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43.xml" /><Relationship Id="rId3" Type="http://schemas.openxmlformats.org/officeDocument/2006/relationships/tags" Target="../tags/tag44.xml" /><Relationship Id="rId4" Type="http://schemas.openxmlformats.org/officeDocument/2006/relationships/tags" Target="../tags/tag45.xml" /><Relationship Id="rId5" Type="http://schemas.openxmlformats.org/officeDocument/2006/relationships/tags" Target="../tags/tag46.xml" /><Relationship Id="rId6" Type="http://schemas.openxmlformats.org/officeDocument/2006/relationships/image" Target="../media/image2.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ags" Target="../tags/tag47.xml" /><Relationship Id="rId3" Type="http://schemas.openxmlformats.org/officeDocument/2006/relationships/tags" Target="../tags/tag48.xml" /><Relationship Id="rId4" Type="http://schemas.openxmlformats.org/officeDocument/2006/relationships/image" Target="../media/image2.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1">
          <a:blip r:embed="rId6"/>
          <a:stretch>
            <a:fillRect/>
          </a:stretch>
        </a:blipFill>
        <a:effectLst/>
      </p:bgPr>
    </p:bg>
    <p:spTree>
      <p:nvGrpSpPr>
        <p:cNvPr id="1" name=""/>
        <p:cNvGrpSpPr/>
        <p:nvPr>
          <p:custDataLst>
            <p:tags r:id="rId3"/>
          </p:custDataLst>
        </p:nvPr>
      </p:nvGrpSpPr>
      <p:grpSpPr>
        <a:xfrm>
          <a:off x="0" y="0"/>
          <a:ext cx="0" cy="0"/>
        </a:xfrm>
      </p:grpSpPr>
      <p:sp>
        <p:nvSpPr>
          <p:cNvPr id="3" name="矩形 2"/>
          <p:cNvSpPr/>
          <p:nvPr>
            <p:custDataLst>
              <p:tags r:id="rId4"/>
            </p:custDataLst>
          </p:nvPr>
        </p:nvSpPr>
        <p:spPr>
          <a:xfrm>
            <a:off x="405130" y="209550"/>
            <a:ext cx="11104880" cy="3415030"/>
          </a:xfrm>
          <a:prstGeom prst="rect">
            <a:avLst/>
          </a:prstGeom>
          <a:noFill/>
          <a:ln>
            <a:noFill/>
          </a:ln>
        </p:spPr>
        <p:txBody>
          <a:bodyPr wrap="square" rtlCol="0" anchor="t">
            <a:spAutoFit/>
          </a:bodyPr>
          <a:lstStyle/>
          <a:p>
            <a:pPr algn="ctr" fontAlgn="auto">
              <a:lnSpc>
                <a:spcPct val="200000"/>
              </a:lnSpc>
            </a:pPr>
            <a:r>
              <a:rPr lang="zh-CN" altLang="en-US" sz="4800" b="1">
                <a:solidFill>
                  <a:schemeClr val="tx1"/>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cs typeface="方正粗黑宋简体" panose="02000000000000000000" charset="-122"/>
              </a:rPr>
              <a:t>第三单元  就业与创业</a:t>
            </a:r>
            <a:endParaRPr lang="zh-CN" altLang="en-US" sz="6000" b="1">
              <a:solidFill>
                <a:schemeClr val="tx1"/>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cs typeface="方正粗黑宋简体" panose="02000000000000000000" charset="-122"/>
            </a:endParaRPr>
          </a:p>
          <a:p>
            <a:pPr algn="ctr" fontAlgn="auto">
              <a:lnSpc>
                <a:spcPct val="200000"/>
              </a:lnSpc>
            </a:pPr>
            <a:r>
              <a:rPr lang="zh-CN" altLang="en-US" sz="6000" b="1">
                <a:solidFill>
                  <a:schemeClr val="tx1"/>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cs typeface="方正粗黑宋简体" panose="02000000000000000000" charset="-122"/>
              </a:rPr>
              <a:t>第七课  做个明白的劳动者  </a:t>
            </a:r>
          </a:p>
        </p:txBody>
      </p:sp>
      <p:sp>
        <p:nvSpPr>
          <p:cNvPr id="4" name="矩形 3"/>
          <p:cNvSpPr/>
          <p:nvPr>
            <p:custDataLst>
              <p:tags r:id="rId5"/>
            </p:custDataLst>
          </p:nvPr>
        </p:nvSpPr>
        <p:spPr>
          <a:xfrm>
            <a:off x="854075" y="4307840"/>
            <a:ext cx="7886065" cy="1014730"/>
          </a:xfrm>
          <a:prstGeom prst="rect">
            <a:avLst/>
          </a:prstGeom>
          <a:noFill/>
          <a:ln>
            <a:noFill/>
          </a:ln>
        </p:spPr>
        <p:txBody>
          <a:bodyPr wrap="square" rtlCol="0" anchor="t">
            <a:spAutoFit/>
          </a:bodyPr>
          <a:lstStyle/>
          <a:p>
            <a:pPr algn="ctr"/>
            <a:r>
              <a:rPr lang="zh-CN" altLang="en-US" sz="6000" b="1">
                <a:solidFill>
                  <a:srgbClr val="FF0000"/>
                </a:solidFill>
                <a:effectLst>
                  <a:outerShdw blurRad="38100" dist="19050" dir="2700000" algn="tl" rotWithShape="0">
                    <a:schemeClr val="dk1">
                      <a:alpha val="40000"/>
                    </a:schemeClr>
                  </a:outerShdw>
                </a:effectLst>
                <a:latin typeface="方正粗黑宋简体" panose="02000000000000000000" charset="-122"/>
                <a:ea typeface="方正粗黑宋简体" panose="02000000000000000000" charset="-122"/>
                <a:cs typeface="方正粗黑宋简体" panose="02000000000000000000" charset="-122"/>
              </a:rPr>
              <a:t>一、立足职场有法宝</a:t>
            </a:r>
          </a:p>
        </p:txBody>
      </p:sp>
    </p:spTree>
  </p:cSld>
  <p:clrMapOvr>
    <a:masterClrMapping/>
  </p:clrMapOvr>
  <mc:AlternateContent>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8" presetClass="entr" presetSubtype="16"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par>
                                <p:cTn id="8" presetID="8" presetClass="entr" presetSubtype="16" fill="hold" grpId="0" nodeType="withEffect">
                                  <p:stCondLst>
                                    <p:cond delay="0"/>
                                  </p:stCondLst>
                                  <p:childTnLst>
                                    <p:set>
                                      <p:cBhvr>
                                        <p:cTn id="9" dur="1000" fill="hold">
                                          <p:stCondLst>
                                            <p:cond delay="0"/>
                                          </p:stCondLst>
                                        </p:cTn>
                                        <p:tgtEl>
                                          <p:spTgt spid="4"/>
                                        </p:tgtEl>
                                        <p:attrNameLst>
                                          <p:attrName>style.visibility</p:attrName>
                                        </p:attrNameLst>
                                      </p:cBhvr>
                                      <p:to>
                                        <p:strVal val="visible"/>
                                      </p:to>
                                    </p:set>
                                    <p:animEffect transition="in" filter="diamond(in)">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a:blip r:embed="rId5"/>
          <a:stretch>
            <a:fillRect/>
          </a:stretch>
        </a:blipFill>
        <a:effectLst/>
      </p:bgPr>
    </p:bg>
    <p:spTree>
      <p:nvGrpSpPr>
        <p:cNvPr id="1" name=""/>
        <p:cNvGrpSpPr/>
        <p:nvPr>
          <p:custDataLst>
            <p:tags r:id="rId2"/>
          </p:custDataLst>
        </p:nvPr>
      </p:nvGrpSpPr>
      <p:grpSpPr>
        <a:xfrm>
          <a:off x="0" y="0"/>
          <a:ext cx="0" cy="0"/>
        </a:xfrm>
      </p:grpSpPr>
      <p:sp>
        <p:nvSpPr>
          <p:cNvPr id="4" name="文本框 3"/>
          <p:cNvSpPr txBox="1"/>
          <p:nvPr>
            <p:custDataLst>
              <p:tags r:id="rId3"/>
            </p:custDataLst>
          </p:nvPr>
        </p:nvSpPr>
        <p:spPr>
          <a:xfrm>
            <a:off x="335915" y="1404620"/>
            <a:ext cx="11287125" cy="4523105"/>
          </a:xfrm>
          <a:prstGeom prst="rect">
            <a:avLst/>
          </a:prstGeom>
          <a:noFill/>
          <a:ln w="9525">
            <a:noFill/>
          </a:ln>
        </p:spPr>
        <p:txBody>
          <a:bodyPr wrap="square">
            <a:spAutoFit/>
          </a:bodyPr>
          <a:lstStyle/>
          <a:p>
            <a:pPr indent="0" fontAlgn="auto">
              <a:lnSpc>
                <a:spcPct val="150000"/>
              </a:lnSpc>
              <a:buFont typeface="Arial" panose="020b0604020202020204" pitchFamily="34" charset="0"/>
              <a:buNone/>
            </a:pPr>
            <a:r>
              <a:rPr lang="en-US" sz="3200" b="1">
                <a:latin typeface="黑体" panose="02010609060101010101" charset="-122"/>
                <a:ea typeface="黑体" panose="02010609060101010101" charset="-122"/>
                <a:cs typeface="黑体" panose="02010609060101010101" charset="-122"/>
              </a:rPr>
              <a:t>(1)</a:t>
            </a:r>
            <a:r>
              <a:rPr lang="zh-CN" sz="3200" b="1">
                <a:latin typeface="黑体" panose="02010609060101010101" charset="-122"/>
                <a:ea typeface="黑体" panose="02010609060101010101" charset="-122"/>
                <a:cs typeface="黑体" panose="02010609060101010101" charset="-122"/>
              </a:rPr>
              <a:t>合法，是指劳动合同的主体、形式和内容必须</a:t>
            </a:r>
            <a:r>
              <a:rPr lang="zh-CN" sz="3200" b="1" u="sng">
                <a:solidFill>
                  <a:srgbClr val="FF0000"/>
                </a:solidFill>
                <a:latin typeface="黑体" panose="02010609060101010101" charset="-122"/>
                <a:ea typeface="黑体" panose="02010609060101010101" charset="-122"/>
                <a:cs typeface="黑体" panose="02010609060101010101" charset="-122"/>
              </a:rPr>
              <a:t>符合法律、法规的规定</a:t>
            </a:r>
            <a:r>
              <a:rPr lang="zh-CN" sz="3200" b="1">
                <a:latin typeface="黑体" panose="02010609060101010101" charset="-122"/>
                <a:ea typeface="黑体" panose="02010609060101010101" charset="-122"/>
                <a:cs typeface="黑体" panose="02010609060101010101" charset="-122"/>
              </a:rPr>
              <a:t>；</a:t>
            </a:r>
            <a:r>
              <a:rPr lang="en-US" sz="3200" b="1">
                <a:latin typeface="黑体" panose="02010609060101010101" charset="-122"/>
                <a:ea typeface="黑体" panose="02010609060101010101" charset="-122"/>
                <a:cs typeface="黑体" panose="02010609060101010101" charset="-122"/>
              </a:rPr>
              <a:t>(2)</a:t>
            </a:r>
            <a:r>
              <a:rPr lang="zh-CN" sz="3200" b="1">
                <a:latin typeface="黑体" panose="02010609060101010101" charset="-122"/>
                <a:ea typeface="黑体" panose="02010609060101010101" charset="-122"/>
                <a:cs typeface="黑体" panose="02010609060101010101" charset="-122"/>
              </a:rPr>
              <a:t>公平，是指劳动合同的</a:t>
            </a:r>
            <a:r>
              <a:rPr lang="zh-CN" sz="3200" b="1" u="sng">
                <a:solidFill>
                  <a:srgbClr val="FF0000"/>
                </a:solidFill>
                <a:latin typeface="黑体" panose="02010609060101010101" charset="-122"/>
                <a:ea typeface="黑体" panose="02010609060101010101" charset="-122"/>
                <a:cs typeface="黑体" panose="02010609060101010101" charset="-122"/>
              </a:rPr>
              <a:t>内容应当公平、合理</a:t>
            </a:r>
            <a:r>
              <a:rPr lang="zh-CN" sz="3200" b="1">
                <a:latin typeface="黑体" panose="02010609060101010101" charset="-122"/>
                <a:ea typeface="黑体" panose="02010609060101010101" charset="-122"/>
                <a:cs typeface="黑体" panose="02010609060101010101" charset="-122"/>
              </a:rPr>
              <a:t>；</a:t>
            </a:r>
            <a:r>
              <a:rPr lang="en-US" sz="3200" b="1">
                <a:latin typeface="黑体" panose="02010609060101010101" charset="-122"/>
                <a:ea typeface="黑体" panose="02010609060101010101" charset="-122"/>
                <a:cs typeface="黑体" panose="02010609060101010101" charset="-122"/>
              </a:rPr>
              <a:t>(3)</a:t>
            </a:r>
            <a:r>
              <a:rPr lang="zh-CN" sz="3200" b="1">
                <a:latin typeface="黑体" panose="02010609060101010101" charset="-122"/>
                <a:ea typeface="黑体" panose="02010609060101010101" charset="-122"/>
                <a:cs typeface="黑体" panose="02010609060101010101" charset="-122"/>
              </a:rPr>
              <a:t>平等自愿，是指双方当事人的法律地位平等，劳动合同的订立完全出于</a:t>
            </a:r>
            <a:r>
              <a:rPr lang="zh-CN" sz="3200" b="1" u="sng">
                <a:solidFill>
                  <a:srgbClr val="FF0000"/>
                </a:solidFill>
                <a:latin typeface="黑体" panose="02010609060101010101" charset="-122"/>
                <a:ea typeface="黑体" panose="02010609060101010101" charset="-122"/>
                <a:cs typeface="黑体" panose="02010609060101010101" charset="-122"/>
              </a:rPr>
              <a:t>当事人的意愿</a:t>
            </a:r>
            <a:r>
              <a:rPr lang="zh-CN" sz="3200" b="1">
                <a:latin typeface="黑体" panose="02010609060101010101" charset="-122"/>
                <a:ea typeface="黑体" panose="02010609060101010101" charset="-122"/>
                <a:cs typeface="黑体" panose="02010609060101010101" charset="-122"/>
              </a:rPr>
              <a:t>，任何一方都不得</a:t>
            </a:r>
            <a:r>
              <a:rPr lang="zh-CN" sz="3200" b="1">
                <a:solidFill>
                  <a:srgbClr val="FF0000"/>
                </a:solidFill>
                <a:latin typeface="黑体" panose="02010609060101010101" charset="-122"/>
                <a:ea typeface="黑体" panose="02010609060101010101" charset="-122"/>
                <a:cs typeface="黑体" panose="02010609060101010101" charset="-122"/>
              </a:rPr>
              <a:t>强制</a:t>
            </a:r>
            <a:r>
              <a:rPr lang="zh-CN" sz="3200" b="1">
                <a:latin typeface="黑体" panose="02010609060101010101" charset="-122"/>
                <a:ea typeface="黑体" panose="02010609060101010101" charset="-122"/>
                <a:cs typeface="黑体" panose="02010609060101010101" charset="-122"/>
              </a:rPr>
              <a:t>对方接受某种条件；平等是自愿的前提，自愿是平等的体现。
</a:t>
            </a:r>
          </a:p>
        </p:txBody>
      </p:sp>
      <p:sp>
        <p:nvSpPr>
          <p:cNvPr id="5" name="文本框 4"/>
          <p:cNvSpPr txBox="1"/>
          <p:nvPr>
            <p:custDataLst>
              <p:tags r:id="rId4"/>
            </p:custDataLst>
          </p:nvPr>
        </p:nvSpPr>
        <p:spPr>
          <a:xfrm>
            <a:off x="436880" y="358775"/>
            <a:ext cx="5173980" cy="922020"/>
          </a:xfrm>
          <a:prstGeom prst="rect">
            <a:avLst/>
          </a:prstGeom>
          <a:noFill/>
        </p:spPr>
        <p:txBody>
          <a:bodyPr wrap="square" rtlCol="0">
            <a:spAutoFit/>
          </a:bodyPr>
          <a:lstStyle/>
          <a:p>
            <a:pPr indent="0" algn="l" fontAlgn="auto">
              <a:lnSpc>
                <a:spcPct val="150000"/>
              </a:lnSpc>
              <a:buFont typeface="Arial" panose="020b0604020202020204" pitchFamily="34" charset="0"/>
              <a:buNone/>
            </a:pPr>
            <a:r>
              <a:rPr lang="en-US" sz="3600" b="1">
                <a:latin typeface="黑体" panose="02010609060101010101" charset="-122"/>
                <a:ea typeface="黑体" panose="02010609060101010101" charset="-122"/>
                <a:cs typeface="黑体" panose="02010609060101010101" charset="-122"/>
                <a:sym typeface="+mn-ea"/>
              </a:rPr>
              <a:t>3</a:t>
            </a:r>
            <a:r>
              <a:rPr sz="3600" b="1">
                <a:latin typeface="黑体" panose="02010609060101010101" charset="-122"/>
                <a:ea typeface="黑体" panose="02010609060101010101" charset="-122"/>
                <a:cs typeface="黑体" panose="02010609060101010101" charset="-122"/>
                <a:sym typeface="+mn-ea"/>
              </a:rPr>
              <a:t>．</a:t>
            </a:r>
            <a:r>
              <a:rPr lang="zh-CN" sz="3600" b="1">
                <a:latin typeface="黑体" panose="02010609060101010101" charset="-122"/>
                <a:ea typeface="黑体" panose="02010609060101010101" charset="-122"/>
                <a:cs typeface="黑体" panose="02010609060101010101" charset="-122"/>
                <a:sym typeface="+mn-ea"/>
              </a:rPr>
              <a:t>订立</a:t>
            </a:r>
            <a:r>
              <a:rPr sz="3600" b="1">
                <a:latin typeface="黑体" panose="02010609060101010101" charset="-122"/>
                <a:ea typeface="黑体" panose="02010609060101010101" charset="-122"/>
                <a:cs typeface="黑体" panose="02010609060101010101" charset="-122"/>
                <a:sym typeface="+mn-ea"/>
              </a:rPr>
              <a:t>劳动合同</a:t>
            </a:r>
            <a:r>
              <a:rPr lang="zh-CN" sz="3600" b="1">
                <a:latin typeface="黑体" panose="02010609060101010101" charset="-122"/>
                <a:ea typeface="黑体" panose="02010609060101010101" charset="-122"/>
                <a:cs typeface="黑体" panose="02010609060101010101" charset="-122"/>
                <a:sym typeface="+mn-ea"/>
              </a:rPr>
              <a:t>的原则</a:t>
            </a:r>
            <a:endParaRPr lang="zh-CN" altLang="en-US" sz="3600" b="1">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a:blip r:embed="rId6"/>
          <a:stretch>
            <a:fillRect/>
          </a:stretch>
        </a:blipFill>
        <a:effectLst/>
      </p:bgPr>
    </p:bg>
    <p:spTree>
      <p:nvGrpSpPr>
        <p:cNvPr id="1" name=""/>
        <p:cNvGrpSpPr/>
        <p:nvPr>
          <p:custDataLst>
            <p:tags r:id="rId2"/>
          </p:custDataLst>
        </p:nvPr>
      </p:nvGrpSpPr>
      <p:grpSpPr>
        <a:xfrm>
          <a:off x="0" y="0"/>
          <a:ext cx="0" cy="0"/>
        </a:xfrm>
      </p:grpSpPr>
      <p:sp>
        <p:nvSpPr>
          <p:cNvPr id="6" name="文本框 5"/>
          <p:cNvSpPr txBox="1"/>
          <p:nvPr>
            <p:custDataLst>
              <p:tags r:id="rId3"/>
            </p:custDataLst>
          </p:nvPr>
        </p:nvSpPr>
        <p:spPr>
          <a:xfrm>
            <a:off x="69850" y="203200"/>
            <a:ext cx="5878830" cy="706755"/>
          </a:xfrm>
          <a:prstGeom prst="rect">
            <a:avLst/>
          </a:prstGeom>
          <a:noFill/>
        </p:spPr>
        <p:txBody>
          <a:bodyPr wrap="square" rtlCol="0">
            <a:spAutoFit/>
          </a:bodyPr>
          <a:lstStyle/>
          <a:p>
            <a:pPr indent="0">
              <a:buFont typeface="Arial" panose="020b0604020202020204" pitchFamily="34" charset="0"/>
              <a:buNone/>
            </a:pPr>
            <a:r>
              <a:rPr lang="zh-CN" altLang="en-US" sz="4000" b="1">
                <a:solidFill>
                  <a:srgbClr val="FF0000"/>
                </a:solidFill>
                <a:latin typeface="黑体" panose="02010609060101010101" charset="-122"/>
                <a:ea typeface="黑体" panose="02010609060101010101" charset="-122"/>
                <a:sym typeface="+mn-ea"/>
              </a:rPr>
              <a:t>（二）劳动也要签合同</a:t>
            </a:r>
          </a:p>
        </p:txBody>
      </p:sp>
      <p:sp>
        <p:nvSpPr>
          <p:cNvPr id="5" name="文本框 4"/>
          <p:cNvSpPr txBox="1"/>
          <p:nvPr>
            <p:custDataLst>
              <p:tags r:id="rId4"/>
            </p:custDataLst>
          </p:nvPr>
        </p:nvSpPr>
        <p:spPr>
          <a:xfrm>
            <a:off x="500380" y="1109345"/>
            <a:ext cx="5527040" cy="922020"/>
          </a:xfrm>
          <a:prstGeom prst="rect">
            <a:avLst/>
          </a:prstGeom>
          <a:noFill/>
        </p:spPr>
        <p:txBody>
          <a:bodyPr wrap="square" rtlCol="0">
            <a:spAutoFit/>
          </a:bodyPr>
          <a:lstStyle/>
          <a:p>
            <a:pPr indent="0" fontAlgn="auto">
              <a:lnSpc>
                <a:spcPct val="150000"/>
              </a:lnSpc>
              <a:buFont typeface="Arial" panose="020b0604020202020204" pitchFamily="34" charset="0"/>
              <a:buNone/>
            </a:pPr>
            <a:r>
              <a:rPr lang="en-US" sz="3600" b="1">
                <a:latin typeface="黑体" panose="02010609060101010101" charset="-122"/>
                <a:ea typeface="黑体" panose="02010609060101010101" charset="-122"/>
                <a:cs typeface="黑体" panose="02010609060101010101" charset="-122"/>
                <a:sym typeface="+mn-ea"/>
              </a:rPr>
              <a:t>3</a:t>
            </a:r>
            <a:r>
              <a:rPr sz="3600" b="1">
                <a:latin typeface="黑体" panose="02010609060101010101" charset="-122"/>
                <a:ea typeface="黑体" panose="02010609060101010101" charset="-122"/>
                <a:cs typeface="黑体" panose="02010609060101010101" charset="-122"/>
                <a:sym typeface="+mn-ea"/>
              </a:rPr>
              <a:t>．</a:t>
            </a:r>
            <a:r>
              <a:rPr lang="zh-CN" sz="3600" b="1">
                <a:latin typeface="黑体" panose="02010609060101010101" charset="-122"/>
                <a:ea typeface="黑体" panose="02010609060101010101" charset="-122"/>
                <a:cs typeface="黑体" panose="02010609060101010101" charset="-122"/>
                <a:sym typeface="+mn-ea"/>
              </a:rPr>
              <a:t>订立</a:t>
            </a:r>
            <a:r>
              <a:rPr sz="3600" b="1">
                <a:latin typeface="黑体" panose="02010609060101010101" charset="-122"/>
                <a:ea typeface="黑体" panose="02010609060101010101" charset="-122"/>
                <a:cs typeface="黑体" panose="02010609060101010101" charset="-122"/>
                <a:sym typeface="+mn-ea"/>
              </a:rPr>
              <a:t>劳动合同</a:t>
            </a:r>
            <a:r>
              <a:rPr lang="zh-CN" sz="3600" b="1">
                <a:latin typeface="黑体" panose="02010609060101010101" charset="-122"/>
                <a:ea typeface="黑体" panose="02010609060101010101" charset="-122"/>
                <a:cs typeface="黑体" panose="02010609060101010101" charset="-122"/>
                <a:sym typeface="+mn-ea"/>
              </a:rPr>
              <a:t>的原则</a:t>
            </a:r>
            <a:endParaRPr lang="zh-CN" altLang="en-US" sz="3600" b="1">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custDataLst>
              <p:tags r:id="rId5"/>
            </p:custDataLst>
          </p:nvPr>
        </p:nvSpPr>
        <p:spPr>
          <a:xfrm>
            <a:off x="365760" y="2188210"/>
            <a:ext cx="11400155" cy="3784600"/>
          </a:xfrm>
          <a:prstGeom prst="rect">
            <a:avLst/>
          </a:prstGeom>
          <a:noFill/>
          <a:ln w="9525">
            <a:noFill/>
          </a:ln>
        </p:spPr>
        <p:txBody>
          <a:bodyPr wrap="square">
            <a:spAutoFit/>
          </a:bodyPr>
          <a:lstStyle/>
          <a:p>
            <a:pPr indent="0" fontAlgn="auto">
              <a:lnSpc>
                <a:spcPct val="150000"/>
              </a:lnSpc>
              <a:buFont typeface="Arial" panose="020b0604020202020204" pitchFamily="34" charset="0"/>
              <a:buNone/>
            </a:pPr>
            <a:r>
              <a:rPr lang="en-US" sz="3200" b="1">
                <a:latin typeface="黑体" panose="02010609060101010101" charset="-122"/>
                <a:ea typeface="黑体" panose="02010609060101010101" charset="-122"/>
                <a:cs typeface="黑体" panose="02010609060101010101" charset="-122"/>
              </a:rPr>
              <a:t>(4)</a:t>
            </a:r>
            <a:r>
              <a:rPr lang="zh-CN" sz="3200" b="1">
                <a:latin typeface="黑体" panose="02010609060101010101" charset="-122"/>
                <a:ea typeface="黑体" panose="02010609060101010101" charset="-122"/>
                <a:cs typeface="黑体" panose="02010609060101010101" charset="-122"/>
              </a:rPr>
              <a:t>协商一致，是指劳动者和用人单位在</a:t>
            </a:r>
            <a:r>
              <a:rPr lang="zh-CN" sz="3200" b="1" u="sng">
                <a:solidFill>
                  <a:srgbClr val="FF0000"/>
                </a:solidFill>
                <a:latin typeface="黑体" panose="02010609060101010101" charset="-122"/>
                <a:ea typeface="黑体" panose="02010609060101010101" charset="-122"/>
                <a:cs typeface="黑体" panose="02010609060101010101" charset="-122"/>
              </a:rPr>
              <a:t>双方意思表示达成一致</a:t>
            </a:r>
            <a:r>
              <a:rPr lang="zh-CN" sz="3200" b="1">
                <a:latin typeface="黑体" panose="02010609060101010101" charset="-122"/>
                <a:ea typeface="黑体" panose="02010609060101010101" charset="-122"/>
                <a:cs typeface="黑体" panose="02010609060101010101" charset="-122"/>
              </a:rPr>
              <a:t>的基础上订立劳动合同；只有通过协商一致，才能真正体现平等自愿。(5)诚实信用，是指用人单位和劳动者在订立劳动合同时应当</a:t>
            </a:r>
            <a:r>
              <a:rPr lang="zh-CN" sz="3200" b="1" u="sng">
                <a:solidFill>
                  <a:srgbClr val="FF0000"/>
                </a:solidFill>
                <a:latin typeface="黑体" panose="02010609060101010101" charset="-122"/>
                <a:ea typeface="黑体" panose="02010609060101010101" charset="-122"/>
                <a:cs typeface="黑体" panose="02010609060101010101" charset="-122"/>
              </a:rPr>
              <a:t>诚实，格守信用</a:t>
            </a:r>
            <a:r>
              <a:rPr lang="zh-CN" sz="3200" b="1">
                <a:latin typeface="黑体" panose="02010609060101010101" charset="-122"/>
                <a:ea typeface="黑体" panose="02010609060101010101" charset="-122"/>
                <a:cs typeface="黑体" panose="02010609060101010101" charset="-122"/>
              </a:rPr>
              <a:t>。
</a:t>
            </a:r>
            <a:endParaRPr lang="zh-CN" altLang="en-US" sz="3200" b="1">
              <a:latin typeface="黑体" panose="02010609060101010101" charset="-122"/>
              <a:ea typeface="黑体" panose="02010609060101010101" charset="-122"/>
              <a:cs typeface="黑体" panose="02010609060101010101" charset="-122"/>
            </a:endParaRPr>
          </a:p>
        </p:txBody>
      </p:sp>
    </p:spTree>
  </p:cSld>
  <p:clrMapOvr>
    <a:masterClrMapping/>
  </p:clrMapOvr>
  <mc:AlternateContent>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8" presetClass="entr" presetSubtype="16" fill="hold" grpId="0"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a:blip r:embed="rId5"/>
          <a:stretch>
            <a:fillRect/>
          </a:stretch>
        </a:blipFill>
        <a:effectLst/>
      </p:bgPr>
    </p:bg>
    <p:spTree>
      <p:nvGrpSpPr>
        <p:cNvPr id="1" name=""/>
        <p:cNvGrpSpPr/>
        <p:nvPr>
          <p:custDataLst>
            <p:tags r:id="rId2"/>
          </p:custDataLst>
        </p:nvPr>
      </p:nvGrpSpPr>
      <p:grpSpPr>
        <a:xfrm>
          <a:off x="0" y="0"/>
          <a:ext cx="0" cy="0"/>
        </a:xfrm>
      </p:grpSpPr>
      <p:sp>
        <p:nvSpPr>
          <p:cNvPr id="2" name="文本框 1"/>
          <p:cNvSpPr txBox="1"/>
          <p:nvPr>
            <p:custDataLst>
              <p:tags r:id="rId3"/>
            </p:custDataLst>
          </p:nvPr>
        </p:nvSpPr>
        <p:spPr>
          <a:xfrm>
            <a:off x="208280" y="154305"/>
            <a:ext cx="11775440" cy="5908040"/>
          </a:xfrm>
          <a:prstGeom prst="rect">
            <a:avLst/>
          </a:prstGeom>
          <a:noFill/>
          <a:ln w="9525">
            <a:noFill/>
          </a:ln>
        </p:spPr>
        <p:txBody>
          <a:bodyPr wrap="square">
            <a:spAutoFit/>
          </a:bodyPr>
          <a:lstStyle/>
          <a:p>
            <a:pPr indent="0" fontAlgn="auto">
              <a:lnSpc>
                <a:spcPct val="150000"/>
              </a:lnSpc>
              <a:buFont typeface="Arial" panose="020b0604020202020204" pitchFamily="34" charset="0"/>
              <a:buNone/>
            </a:pPr>
            <a:r>
              <a:rPr lang="zh-CN" sz="2800" b="1">
                <a:latin typeface="黑体" panose="02010609060101010101" charset="-122"/>
                <a:ea typeface="黑体" panose="02010609060101010101" charset="-122"/>
                <a:cs typeface="黑体" panose="02010609060101010101" charset="-122"/>
              </a:rPr>
              <a:t>典例</a:t>
            </a:r>
            <a:r>
              <a:rPr lang="en-US" altLang="zh-CN" sz="2800" b="1">
                <a:latin typeface="黑体" panose="02010609060101010101" charset="-122"/>
                <a:ea typeface="黑体" panose="02010609060101010101" charset="-122"/>
                <a:cs typeface="黑体" panose="02010609060101010101" charset="-122"/>
              </a:rPr>
              <a:t>2 </a:t>
            </a:r>
            <a:r>
              <a:rPr lang="zh-CN" sz="2800" b="1">
                <a:latin typeface="黑体" panose="02010609060101010101" charset="-122"/>
                <a:ea typeface="黑体" panose="02010609060101010101" charset="-122"/>
                <a:cs typeface="黑体" panose="02010609060101010101" charset="-122"/>
              </a:rPr>
              <a:t>张某去一家企业应聘，称自己原是某杂志社高级翻译，精通英、日两门外语。该企业正急需张某这样的人才，准备以高薪委以重任，并签订了劳动合同。然而张某在实际工作中经常出现错误，给该企业造成了较大财产损失。经了解，张某从未当过翻译，英语水平差，日语更是一窍不通。该企业决定与张某解除劳动合同。下列说法正确的是</a:t>
            </a:r>
            <a:r>
              <a:rPr lang="en-US" sz="2800" b="1">
                <a:latin typeface="黑体" panose="02010609060101010101" charset="-122"/>
                <a:ea typeface="黑体" panose="02010609060101010101" charset="-122"/>
                <a:cs typeface="黑体" panose="02010609060101010101" charset="-122"/>
              </a:rPr>
              <a:t>A</a:t>
            </a:r>
            <a:r>
              <a:rPr lang="zh-CN" sz="2800" b="1">
                <a:latin typeface="黑体" panose="02010609060101010101" charset="-122"/>
                <a:ea typeface="黑体" panose="02010609060101010101" charset="-122"/>
                <a:cs typeface="黑体" panose="02010609060101010101" charset="-122"/>
              </a:rPr>
              <a:t>．张某不同意解除劳动合同，该企业无权单方解除劳动合同</a:t>
            </a:r>
            <a:r>
              <a:rPr lang="en-US" sz="2800" b="1">
                <a:latin typeface="黑体" panose="02010609060101010101" charset="-122"/>
                <a:ea typeface="黑体" panose="02010609060101010101" charset="-122"/>
                <a:cs typeface="黑体" panose="02010609060101010101" charset="-122"/>
              </a:rPr>
              <a:t>B</a:t>
            </a:r>
            <a:r>
              <a:rPr lang="zh-CN" sz="2800" b="1">
                <a:latin typeface="黑体" panose="02010609060101010101" charset="-122"/>
                <a:ea typeface="黑体" panose="02010609060101010101" charset="-122"/>
                <a:cs typeface="黑体" panose="02010609060101010101" charset="-122"/>
              </a:rPr>
              <a:t>．张某给该企业造成了较大财产损失，该企业有权解除劳动合同</a:t>
            </a:r>
            <a:r>
              <a:rPr lang="en-US" sz="2800" b="1">
                <a:latin typeface="黑体" panose="02010609060101010101" charset="-122"/>
                <a:ea typeface="黑体" panose="02010609060101010101" charset="-122"/>
                <a:cs typeface="黑体" panose="02010609060101010101" charset="-122"/>
              </a:rPr>
              <a:t>C</a:t>
            </a:r>
            <a:r>
              <a:rPr lang="zh-CN" sz="2800" b="1">
                <a:latin typeface="黑体" panose="02010609060101010101" charset="-122"/>
                <a:ea typeface="黑体" panose="02010609060101010101" charset="-122"/>
                <a:cs typeface="黑体" panose="02010609060101010101" charset="-122"/>
              </a:rPr>
              <a:t>．此劳动合同不应解除，应予变更</a:t>
            </a:r>
            <a:r>
              <a:rPr lang="en-US" sz="2800" b="1">
                <a:latin typeface="黑体" panose="02010609060101010101" charset="-122"/>
                <a:ea typeface="黑体" panose="02010609060101010101" charset="-122"/>
                <a:cs typeface="黑体" panose="02010609060101010101" charset="-122"/>
              </a:rPr>
              <a:t>D</a:t>
            </a:r>
            <a:r>
              <a:rPr lang="zh-CN" sz="2800" b="1">
                <a:latin typeface="黑体" panose="02010609060101010101" charset="-122"/>
                <a:ea typeface="黑体" panose="02010609060101010101" charset="-122"/>
                <a:cs typeface="黑体" panose="02010609060101010101" charset="-122"/>
              </a:rPr>
              <a:t>．该劳动合同应认定为无效
</a:t>
            </a:r>
            <a:endParaRPr lang="zh-CN" altLang="en-US" sz="2800" b="1">
              <a:latin typeface="黑体" panose="02010609060101010101" charset="-122"/>
              <a:ea typeface="黑体" panose="02010609060101010101" charset="-122"/>
              <a:cs typeface="黑体" panose="02010609060101010101" charset="-122"/>
            </a:endParaRPr>
          </a:p>
        </p:txBody>
      </p:sp>
      <p:sp>
        <p:nvSpPr>
          <p:cNvPr id="4" name="文本框 3"/>
          <p:cNvSpPr txBox="1"/>
          <p:nvPr>
            <p:custDataLst>
              <p:tags r:id="rId4"/>
            </p:custDataLst>
          </p:nvPr>
        </p:nvSpPr>
        <p:spPr>
          <a:xfrm>
            <a:off x="6163945" y="4819650"/>
            <a:ext cx="5623560" cy="1568450"/>
          </a:xfrm>
          <a:prstGeom prst="rect">
            <a:avLst/>
          </a:prstGeom>
          <a:solidFill>
            <a:schemeClr val="bg2"/>
          </a:solidFill>
          <a:ln w="9525">
            <a:noFill/>
          </a:ln>
        </p:spPr>
        <p:txBody>
          <a:bodyPr wrap="square">
            <a:spAutoFit/>
          </a:bodyPr>
          <a:lstStyle/>
          <a:p>
            <a:pPr indent="266700"/>
            <a:r>
              <a:rPr lang="en-US" sz="2400" b="0">
                <a:solidFill>
                  <a:srgbClr val="C00000"/>
                </a:solidFill>
                <a:latin typeface="Times New Roman" panose="02020603050405020304" charset="0"/>
                <a:cs typeface="Times New Roman" panose="02020603050405020304" charset="0"/>
              </a:rPr>
              <a:t>D</a:t>
            </a:r>
            <a:r>
              <a:rPr lang="zh-CN" sz="2400" b="0">
                <a:ea typeface="宋体" panose="02010600030101010101" pitchFamily="2" charset="-122"/>
              </a:rPr>
              <a:t>　</a:t>
            </a:r>
            <a:r>
              <a:rPr lang="zh-CN" sz="2400" b="1">
                <a:solidFill>
                  <a:srgbClr val="C00000"/>
                </a:solidFill>
                <a:ea typeface="黑体" panose="02010609060101010101" charset="-122"/>
              </a:rPr>
              <a:t>解析：</a:t>
            </a:r>
            <a:r>
              <a:rPr lang="zh-CN" sz="2400" b="1">
                <a:solidFill>
                  <a:srgbClr val="C00000"/>
                </a:solidFill>
                <a:ea typeface="楷体_GB2312" panose="02010609030101010101" charset="-122"/>
              </a:rPr>
              <a:t>依据劳动合同法第二十六条第一款第一条，张某以欺诈手段使单位违背真实意思而签订的劳动合同属于无效合同。故选</a:t>
            </a:r>
            <a:r>
              <a:rPr lang="en-US" sz="2400" b="1">
                <a:solidFill>
                  <a:srgbClr val="C00000"/>
                </a:solidFill>
                <a:latin typeface="Times New Roman" panose="02020603050405020304" charset="0"/>
                <a:ea typeface="楷体_GB2312" panose="02010609030101010101" charset="-122"/>
              </a:rPr>
              <a:t>D</a:t>
            </a:r>
            <a:r>
              <a:rPr lang="zh-CN" sz="2400" b="1">
                <a:solidFill>
                  <a:srgbClr val="C00000"/>
                </a:solidFill>
                <a:ea typeface="楷体_GB2312" panose="02010609030101010101" charset="-122"/>
              </a:rPr>
              <a:t>。</a:t>
            </a:r>
            <a:endParaRPr lang="zh-CN" altLang="en-US" sz="2400" b="1">
              <a:solidFill>
                <a:srgbClr val="C00000"/>
              </a:solidFill>
              <a:ea typeface="楷体_GB2312" panose="02010609030101010101" charset="-122"/>
            </a:endParaRPr>
          </a:p>
        </p:txBody>
      </p:sp>
    </p:spTree>
  </p:cSld>
  <p:clrMapOvr>
    <a:masterClrMapping/>
  </p:clrMapOvr>
  <mc:AlternateContent>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1" fill="hold" grpId="0"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a:blip r:embed="rId7"/>
          <a:stretch>
            <a:fillRect/>
          </a:stretch>
        </a:blipFill>
        <a:effectLst/>
      </p:bgPr>
    </p:bg>
    <p:spTree>
      <p:nvGrpSpPr>
        <p:cNvPr id="1" name=""/>
        <p:cNvGrpSpPr/>
        <p:nvPr>
          <p:custDataLst>
            <p:tags r:id="rId2"/>
          </p:custDataLst>
        </p:nvPr>
      </p:nvGrpSpPr>
      <p:grpSpPr>
        <a:xfrm>
          <a:off x="0" y="0"/>
          <a:ext cx="0" cy="0"/>
        </a:xfrm>
      </p:grpSpPr>
      <p:sp>
        <p:nvSpPr>
          <p:cNvPr id="2" name="文本框 1"/>
          <p:cNvSpPr txBox="1"/>
          <p:nvPr>
            <p:custDataLst>
              <p:tags r:id="rId3"/>
            </p:custDataLst>
          </p:nvPr>
        </p:nvSpPr>
        <p:spPr>
          <a:xfrm>
            <a:off x="281305" y="1050290"/>
            <a:ext cx="8127365" cy="4523105"/>
          </a:xfrm>
          <a:prstGeom prst="rect">
            <a:avLst/>
          </a:prstGeom>
          <a:noFill/>
          <a:ln w="9525">
            <a:noFill/>
          </a:ln>
        </p:spPr>
        <p:txBody>
          <a:bodyPr wrap="square">
            <a:spAutoFit/>
          </a:bodyPr>
          <a:lstStyle/>
          <a:p>
            <a:pPr indent="0" fontAlgn="auto">
              <a:lnSpc>
                <a:spcPct val="150000"/>
              </a:lnSpc>
              <a:buFont typeface="Arial" panose="020b0604020202020204" pitchFamily="34" charset="0"/>
              <a:buNone/>
            </a:pPr>
            <a:r>
              <a:rPr lang="zh-CN" altLang="en-US" sz="3200" b="1">
                <a:latin typeface="黑体" panose="02010609060101010101" charset="-122"/>
                <a:ea typeface="黑体" panose="02010609060101010101" charset="-122"/>
                <a:cs typeface="黑体" panose="02010609060101010101" charset="-122"/>
              </a:rPr>
              <a:t>（</a:t>
            </a:r>
            <a:r>
              <a:rPr lang="en-US" altLang="zh-CN" sz="3200" b="1">
                <a:latin typeface="黑体" panose="02010609060101010101" charset="-122"/>
                <a:ea typeface="黑体" panose="02010609060101010101" charset="-122"/>
                <a:cs typeface="黑体" panose="02010609060101010101" charset="-122"/>
              </a:rPr>
              <a:t>1</a:t>
            </a:r>
            <a:r>
              <a:rPr lang="zh-CN" altLang="en-US" sz="3200" b="1">
                <a:latin typeface="黑体" panose="02010609060101010101" charset="-122"/>
                <a:ea typeface="黑体" panose="02010609060101010101" charset="-122"/>
                <a:cs typeface="黑体" panose="02010609060101010101" charset="-122"/>
              </a:rPr>
              <a:t>）</a:t>
            </a:r>
            <a:r>
              <a:rPr lang="zh-CN" sz="3200" b="1">
                <a:latin typeface="黑体" panose="02010609060101010101" charset="-122"/>
                <a:ea typeface="黑体" panose="02010609060101010101" charset="-122"/>
                <a:cs typeface="黑体" panose="02010609060101010101" charset="-122"/>
              </a:rPr>
              <a:t>以欺诈、胁迫的手段或者乘人之危，使对方在</a:t>
            </a:r>
            <a:r>
              <a:rPr lang="zh-CN" sz="3200" b="1" u="sng">
                <a:solidFill>
                  <a:srgbClr val="FF0000"/>
                </a:solidFill>
                <a:latin typeface="黑体" panose="02010609060101010101" charset="-122"/>
                <a:ea typeface="黑体" panose="02010609060101010101" charset="-122"/>
                <a:cs typeface="黑体" panose="02010609060101010101" charset="-122"/>
              </a:rPr>
              <a:t>违背</a:t>
            </a:r>
            <a:r>
              <a:rPr lang="zh-CN" altLang="en-US" sz="3200" b="1" u="sng">
                <a:solidFill>
                  <a:srgbClr val="FF0000"/>
                </a:solidFill>
                <a:latin typeface="黑体" panose="02010609060101010101" charset="-122"/>
                <a:ea typeface="黑体" panose="02010609060101010101" charset="-122"/>
                <a:cs typeface="黑体" panose="02010609060101010101" charset="-122"/>
              </a:rPr>
              <a:t>真实意思</a:t>
            </a:r>
            <a:r>
              <a:rPr lang="zh-CN" sz="3200" b="1">
                <a:latin typeface="黑体" panose="02010609060101010101" charset="-122"/>
                <a:ea typeface="黑体" panose="02010609060101010101" charset="-122"/>
                <a:cs typeface="黑体" panose="02010609060101010101" charset="-122"/>
              </a:rPr>
              <a:t>的情况下订立或者变更劳动合同的。</a:t>
            </a:r>
            <a:endParaRPr lang="en-US" sz="3200" b="1">
              <a:latin typeface="黑体" panose="02010609060101010101" charset="-122"/>
              <a:ea typeface="黑体" panose="02010609060101010101" charset="-122"/>
              <a:cs typeface="黑体" panose="02010609060101010101" charset="-122"/>
            </a:endParaRPr>
          </a:p>
          <a:p>
            <a:pPr indent="0" fontAlgn="auto">
              <a:lnSpc>
                <a:spcPct val="150000"/>
              </a:lnSpc>
              <a:buFont typeface="Arial" panose="020b0604020202020204" pitchFamily="34" charset="0"/>
              <a:buNone/>
            </a:pPr>
            <a:r>
              <a:rPr lang="zh-CN" altLang="en-US" sz="3200" b="1">
                <a:latin typeface="黑体" panose="02010609060101010101" charset="-122"/>
                <a:ea typeface="黑体" panose="02010609060101010101" charset="-122"/>
                <a:cs typeface="黑体" panose="02010609060101010101" charset="-122"/>
              </a:rPr>
              <a:t>（</a:t>
            </a:r>
            <a:r>
              <a:rPr lang="en-US" altLang="zh-CN" sz="3200" b="1">
                <a:latin typeface="黑体" panose="02010609060101010101" charset="-122"/>
                <a:ea typeface="黑体" panose="02010609060101010101" charset="-122"/>
                <a:cs typeface="黑体" panose="02010609060101010101" charset="-122"/>
              </a:rPr>
              <a:t>2</a:t>
            </a:r>
            <a:r>
              <a:rPr lang="zh-CN" altLang="en-US" sz="3200" b="1">
                <a:latin typeface="黑体" panose="02010609060101010101" charset="-122"/>
                <a:ea typeface="黑体" panose="02010609060101010101" charset="-122"/>
                <a:cs typeface="黑体" panose="02010609060101010101" charset="-122"/>
              </a:rPr>
              <a:t>）</a:t>
            </a:r>
            <a:r>
              <a:rPr lang="zh-CN" sz="3200" b="1">
                <a:latin typeface="黑体" panose="02010609060101010101" charset="-122"/>
                <a:ea typeface="黑体" panose="02010609060101010101" charset="-122"/>
                <a:cs typeface="黑体" panose="02010609060101010101" charset="-122"/>
              </a:rPr>
              <a:t>用人单位免除自己的</a:t>
            </a:r>
            <a:r>
              <a:rPr lang="zh-CN" altLang="en-US" sz="3200" b="1">
                <a:latin typeface="黑体" panose="02010609060101010101" charset="-122"/>
                <a:ea typeface="黑体" panose="02010609060101010101" charset="-122"/>
                <a:cs typeface="黑体" panose="02010609060101010101" charset="-122"/>
              </a:rPr>
              <a:t>法定责任</a:t>
            </a:r>
            <a:r>
              <a:rPr lang="zh-CN" sz="3200" b="1">
                <a:latin typeface="黑体" panose="02010609060101010101" charset="-122"/>
                <a:ea typeface="黑体" panose="02010609060101010101" charset="-122"/>
                <a:cs typeface="黑体" panose="02010609060101010101" charset="-122"/>
              </a:rPr>
              <a:t>、</a:t>
            </a:r>
            <a:r>
              <a:rPr lang="zh-CN" sz="3200" b="1" u="sng">
                <a:solidFill>
                  <a:srgbClr val="FF0000"/>
                </a:solidFill>
                <a:latin typeface="黑体" panose="02010609060101010101" charset="-122"/>
                <a:ea typeface="黑体" panose="02010609060101010101" charset="-122"/>
                <a:cs typeface="黑体" panose="02010609060101010101" charset="-122"/>
              </a:rPr>
              <a:t>排除劳动者权利</a:t>
            </a:r>
            <a:r>
              <a:rPr lang="zh-CN" sz="3200" b="1">
                <a:latin typeface="黑体" panose="02010609060101010101" charset="-122"/>
                <a:ea typeface="黑体" panose="02010609060101010101" charset="-122"/>
                <a:cs typeface="黑体" panose="02010609060101010101" charset="-122"/>
              </a:rPr>
              <a:t>的。</a:t>
            </a:r>
            <a:endParaRPr lang="en-US" sz="3200" b="1">
              <a:latin typeface="黑体" panose="02010609060101010101" charset="-122"/>
              <a:ea typeface="黑体" panose="02010609060101010101" charset="-122"/>
              <a:cs typeface="黑体" panose="02010609060101010101" charset="-122"/>
            </a:endParaRPr>
          </a:p>
          <a:p>
            <a:pPr indent="0" fontAlgn="auto">
              <a:lnSpc>
                <a:spcPct val="150000"/>
              </a:lnSpc>
              <a:buFont typeface="Arial" panose="020b0604020202020204" pitchFamily="34" charset="0"/>
              <a:buNone/>
            </a:pPr>
            <a:r>
              <a:rPr lang="zh-CN" altLang="en-US" sz="3200" b="1">
                <a:latin typeface="黑体" panose="02010609060101010101" charset="-122"/>
                <a:ea typeface="黑体" panose="02010609060101010101" charset="-122"/>
                <a:cs typeface="黑体" panose="02010609060101010101" charset="-122"/>
              </a:rPr>
              <a:t>（</a:t>
            </a:r>
            <a:r>
              <a:rPr lang="en-US" altLang="zh-CN" sz="3200" b="1">
                <a:latin typeface="黑体" panose="02010609060101010101" charset="-122"/>
                <a:ea typeface="黑体" panose="02010609060101010101" charset="-122"/>
                <a:cs typeface="黑体" panose="02010609060101010101" charset="-122"/>
              </a:rPr>
              <a:t>3</a:t>
            </a:r>
            <a:r>
              <a:rPr lang="zh-CN" altLang="en-US" sz="3200" b="1">
                <a:latin typeface="黑体" panose="02010609060101010101" charset="-122"/>
                <a:ea typeface="黑体" panose="02010609060101010101" charset="-122"/>
                <a:cs typeface="黑体" panose="02010609060101010101" charset="-122"/>
              </a:rPr>
              <a:t>）</a:t>
            </a:r>
            <a:r>
              <a:rPr lang="zh-CN" sz="3200" b="1">
                <a:latin typeface="黑体" panose="02010609060101010101" charset="-122"/>
                <a:ea typeface="黑体" panose="02010609060101010101" charset="-122"/>
                <a:cs typeface="黑体" panose="02010609060101010101" charset="-122"/>
              </a:rPr>
              <a:t>违反法律、行政法规</a:t>
            </a:r>
            <a:r>
              <a:rPr lang="zh-CN" sz="3200" b="1" u="sng">
                <a:solidFill>
                  <a:srgbClr val="FF0000"/>
                </a:solidFill>
                <a:latin typeface="黑体" panose="02010609060101010101" charset="-122"/>
                <a:ea typeface="黑体" panose="02010609060101010101" charset="-122"/>
                <a:cs typeface="黑体" panose="02010609060101010101" charset="-122"/>
              </a:rPr>
              <a:t>强制性规定</a:t>
            </a:r>
            <a:r>
              <a:rPr lang="zh-CN" sz="3200" b="1">
                <a:latin typeface="黑体" panose="02010609060101010101" charset="-122"/>
                <a:ea typeface="黑体" panose="02010609060101010101" charset="-122"/>
                <a:cs typeface="黑体" panose="02010609060101010101" charset="-122"/>
              </a:rPr>
              <a:t>的。</a:t>
            </a:r>
            <a:endParaRPr lang="zh-CN" altLang="en-US" sz="3200">
              <a:latin typeface="黑体" panose="02010609060101010101" charset="-122"/>
              <a:ea typeface="黑体" panose="02010609060101010101" charset="-122"/>
              <a:cs typeface="黑体" panose="02010609060101010101" charset="-122"/>
            </a:endParaRPr>
          </a:p>
        </p:txBody>
      </p:sp>
      <p:sp>
        <p:nvSpPr>
          <p:cNvPr id="4" name="文本框 3"/>
          <p:cNvSpPr txBox="1"/>
          <p:nvPr>
            <p:custDataLst>
              <p:tags r:id="rId4"/>
            </p:custDataLst>
          </p:nvPr>
        </p:nvSpPr>
        <p:spPr>
          <a:xfrm>
            <a:off x="381635" y="318770"/>
            <a:ext cx="9279890" cy="645160"/>
          </a:xfrm>
          <a:prstGeom prst="rect">
            <a:avLst/>
          </a:prstGeom>
          <a:noFill/>
        </p:spPr>
        <p:txBody>
          <a:bodyPr wrap="square" rtlCol="0">
            <a:spAutoFit/>
          </a:bodyPr>
          <a:lstStyle/>
          <a:p>
            <a:r>
              <a:rPr lang="en-US" altLang="zh-CN" sz="3600" b="1">
                <a:latin typeface="黑体" panose="02010609060101010101" charset="-122"/>
                <a:ea typeface="黑体" panose="02010609060101010101" charset="-122"/>
                <a:cs typeface="黑体" panose="02010609060101010101" charset="-122"/>
                <a:sym typeface="+mn-ea"/>
              </a:rPr>
              <a:t>4. </a:t>
            </a:r>
            <a:r>
              <a:rPr lang="zh-CN" sz="3600" b="1">
                <a:latin typeface="黑体" panose="02010609060101010101" charset="-122"/>
                <a:ea typeface="黑体" panose="02010609060101010101" charset="-122"/>
                <a:cs typeface="黑体" panose="02010609060101010101" charset="-122"/>
                <a:sym typeface="+mn-ea"/>
              </a:rPr>
              <a:t>劳动合同无效或者部分无效的情形</a:t>
            </a:r>
            <a:endParaRPr lang="zh-CN" altLang="en-US" sz="3600">
              <a:latin typeface="黑体" panose="02010609060101010101" charset="-122"/>
              <a:ea typeface="黑体" panose="02010609060101010101" charset="-122"/>
              <a:cs typeface="黑体" panose="02010609060101010101" charset="-122"/>
            </a:endParaRPr>
          </a:p>
        </p:txBody>
      </p:sp>
      <p:sp>
        <p:nvSpPr>
          <p:cNvPr id="5" name="文本框 4"/>
          <p:cNvSpPr txBox="1"/>
          <p:nvPr>
            <p:custDataLst>
              <p:tags r:id="rId5"/>
            </p:custDataLst>
          </p:nvPr>
        </p:nvSpPr>
        <p:spPr>
          <a:xfrm>
            <a:off x="9165590" y="1788795"/>
            <a:ext cx="2738755" cy="3046095"/>
          </a:xfrm>
          <a:prstGeom prst="rect">
            <a:avLst/>
          </a:prstGeom>
          <a:noFill/>
          <a:ln w="9525">
            <a:noFill/>
          </a:ln>
        </p:spPr>
        <p:txBody>
          <a:bodyPr wrap="square">
            <a:spAutoFit/>
          </a:bodyPr>
          <a:lstStyle/>
          <a:p>
            <a:pPr indent="0" fontAlgn="auto">
              <a:lnSpc>
                <a:spcPct val="150000"/>
              </a:lnSpc>
            </a:pPr>
            <a:r>
              <a:rPr lang="zh-CN" sz="3200" b="1">
                <a:latin typeface="方正粗黑宋简体" panose="02000000000000000000" charset="-122"/>
                <a:ea typeface="方正粗黑宋简体" panose="02000000000000000000" charset="-122"/>
              </a:rPr>
              <a:t>劳动合同符合</a:t>
            </a:r>
            <a:r>
              <a:rPr lang="zh-CN" sz="3200" b="1" u="sng">
                <a:solidFill>
                  <a:srgbClr val="FF0000"/>
                </a:solidFill>
                <a:latin typeface="方正粗黑宋简体" panose="02000000000000000000" charset="-122"/>
                <a:ea typeface="方正粗黑宋简体" panose="02000000000000000000" charset="-122"/>
              </a:rPr>
              <a:t>法律规定的条件</a:t>
            </a:r>
            <a:r>
              <a:rPr lang="zh-CN" sz="3200" b="1">
                <a:latin typeface="方正粗黑宋简体" panose="02000000000000000000" charset="-122"/>
                <a:ea typeface="方正粗黑宋简体" panose="02000000000000000000" charset="-122"/>
              </a:rPr>
              <a:t>才产生法律效力</a:t>
            </a:r>
            <a:endParaRPr lang="zh-CN" altLang="en-US" sz="3200" b="1">
              <a:latin typeface="方正粗黑宋简体" panose="02000000000000000000" charset="-122"/>
              <a:ea typeface="方正粗黑宋简体" panose="02000000000000000000" charset="-122"/>
            </a:endParaRPr>
          </a:p>
        </p:txBody>
      </p:sp>
      <p:sp>
        <p:nvSpPr>
          <p:cNvPr id="6" name="右箭头 5"/>
          <p:cNvSpPr/>
          <p:nvPr>
            <p:custDataLst>
              <p:tags r:id="rId6"/>
            </p:custDataLst>
          </p:nvPr>
        </p:nvSpPr>
        <p:spPr>
          <a:xfrm>
            <a:off x="8314055" y="2972435"/>
            <a:ext cx="706120" cy="5378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8" presetClass="entr" presetSubtype="16" fill="hold" grpId="0" nodeType="clickEffect">
                                  <p:stCondLst>
                                    <p:cond delay="0"/>
                                  </p:stCondLst>
                                  <p:childTnLst>
                                    <p:set>
                                      <p:cBhvr>
                                        <p:cTn id="10" dur="1000" fill="hold">
                                          <p:stCondLst>
                                            <p:cond delay="0"/>
                                          </p:stCondLst>
                                        </p:cTn>
                                        <p:tgtEl>
                                          <p:spTgt spid="6"/>
                                        </p:tgtEl>
                                        <p:attrNameLst>
                                          <p:attrName>style.visibility</p:attrName>
                                        </p:attrNameLst>
                                      </p:cBhvr>
                                      <p:to>
                                        <p:strVal val="visible"/>
                                      </p:to>
                                    </p:set>
                                    <p:animEffect transition="in" filter="diamond(in)">
                                      <p:cBhvr>
                                        <p:cTn id="11" dur="1000"/>
                                        <p:tgtEl>
                                          <p:spTgt spid="6"/>
                                        </p:tgtEl>
                                      </p:cBhvr>
                                    </p:animEffect>
                                  </p:childTnLst>
                                </p:cTn>
                              </p:par>
                            </p:childTnLst>
                          </p:cTn>
                        </p:par>
                      </p:childTnLst>
                    </p:cTn>
                  </p:par>
                  <p:par>
                    <p:cTn id="12" fill="hold" nodeType="clickPar">
                      <p:stCondLst>
                        <p:cond delay="indefinite"/>
                      </p:stCondLst>
                      <p:childTnLst>
                        <p:par>
                          <p:cTn id="13" fill="hold" nodeType="afterGroup">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a:blip r:embed="rId5"/>
          <a:stretch>
            <a:fillRect/>
          </a:stretch>
        </a:blipFill>
        <a:effectLst/>
      </p:bgPr>
    </p:bg>
    <p:spTree>
      <p:nvGrpSpPr>
        <p:cNvPr id="1" name=""/>
        <p:cNvGrpSpPr/>
        <p:nvPr>
          <p:custDataLst>
            <p:tags r:id="rId2"/>
          </p:custDataLst>
        </p:nvPr>
      </p:nvGrpSpPr>
      <p:grpSpPr>
        <a:xfrm>
          <a:off x="0" y="0"/>
          <a:ext cx="0" cy="0"/>
        </a:xfrm>
      </p:grpSpPr>
      <p:sp>
        <p:nvSpPr>
          <p:cNvPr id="100" name="文本框 99"/>
          <p:cNvSpPr txBox="1"/>
          <p:nvPr>
            <p:custDataLst>
              <p:tags r:id="rId3"/>
            </p:custDataLst>
          </p:nvPr>
        </p:nvSpPr>
        <p:spPr>
          <a:xfrm>
            <a:off x="278130" y="106045"/>
            <a:ext cx="11635105" cy="5262245"/>
          </a:xfrm>
          <a:prstGeom prst="rect">
            <a:avLst/>
          </a:prstGeom>
          <a:noFill/>
          <a:ln w="9525">
            <a:noFill/>
          </a:ln>
        </p:spPr>
        <p:txBody>
          <a:bodyPr wrap="square">
            <a:spAutoFit/>
          </a:bodyPr>
          <a:lstStyle/>
          <a:p>
            <a:pPr indent="0" fontAlgn="auto">
              <a:lnSpc>
                <a:spcPct val="150000"/>
              </a:lnSpc>
              <a:buFont typeface="Arial" panose="020b0604020202020204" pitchFamily="34" charset="0"/>
              <a:buNone/>
            </a:pPr>
            <a:r>
              <a:rPr lang="zh-CN" sz="2800" b="1">
                <a:latin typeface="黑体" panose="02010609060101010101" charset="-122"/>
                <a:ea typeface="黑体" panose="02010609060101010101" charset="-122"/>
                <a:cs typeface="黑体" panose="02010609060101010101" charset="-122"/>
              </a:rPr>
              <a:t>典例 有效合同要求订立合同的行为人具有相应的民事行为能力，外在表示行为与内心意思相一致，并遵守法律、行政法规，尊重社会公德，不得扰乱社会经济秩序，损害社会利益。根据上述要求，下列合同中有效的</a:t>
            </a:r>
            <a:r>
              <a:rPr lang="en-US" sz="2800" b="1">
                <a:latin typeface="黑体" panose="02010609060101010101" charset="-122"/>
                <a:ea typeface="黑体" panose="02010609060101010101" charset="-122"/>
                <a:cs typeface="黑体" panose="02010609060101010101" charset="-122"/>
              </a:rPr>
              <a:t>A</a:t>
            </a:r>
            <a:r>
              <a:rPr lang="zh-CN" sz="2800" b="1">
                <a:latin typeface="黑体" panose="02010609060101010101" charset="-122"/>
                <a:ea typeface="黑体" panose="02010609060101010101" charset="-122"/>
                <a:cs typeface="黑体" panose="02010609060101010101" charset="-122"/>
              </a:rPr>
              <a:t>．甲制造乙公司的假公章，冒充乙公司的销售人员，与丙公司签订买卖合同</a:t>
            </a:r>
            <a:r>
              <a:rPr lang="en-US" sz="2800" b="1">
                <a:latin typeface="黑体" panose="02010609060101010101" charset="-122"/>
                <a:ea typeface="黑体" panose="02010609060101010101" charset="-122"/>
                <a:cs typeface="黑体" panose="02010609060101010101" charset="-122"/>
              </a:rPr>
              <a:t>B</a:t>
            </a:r>
            <a:r>
              <a:rPr lang="zh-CN" sz="2800" b="1">
                <a:latin typeface="黑体" panose="02010609060101010101" charset="-122"/>
                <a:ea typeface="黑体" panose="02010609060101010101" charset="-122"/>
                <a:cs typeface="黑体" panose="02010609060101010101" charset="-122"/>
              </a:rPr>
              <a:t>．为了扩大生产规模，甲公司与原材料供货商乙公司签订买卖合同</a:t>
            </a:r>
            <a:r>
              <a:rPr lang="en-US" sz="2800" b="1">
                <a:latin typeface="黑体" panose="02010609060101010101" charset="-122"/>
                <a:ea typeface="黑体" panose="02010609060101010101" charset="-122"/>
                <a:cs typeface="黑体" panose="02010609060101010101" charset="-122"/>
              </a:rPr>
              <a:t>C</a:t>
            </a:r>
            <a:r>
              <a:rPr lang="zh-CN" sz="2800" b="1">
                <a:latin typeface="黑体" panose="02010609060101010101" charset="-122"/>
                <a:ea typeface="黑体" panose="02010609060101010101" charset="-122"/>
                <a:cs typeface="黑体" panose="02010609060101010101" charset="-122"/>
              </a:rPr>
              <a:t>．甲年满</a:t>
            </a:r>
            <a:r>
              <a:rPr lang="en-US" sz="2800" b="1">
                <a:latin typeface="黑体" panose="02010609060101010101" charset="-122"/>
                <a:ea typeface="黑体" panose="02010609060101010101" charset="-122"/>
                <a:cs typeface="黑体" panose="02010609060101010101" charset="-122"/>
              </a:rPr>
              <a:t>9</a:t>
            </a:r>
            <a:r>
              <a:rPr lang="zh-CN" sz="2800" b="1">
                <a:latin typeface="黑体" panose="02010609060101010101" charset="-122"/>
                <a:ea typeface="黑体" panose="02010609060101010101" charset="-122"/>
                <a:cs typeface="黑体" panose="02010609060101010101" charset="-122"/>
              </a:rPr>
              <a:t>周岁，经过讨价还价，将自家手机卖给邻居乙</a:t>
            </a:r>
            <a:r>
              <a:rPr lang="en-US" sz="2800" b="1">
                <a:latin typeface="黑体" panose="02010609060101010101" charset="-122"/>
                <a:ea typeface="黑体" panose="02010609060101010101" charset="-122"/>
                <a:cs typeface="黑体" panose="02010609060101010101" charset="-122"/>
              </a:rPr>
              <a:t>D</a:t>
            </a:r>
            <a:r>
              <a:rPr lang="zh-CN" sz="2800" b="1">
                <a:latin typeface="黑体" panose="02010609060101010101" charset="-122"/>
                <a:ea typeface="黑体" panose="02010609060101010101" charset="-122"/>
                <a:cs typeface="黑体" panose="02010609060101010101" charset="-122"/>
              </a:rPr>
              <a:t>．甲公司以扣押人事档案相要挟，与吴某续签劳动合同
</a:t>
            </a:r>
            <a:endParaRPr lang="zh-CN" altLang="en-US" sz="2800" b="1">
              <a:latin typeface="黑体" panose="02010609060101010101" charset="-122"/>
              <a:ea typeface="黑体" panose="02010609060101010101" charset="-122"/>
              <a:cs typeface="黑体" panose="02010609060101010101" charset="-122"/>
            </a:endParaRPr>
          </a:p>
        </p:txBody>
      </p:sp>
      <p:sp>
        <p:nvSpPr>
          <p:cNvPr id="3" name="文本框 2"/>
          <p:cNvSpPr txBox="1"/>
          <p:nvPr>
            <p:custDataLst>
              <p:tags r:id="rId4"/>
            </p:custDataLst>
          </p:nvPr>
        </p:nvSpPr>
        <p:spPr>
          <a:xfrm>
            <a:off x="277495" y="5368290"/>
            <a:ext cx="11635740" cy="1198880"/>
          </a:xfrm>
          <a:prstGeom prst="rect">
            <a:avLst/>
          </a:prstGeom>
          <a:solidFill>
            <a:schemeClr val="bg2"/>
          </a:solidFill>
          <a:ln w="9525">
            <a:noFill/>
          </a:ln>
        </p:spPr>
        <p:txBody>
          <a:bodyPr wrap="square">
            <a:spAutoFit/>
          </a:bodyPr>
          <a:lstStyle/>
          <a:p>
            <a:pPr indent="0"/>
            <a:r>
              <a:rPr lang="en-US" sz="2400" b="1">
                <a:solidFill>
                  <a:srgbClr val="C00000"/>
                </a:solidFill>
                <a:latin typeface="Times New Roman" panose="02020603050405020304" charset="0"/>
                <a:ea typeface="宋体" panose="02010600030101010101" pitchFamily="2" charset="-122"/>
                <a:cs typeface="Times New Roman" panose="02020603050405020304" charset="0"/>
              </a:rPr>
              <a:t>B</a:t>
            </a:r>
            <a:r>
              <a:rPr lang="zh-CN" sz="2400" b="1">
                <a:solidFill>
                  <a:srgbClr val="C00000"/>
                </a:solidFill>
                <a:ea typeface="宋体" panose="02010600030101010101" pitchFamily="2" charset="-122"/>
              </a:rPr>
              <a:t>　</a:t>
            </a:r>
            <a:r>
              <a:rPr lang="zh-CN" sz="2400" b="1">
                <a:solidFill>
                  <a:srgbClr val="C00000"/>
                </a:solidFill>
                <a:ea typeface="黑体" panose="02010609060101010101" charset="-122"/>
              </a:rPr>
              <a:t>解析</a:t>
            </a:r>
            <a:r>
              <a:rPr lang="zh-CN" sz="2400" b="1">
                <a:solidFill>
                  <a:srgbClr val="C00000"/>
                </a:solidFill>
                <a:ea typeface="楷体_GB2312" panose="02010609030101010101" charset="-122"/>
              </a:rPr>
              <a:t>：</a:t>
            </a:r>
            <a:r>
              <a:rPr lang="en-US" sz="2400" b="1">
                <a:solidFill>
                  <a:srgbClr val="C00000"/>
                </a:solidFill>
                <a:latin typeface="Times New Roman" panose="02020603050405020304" charset="0"/>
                <a:ea typeface="楷体_GB2312" panose="02010609030101010101" charset="-122"/>
              </a:rPr>
              <a:t>A</a:t>
            </a:r>
            <a:r>
              <a:rPr lang="zh-CN" sz="2400" b="1">
                <a:solidFill>
                  <a:srgbClr val="C00000"/>
                </a:solidFill>
                <a:ea typeface="楷体_GB2312" panose="02010609030101010101" charset="-122"/>
              </a:rPr>
              <a:t>中甲制造乙公司假公章</a:t>
            </a:r>
            <a:r>
              <a:rPr lang="zh-CN" sz="2400" b="1">
                <a:solidFill>
                  <a:srgbClr val="C00000"/>
                </a:solidFill>
                <a:ea typeface="宋体" panose="02010600030101010101" pitchFamily="2" charset="-122"/>
              </a:rPr>
              <a:t>，</a:t>
            </a:r>
            <a:r>
              <a:rPr lang="zh-CN" sz="2400" b="1">
                <a:solidFill>
                  <a:srgbClr val="C00000"/>
                </a:solidFill>
                <a:ea typeface="楷体_GB2312" panose="02010609030101010101" charset="-122"/>
              </a:rPr>
              <a:t>冒充乙公司销售人员</a:t>
            </a:r>
            <a:r>
              <a:rPr lang="zh-CN" sz="2400" b="1">
                <a:solidFill>
                  <a:srgbClr val="C00000"/>
                </a:solidFill>
                <a:ea typeface="宋体" panose="02010600030101010101" pitchFamily="2" charset="-122"/>
              </a:rPr>
              <a:t>，</a:t>
            </a:r>
            <a:r>
              <a:rPr lang="zh-CN" sz="2400" b="1">
                <a:solidFill>
                  <a:srgbClr val="C00000"/>
                </a:solidFill>
                <a:ea typeface="楷体_GB2312" panose="02010609030101010101" charset="-122"/>
              </a:rPr>
              <a:t>属于违法行为</a:t>
            </a:r>
            <a:r>
              <a:rPr lang="zh-CN" sz="2400" b="1">
                <a:solidFill>
                  <a:srgbClr val="C00000"/>
                </a:solidFill>
                <a:ea typeface="宋体" panose="02010600030101010101" pitchFamily="2" charset="-122"/>
              </a:rPr>
              <a:t>，</a:t>
            </a:r>
            <a:r>
              <a:rPr lang="zh-CN" sz="2400" b="1">
                <a:solidFill>
                  <a:srgbClr val="C00000"/>
                </a:solidFill>
                <a:ea typeface="楷体_GB2312" panose="02010609030101010101" charset="-122"/>
              </a:rPr>
              <a:t>合同无效</a:t>
            </a:r>
            <a:r>
              <a:rPr lang="zh-CN" sz="2400" b="1">
                <a:solidFill>
                  <a:srgbClr val="C00000"/>
                </a:solidFill>
                <a:latin typeface="Times New Roman" panose="02020603050405020304" charset="0"/>
                <a:ea typeface="宋体" panose="02010600030101010101" pitchFamily="2" charset="-122"/>
              </a:rPr>
              <a:t>；</a:t>
            </a:r>
            <a:r>
              <a:rPr lang="en-US" sz="2400" b="1">
                <a:solidFill>
                  <a:srgbClr val="C00000"/>
                </a:solidFill>
                <a:latin typeface="Times New Roman" panose="02020603050405020304" charset="0"/>
                <a:ea typeface="楷体_GB2312" panose="02010609030101010101" charset="-122"/>
              </a:rPr>
              <a:t>C</a:t>
            </a:r>
            <a:r>
              <a:rPr lang="zh-CN" sz="2400" b="1">
                <a:solidFill>
                  <a:srgbClr val="C00000"/>
                </a:solidFill>
                <a:ea typeface="楷体_GB2312" panose="02010609030101010101" charset="-122"/>
              </a:rPr>
              <a:t>中甲未满</a:t>
            </a:r>
            <a:r>
              <a:rPr lang="en-US" sz="2400" b="1">
                <a:solidFill>
                  <a:srgbClr val="C00000"/>
                </a:solidFill>
                <a:latin typeface="Times New Roman" panose="02020603050405020304" charset="0"/>
                <a:ea typeface="楷体_GB2312" panose="02010609030101010101" charset="-122"/>
              </a:rPr>
              <a:t>9</a:t>
            </a:r>
            <a:r>
              <a:rPr lang="zh-CN" sz="2400" b="1">
                <a:solidFill>
                  <a:srgbClr val="C00000"/>
                </a:solidFill>
                <a:ea typeface="楷体_GB2312" panose="02010609030101010101" charset="-122"/>
              </a:rPr>
              <a:t>周岁</a:t>
            </a:r>
            <a:r>
              <a:rPr lang="zh-CN" sz="2400" b="1">
                <a:solidFill>
                  <a:srgbClr val="C00000"/>
                </a:solidFill>
                <a:ea typeface="宋体" panose="02010600030101010101" pitchFamily="2" charset="-122"/>
              </a:rPr>
              <a:t>，</a:t>
            </a:r>
            <a:r>
              <a:rPr lang="zh-CN" sz="2400" b="1">
                <a:solidFill>
                  <a:srgbClr val="C00000"/>
                </a:solidFill>
                <a:ea typeface="楷体_GB2312" panose="02010609030101010101" charset="-122"/>
              </a:rPr>
              <a:t>属于无行为能力人</a:t>
            </a:r>
            <a:r>
              <a:rPr lang="zh-CN" sz="2400" b="1">
                <a:solidFill>
                  <a:srgbClr val="C00000"/>
                </a:solidFill>
                <a:ea typeface="宋体" panose="02010600030101010101" pitchFamily="2" charset="-122"/>
              </a:rPr>
              <a:t>，</a:t>
            </a:r>
            <a:r>
              <a:rPr lang="zh-CN" sz="2400" b="1">
                <a:solidFill>
                  <a:srgbClr val="C00000"/>
                </a:solidFill>
                <a:ea typeface="楷体_GB2312" panose="02010609030101010101" charset="-122"/>
              </a:rPr>
              <a:t>其与邻居的买卖行为是无效的</a:t>
            </a:r>
            <a:r>
              <a:rPr lang="zh-CN" sz="2400" b="1">
                <a:solidFill>
                  <a:srgbClr val="C00000"/>
                </a:solidFill>
                <a:ea typeface="宋体" panose="02010600030101010101" pitchFamily="2" charset="-122"/>
              </a:rPr>
              <a:t>，</a:t>
            </a:r>
            <a:r>
              <a:rPr lang="en-US" sz="2400" b="1">
                <a:solidFill>
                  <a:srgbClr val="C00000"/>
                </a:solidFill>
                <a:latin typeface="Times New Roman" panose="02020603050405020304" charset="0"/>
                <a:ea typeface="宋体" panose="02010600030101010101" pitchFamily="2" charset="-122"/>
                <a:cs typeface="Times New Roman" panose="02020603050405020304" charset="0"/>
              </a:rPr>
              <a:t>D</a:t>
            </a:r>
            <a:r>
              <a:rPr lang="zh-CN" sz="2400" b="1">
                <a:solidFill>
                  <a:srgbClr val="C00000"/>
                </a:solidFill>
                <a:ea typeface="楷体_GB2312" panose="02010609030101010101" charset="-122"/>
              </a:rPr>
              <a:t>中甲公司以扣押人事档案相要挟</a:t>
            </a:r>
            <a:r>
              <a:rPr lang="zh-CN" sz="2400" b="1">
                <a:solidFill>
                  <a:srgbClr val="C00000"/>
                </a:solidFill>
                <a:ea typeface="宋体" panose="02010600030101010101" pitchFamily="2" charset="-122"/>
              </a:rPr>
              <a:t>，</a:t>
            </a:r>
            <a:r>
              <a:rPr lang="zh-CN" sz="2400" b="1">
                <a:solidFill>
                  <a:srgbClr val="C00000"/>
                </a:solidFill>
                <a:ea typeface="楷体_GB2312" panose="02010609030101010101" charset="-122"/>
              </a:rPr>
              <a:t>属于违法行为</a:t>
            </a:r>
            <a:r>
              <a:rPr lang="zh-CN" sz="2400" b="1">
                <a:solidFill>
                  <a:srgbClr val="C00000"/>
                </a:solidFill>
                <a:ea typeface="宋体" panose="02010600030101010101" pitchFamily="2" charset="-122"/>
              </a:rPr>
              <a:t>，</a:t>
            </a:r>
            <a:r>
              <a:rPr lang="zh-CN" sz="2400" b="1">
                <a:solidFill>
                  <a:srgbClr val="C00000"/>
                </a:solidFill>
                <a:ea typeface="楷体_GB2312" panose="02010609030101010101" charset="-122"/>
              </a:rPr>
              <a:t>其续签的劳动合同是无效的。</a:t>
            </a:r>
            <a:endParaRPr lang="zh-CN" altLang="en-US" sz="2400" b="1">
              <a:solidFill>
                <a:srgbClr val="C00000"/>
              </a:solidFill>
              <a:ea typeface="楷体_GB2312" panose="02010609030101010101" charset="-122"/>
            </a:endParaRPr>
          </a:p>
        </p:txBody>
      </p:sp>
    </p:spTree>
  </p:cSld>
  <p:clrMapOvr>
    <a:masterClrMapping/>
  </p:clrMapOvr>
  <mc:AlternateContent>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3"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a:blip r:embed="rId7"/>
          <a:stretch>
            <a:fillRect/>
          </a:stretch>
        </a:blipFill>
        <a:effectLst/>
      </p:bgPr>
    </p:bg>
    <p:spTree>
      <p:nvGrpSpPr>
        <p:cNvPr id="1" name=""/>
        <p:cNvGrpSpPr/>
        <p:nvPr>
          <p:custDataLst>
            <p:tags r:id="rId2"/>
          </p:custDataLst>
        </p:nvPr>
      </p:nvGrpSpPr>
      <p:grpSpPr>
        <a:xfrm>
          <a:off x="0" y="0"/>
          <a:ext cx="0" cy="0"/>
        </a:xfrm>
      </p:grpSpPr>
      <p:sp>
        <p:nvSpPr>
          <p:cNvPr id="2" name="文本框 1"/>
          <p:cNvSpPr txBox="1"/>
          <p:nvPr>
            <p:custDataLst>
              <p:tags r:id="rId3"/>
            </p:custDataLst>
          </p:nvPr>
        </p:nvSpPr>
        <p:spPr>
          <a:xfrm>
            <a:off x="507365" y="1104265"/>
            <a:ext cx="4812030" cy="3784600"/>
          </a:xfrm>
          <a:prstGeom prst="rect">
            <a:avLst/>
          </a:prstGeom>
          <a:noFill/>
          <a:ln w="9525">
            <a:noFill/>
          </a:ln>
        </p:spPr>
        <p:txBody>
          <a:bodyPr wrap="square">
            <a:spAutoFit/>
          </a:bodyPr>
          <a:lstStyle/>
          <a:p>
            <a:pPr indent="0" fontAlgn="auto">
              <a:lnSpc>
                <a:spcPct val="150000"/>
              </a:lnSpc>
              <a:buFont typeface="Arial" panose="020b0604020202020204" pitchFamily="34" charset="0"/>
              <a:buNone/>
            </a:pPr>
            <a:r>
              <a:rPr lang="en-US" sz="3200" b="1">
                <a:latin typeface="黑体" panose="02010609060101010101" charset="-122"/>
                <a:ea typeface="黑体" panose="02010609060101010101" charset="-122"/>
                <a:cs typeface="黑体" panose="02010609060101010101" charset="-122"/>
              </a:rPr>
              <a:t>5</a:t>
            </a:r>
            <a:r>
              <a:rPr lang="zh-CN" sz="3200" b="1">
                <a:latin typeface="黑体" panose="02010609060101010101" charset="-122"/>
                <a:ea typeface="黑体" panose="02010609060101010101" charset="-122"/>
                <a:cs typeface="黑体" panose="02010609060101010101" charset="-122"/>
              </a:rPr>
              <a:t>．劳动合同一旦由双方当事人</a:t>
            </a:r>
            <a:r>
              <a:rPr lang="zh-CN" sz="3200" b="1" u="sng">
                <a:solidFill>
                  <a:srgbClr val="FF0000"/>
                </a:solidFill>
                <a:latin typeface="黑体" panose="02010609060101010101" charset="-122"/>
                <a:ea typeface="黑体" panose="02010609060101010101" charset="-122"/>
                <a:cs typeface="黑体" panose="02010609060101010101" charset="-122"/>
              </a:rPr>
              <a:t>签字或盖章</a:t>
            </a:r>
            <a:r>
              <a:rPr lang="zh-CN" sz="3200" b="1">
                <a:latin typeface="黑体" panose="02010609060101010101" charset="-122"/>
                <a:ea typeface="黑体" panose="02010609060101010101" charset="-122"/>
                <a:cs typeface="黑体" panose="02010609060101010101" charset="-122"/>
              </a:rPr>
              <a:t>，即对双方形成约束力，双方当事人应当</a:t>
            </a:r>
            <a:r>
              <a:rPr lang="zh-CN" sz="3200" b="1" u="sng">
                <a:solidFill>
                  <a:srgbClr val="FF0000"/>
                </a:solidFill>
                <a:latin typeface="黑体" panose="02010609060101010101" charset="-122"/>
                <a:ea typeface="黑体" panose="02010609060101010101" charset="-122"/>
                <a:cs typeface="黑体" panose="02010609060101010101" charset="-122"/>
              </a:rPr>
              <a:t>依法履行</a:t>
            </a:r>
            <a:r>
              <a:rPr lang="zh-CN" sz="3200" b="1">
                <a:latin typeface="黑体" panose="02010609060101010101" charset="-122"/>
                <a:ea typeface="黑体" panose="02010609060101010101" charset="-122"/>
                <a:cs typeface="黑体" panose="02010609060101010101" charset="-122"/>
              </a:rPr>
              <a:t>，不得随意变更。</a:t>
            </a:r>
            <a:endParaRPr lang="zh-CN" altLang="en-US" sz="3200" b="1">
              <a:latin typeface="黑体" panose="02010609060101010101" charset="-122"/>
              <a:ea typeface="黑体" panose="02010609060101010101" charset="-122"/>
              <a:cs typeface="黑体" panose="02010609060101010101" charset="-122"/>
            </a:endParaRPr>
          </a:p>
        </p:txBody>
      </p:sp>
      <p:sp>
        <p:nvSpPr>
          <p:cNvPr id="6" name="文本框 5"/>
          <p:cNvSpPr txBox="1"/>
          <p:nvPr>
            <p:custDataLst>
              <p:tags r:id="rId4"/>
            </p:custDataLst>
          </p:nvPr>
        </p:nvSpPr>
        <p:spPr>
          <a:xfrm>
            <a:off x="92710" y="248285"/>
            <a:ext cx="5878830" cy="706755"/>
          </a:xfrm>
          <a:prstGeom prst="rect">
            <a:avLst/>
          </a:prstGeom>
          <a:noFill/>
        </p:spPr>
        <p:txBody>
          <a:bodyPr wrap="square" rtlCol="0">
            <a:spAutoFit/>
          </a:bodyPr>
          <a:lstStyle/>
          <a:p>
            <a:pPr indent="0">
              <a:buFont typeface="Arial" panose="020b0604020202020204" pitchFamily="34" charset="0"/>
              <a:buNone/>
            </a:pPr>
            <a:r>
              <a:rPr lang="zh-CN" altLang="en-US" sz="4000" b="1">
                <a:solidFill>
                  <a:srgbClr val="FF0000"/>
                </a:solidFill>
                <a:latin typeface="黑体" panose="02010609060101010101" charset="-122"/>
                <a:ea typeface="黑体" panose="02010609060101010101" charset="-122"/>
                <a:sym typeface="+mn-ea"/>
              </a:rPr>
              <a:t>（二）劳动也要签合同</a:t>
            </a:r>
          </a:p>
        </p:txBody>
      </p:sp>
      <p:pic>
        <p:nvPicPr>
          <p:cNvPr id="5" name="图片 4"/>
          <p:cNvPicPr>
            <a:picLocks noChangeAspect="1"/>
          </p:cNvPicPr>
          <p:nvPr>
            <p:custDataLst>
              <p:tags r:id="rId6"/>
            </p:custDataLst>
          </p:nvPr>
        </p:nvPicPr>
        <p:blipFill>
          <a:blip r:embed="rId5"/>
          <a:stretch>
            <a:fillRect/>
          </a:stretch>
        </p:blipFill>
        <p:spPr>
          <a:xfrm>
            <a:off x="6151245" y="248285"/>
            <a:ext cx="5559425" cy="5759450"/>
          </a:xfrm>
          <a:prstGeom prst="rect">
            <a:avLst/>
          </a:prstGeom>
        </p:spPr>
      </p:pic>
    </p:spTree>
  </p:cSld>
  <p:clrMapOvr>
    <a:masterClrMapping/>
  </p:clrMapOvr>
  <mc:AlternateContent>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1" fill="hold" grpId="0"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a:blip r:embed="rId4"/>
          <a:stretch>
            <a:fillRect/>
          </a:stretch>
        </a:blipFill>
        <a:effectLst/>
      </p:bgPr>
    </p:bg>
    <p:spTree>
      <p:nvGrpSpPr>
        <p:cNvPr id="1" name=""/>
        <p:cNvGrpSpPr/>
        <p:nvPr>
          <p:custDataLst>
            <p:tags r:id="rId2"/>
          </p:custDataLst>
        </p:nvPr>
      </p:nvGrpSpPr>
      <p:grpSpPr>
        <a:xfrm>
          <a:off x="0" y="0"/>
          <a:ext cx="0" cy="0"/>
        </a:xfrm>
      </p:grpSpPr>
      <p:sp>
        <p:nvSpPr>
          <p:cNvPr id="2" name="文本框 1"/>
          <p:cNvSpPr txBox="1"/>
          <p:nvPr>
            <p:custDataLst>
              <p:tags r:id="rId3"/>
            </p:custDataLst>
          </p:nvPr>
        </p:nvSpPr>
        <p:spPr>
          <a:xfrm>
            <a:off x="259080" y="194945"/>
            <a:ext cx="11584940" cy="6000750"/>
          </a:xfrm>
          <a:prstGeom prst="rect">
            <a:avLst/>
          </a:prstGeom>
          <a:noFill/>
          <a:ln w="9525">
            <a:noFill/>
          </a:ln>
        </p:spPr>
        <p:txBody>
          <a:bodyPr wrap="square">
            <a:spAutoFit/>
          </a:bodyPr>
          <a:lstStyle/>
          <a:p>
            <a:pPr indent="0" fontAlgn="auto">
              <a:lnSpc>
                <a:spcPct val="150000"/>
              </a:lnSpc>
              <a:buFont typeface="Arial" panose="020b0604020202020204" pitchFamily="34" charset="0"/>
              <a:buNone/>
            </a:pPr>
            <a:r>
              <a:rPr lang="zh-CN" sz="3200" b="1">
                <a:latin typeface="黑体" panose="02010609060101010101" charset="-122"/>
                <a:ea typeface="黑体" panose="02010609060101010101" charset="-122"/>
                <a:cs typeface="黑体" panose="02010609060101010101" charset="-122"/>
              </a:rPr>
              <a:t>材料分析  李某于</a:t>
            </a:r>
            <a:r>
              <a:rPr lang="en-US" sz="3200" b="1">
                <a:latin typeface="黑体" panose="02010609060101010101" charset="-122"/>
                <a:ea typeface="黑体" panose="02010609060101010101" charset="-122"/>
                <a:cs typeface="黑体" panose="02010609060101010101" charset="-122"/>
              </a:rPr>
              <a:t>1983</a:t>
            </a:r>
            <a:r>
              <a:rPr lang="zh-CN" sz="3200" b="1">
                <a:latin typeface="黑体" panose="02010609060101010101" charset="-122"/>
                <a:ea typeface="黑体" panose="02010609060101010101" charset="-122"/>
                <a:cs typeface="黑体" panose="02010609060101010101" charset="-122"/>
              </a:rPr>
              <a:t>年</a:t>
            </a:r>
            <a:r>
              <a:rPr lang="en-US" sz="3200" b="1">
                <a:latin typeface="黑体" panose="02010609060101010101" charset="-122"/>
                <a:ea typeface="黑体" panose="02010609060101010101" charset="-122"/>
                <a:cs typeface="黑体" panose="02010609060101010101" charset="-122"/>
              </a:rPr>
              <a:t>10</a:t>
            </a:r>
            <a:r>
              <a:rPr lang="zh-CN" sz="3200" b="1">
                <a:latin typeface="黑体" panose="02010609060101010101" charset="-122"/>
                <a:ea typeface="黑体" panose="02010609060101010101" charset="-122"/>
                <a:cs typeface="黑体" panose="02010609060101010101" charset="-122"/>
              </a:rPr>
              <a:t>月</a:t>
            </a:r>
            <a:r>
              <a:rPr lang="en-US" sz="3200" b="1">
                <a:latin typeface="黑体" panose="02010609060101010101" charset="-122"/>
                <a:ea typeface="黑体" panose="02010609060101010101" charset="-122"/>
                <a:cs typeface="黑体" panose="02010609060101010101" charset="-122"/>
              </a:rPr>
              <a:t>10</a:t>
            </a:r>
            <a:r>
              <a:rPr lang="zh-CN" sz="3200" b="1">
                <a:latin typeface="黑体" panose="02010609060101010101" charset="-122"/>
                <a:ea typeface="黑体" panose="02010609060101010101" charset="-122"/>
                <a:cs typeface="黑体" panose="02010609060101010101" charset="-122"/>
              </a:rPr>
              <a:t>日出生，并于</a:t>
            </a:r>
            <a:r>
              <a:rPr lang="en-US" sz="3200" b="1">
                <a:latin typeface="黑体" panose="02010609060101010101" charset="-122"/>
                <a:ea typeface="黑体" panose="02010609060101010101" charset="-122"/>
                <a:cs typeface="黑体" panose="02010609060101010101" charset="-122"/>
              </a:rPr>
              <a:t>1997</a:t>
            </a:r>
            <a:r>
              <a:rPr lang="zh-CN" sz="3200" b="1">
                <a:latin typeface="黑体" panose="02010609060101010101" charset="-122"/>
                <a:ea typeface="黑体" panose="02010609060101010101" charset="-122"/>
                <a:cs typeface="黑体" panose="02010609060101010101" charset="-122"/>
              </a:rPr>
              <a:t>年</a:t>
            </a:r>
            <a:r>
              <a:rPr lang="en-US" sz="3200" b="1">
                <a:latin typeface="黑体" panose="02010609060101010101" charset="-122"/>
                <a:ea typeface="黑体" panose="02010609060101010101" charset="-122"/>
                <a:cs typeface="黑体" panose="02010609060101010101" charset="-122"/>
              </a:rPr>
              <a:t>11</a:t>
            </a:r>
            <a:r>
              <a:rPr lang="zh-CN" sz="3200" b="1">
                <a:latin typeface="黑体" panose="02010609060101010101" charset="-122"/>
                <a:ea typeface="黑体" panose="02010609060101010101" charset="-122"/>
                <a:cs typeface="黑体" panose="02010609060101010101" charset="-122"/>
              </a:rPr>
              <a:t>月</a:t>
            </a:r>
            <a:r>
              <a:rPr lang="en-US" sz="3200" b="1">
                <a:latin typeface="黑体" panose="02010609060101010101" charset="-122"/>
                <a:ea typeface="黑体" panose="02010609060101010101" charset="-122"/>
                <a:cs typeface="黑体" panose="02010609060101010101" charset="-122"/>
              </a:rPr>
              <a:t>10</a:t>
            </a:r>
            <a:r>
              <a:rPr lang="zh-CN" sz="3200" b="1">
                <a:latin typeface="黑体" panose="02010609060101010101" charset="-122"/>
                <a:ea typeface="黑体" panose="02010609060101010101" charset="-122"/>
                <a:cs typeface="黑体" panose="02010609060101010101" charset="-122"/>
              </a:rPr>
              <a:t>日与某农药厂签订为期</a:t>
            </a:r>
            <a:r>
              <a:rPr lang="en-US" sz="3200" b="1">
                <a:latin typeface="黑体" panose="02010609060101010101" charset="-122"/>
                <a:ea typeface="黑体" panose="02010609060101010101" charset="-122"/>
                <a:cs typeface="黑体" panose="02010609060101010101" charset="-122"/>
              </a:rPr>
              <a:t>5</a:t>
            </a:r>
            <a:r>
              <a:rPr lang="zh-CN" sz="3200" b="1">
                <a:latin typeface="黑体" panose="02010609060101010101" charset="-122"/>
                <a:ea typeface="黑体" panose="02010609060101010101" charset="-122"/>
                <a:cs typeface="黑体" panose="02010609060101010101" charset="-122"/>
              </a:rPr>
              <a:t>年的劳动合同。合同约定李某试用期为</a:t>
            </a:r>
            <a:r>
              <a:rPr lang="en-US" sz="3200" b="1">
                <a:latin typeface="黑体" panose="02010609060101010101" charset="-122"/>
                <a:ea typeface="黑体" panose="02010609060101010101" charset="-122"/>
                <a:cs typeface="黑体" panose="02010609060101010101" charset="-122"/>
              </a:rPr>
              <a:t>1</a:t>
            </a:r>
            <a:r>
              <a:rPr lang="zh-CN" sz="3200" b="1">
                <a:latin typeface="黑体" panose="02010609060101010101" charset="-122"/>
                <a:ea typeface="黑体" panose="02010609060101010101" charset="-122"/>
                <a:cs typeface="黑体" panose="02010609060101010101" charset="-122"/>
              </a:rPr>
              <a:t>年，从事农药包装工作，每日工作</a:t>
            </a:r>
            <a:r>
              <a:rPr lang="en-US" sz="3200" b="1">
                <a:latin typeface="黑体" panose="02010609060101010101" charset="-122"/>
                <a:ea typeface="黑体" panose="02010609060101010101" charset="-122"/>
                <a:cs typeface="黑体" panose="02010609060101010101" charset="-122"/>
              </a:rPr>
              <a:t>8</a:t>
            </a:r>
            <a:r>
              <a:rPr lang="zh-CN" sz="3200" b="1">
                <a:latin typeface="黑体" panose="02010609060101010101" charset="-122"/>
                <a:ea typeface="黑体" panose="02010609060101010101" charset="-122"/>
                <a:cs typeface="黑体" panose="02010609060101010101" charset="-122"/>
              </a:rPr>
              <a:t>小时，必须遵守厂规厂纪，实行计件工资，若李某擅自解除劳动合同，应负违约赔偿责任，并且厂方不退还其签订劳动合同时缴纳的入厂押金。</a:t>
            </a:r>
            <a:endParaRPr lang="en-US" sz="3200" b="1">
              <a:latin typeface="黑体" panose="02010609060101010101" charset="-122"/>
              <a:ea typeface="黑体" panose="02010609060101010101" charset="-122"/>
              <a:cs typeface="黑体" panose="02010609060101010101" charset="-122"/>
            </a:endParaRPr>
          </a:p>
          <a:p>
            <a:pPr indent="0" fontAlgn="auto">
              <a:lnSpc>
                <a:spcPct val="150000"/>
              </a:lnSpc>
              <a:buFont typeface="Arial" panose="020b0604020202020204" pitchFamily="34" charset="0"/>
              <a:buNone/>
            </a:pPr>
            <a:r>
              <a:rPr lang="en-US" sz="3200" b="1">
                <a:solidFill>
                  <a:srgbClr val="FF0000"/>
                </a:solidFill>
                <a:latin typeface="黑体" panose="02010609060101010101" charset="-122"/>
                <a:ea typeface="黑体" panose="02010609060101010101" charset="-122"/>
                <a:cs typeface="黑体" panose="02010609060101010101" charset="-122"/>
              </a:rPr>
              <a:t>(1)</a:t>
            </a:r>
            <a:r>
              <a:rPr lang="zh-CN" sz="3200" b="1">
                <a:solidFill>
                  <a:srgbClr val="FF0000"/>
                </a:solidFill>
                <a:latin typeface="黑体" panose="02010609060101010101" charset="-122"/>
                <a:ea typeface="黑体" panose="02010609060101010101" charset="-122"/>
                <a:cs typeface="黑体" panose="02010609060101010101" charset="-122"/>
              </a:rPr>
              <a:t>按照劳动法的规定，这份劳动合同有哪些内容是违法的？</a:t>
            </a:r>
            <a:r>
              <a:rPr lang="en-US" sz="3200" b="1">
                <a:solidFill>
                  <a:srgbClr val="FF0000"/>
                </a:solidFill>
                <a:latin typeface="黑体" panose="02010609060101010101" charset="-122"/>
                <a:ea typeface="黑体" panose="02010609060101010101" charset="-122"/>
                <a:cs typeface="黑体" panose="02010609060101010101" charset="-122"/>
              </a:rPr>
              <a:t>(2)</a:t>
            </a:r>
            <a:r>
              <a:rPr lang="zh-CN" sz="3200" b="1">
                <a:solidFill>
                  <a:srgbClr val="FF0000"/>
                </a:solidFill>
                <a:latin typeface="黑体" panose="02010609060101010101" charset="-122"/>
                <a:ea typeface="黑体" panose="02010609060101010101" charset="-122"/>
                <a:cs typeface="黑体" panose="02010609060101010101" charset="-122"/>
              </a:rPr>
              <a:t>这份劳动合同缺少哪些必要条款？ </a:t>
            </a:r>
            <a:r>
              <a:rPr lang="en-US" sz="3200" b="1">
                <a:solidFill>
                  <a:srgbClr val="FF0000"/>
                </a:solidFill>
                <a:latin typeface="黑体" panose="02010609060101010101" charset="-122"/>
                <a:ea typeface="黑体" panose="02010609060101010101" charset="-122"/>
                <a:cs typeface="黑体" panose="02010609060101010101" charset="-122"/>
              </a:rPr>
              <a:t>(3)</a:t>
            </a:r>
            <a:r>
              <a:rPr lang="zh-CN" sz="3200" b="1">
                <a:solidFill>
                  <a:srgbClr val="FF0000"/>
                </a:solidFill>
                <a:latin typeface="黑体" panose="02010609060101010101" charset="-122"/>
                <a:ea typeface="黑体" panose="02010609060101010101" charset="-122"/>
                <a:cs typeface="黑体" panose="02010609060101010101" charset="-122"/>
              </a:rPr>
              <a:t>如何认定这份劳动合同的效力？
</a:t>
            </a:r>
            <a:endParaRPr lang="zh-CN" altLang="en-US" sz="3200" b="1">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8" presetClass="entr" presetSubtype="16" fill="hold" grpId="0"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a:blip r:embed="rId8"/>
          <a:stretch>
            <a:fillRect/>
          </a:stretch>
        </a:blipFill>
        <a:effectLst/>
      </p:bgPr>
    </p:bg>
    <p:spTree>
      <p:nvGrpSpPr>
        <p:cNvPr id="1" name=""/>
        <p:cNvGrpSpPr/>
        <p:nvPr>
          <p:custDataLst>
            <p:tags r:id="rId2"/>
          </p:custDataLst>
        </p:nvPr>
      </p:nvGrpSpPr>
      <p:grpSpPr>
        <a:xfrm>
          <a:off x="0" y="0"/>
          <a:ext cx="0" cy="0"/>
        </a:xfrm>
      </p:grpSpPr>
      <p:sp>
        <p:nvSpPr>
          <p:cNvPr id="2" name="文本框 1"/>
          <p:cNvSpPr txBox="1"/>
          <p:nvPr>
            <p:custDataLst>
              <p:tags r:id="rId3"/>
            </p:custDataLst>
          </p:nvPr>
        </p:nvSpPr>
        <p:spPr>
          <a:xfrm>
            <a:off x="287655" y="118745"/>
            <a:ext cx="11616055" cy="6739255"/>
          </a:xfrm>
          <a:prstGeom prst="rect">
            <a:avLst/>
          </a:prstGeom>
          <a:noFill/>
          <a:ln w="9525">
            <a:noFill/>
          </a:ln>
        </p:spPr>
        <p:txBody>
          <a:bodyPr wrap="square">
            <a:spAutoFit/>
          </a:bodyPr>
          <a:lstStyle/>
          <a:p>
            <a:pPr indent="266700" fontAlgn="auto">
              <a:lnSpc>
                <a:spcPct val="150000"/>
              </a:lnSpc>
            </a:pPr>
            <a:r>
              <a:rPr lang="en-US" altLang="zh-CN" sz="3200" b="1">
                <a:latin typeface="楷体_GB2312" panose="02010609030101010101" charset="-122"/>
                <a:ea typeface="楷体_GB2312" panose="02010609030101010101" charset="-122"/>
                <a:cs typeface="楷体_GB2312" panose="02010609030101010101" charset="-122"/>
              </a:rPr>
              <a:t>   </a:t>
            </a:r>
            <a:r>
              <a:rPr lang="zh-CN" sz="3200" b="1">
                <a:latin typeface="楷体_GB2312" panose="02010609030101010101" charset="-122"/>
                <a:ea typeface="楷体_GB2312" panose="02010609030101010101" charset="-122"/>
                <a:cs typeface="楷体_GB2312" panose="02010609030101010101" charset="-122"/>
              </a:rPr>
              <a:t>答案：</a:t>
            </a:r>
            <a:r>
              <a:rPr lang="en-US" sz="3200" b="1">
                <a:latin typeface="楷体_GB2312" panose="02010609030101010101" charset="-122"/>
                <a:ea typeface="楷体_GB2312" panose="02010609030101010101" charset="-122"/>
                <a:cs typeface="楷体_GB2312" panose="02010609030101010101" charset="-122"/>
              </a:rPr>
              <a:t>(1)</a:t>
            </a:r>
            <a:r>
              <a:rPr lang="zh-CN" sz="3200" b="1">
                <a:latin typeface="楷体_GB2312" panose="02010609030101010101" charset="-122"/>
                <a:ea typeface="楷体_GB2312" panose="02010609030101010101" charset="-122"/>
                <a:cs typeface="楷体_GB2312" panose="02010609030101010101" charset="-122"/>
              </a:rPr>
              <a:t>违法表现：</a:t>
            </a:r>
            <a:r>
              <a:rPr lang="en-US" sz="3200" b="1">
                <a:latin typeface="楷体_GB2312" panose="02010609030101010101" charset="-122"/>
                <a:ea typeface="楷体_GB2312" panose="02010609030101010101" charset="-122"/>
                <a:cs typeface="楷体_GB2312" panose="02010609030101010101" charset="-122"/>
              </a:rPr>
              <a:t>①</a:t>
            </a:r>
            <a:r>
              <a:rPr lang="zh-CN" sz="3200" b="1">
                <a:latin typeface="楷体_GB2312" panose="02010609030101010101" charset="-122"/>
                <a:ea typeface="楷体_GB2312" panose="02010609030101010101" charset="-122"/>
                <a:cs typeface="楷体_GB2312" panose="02010609030101010101" charset="-122"/>
              </a:rPr>
              <a:t>李某不具备签订劳动合同的资格，李某当时</a:t>
            </a:r>
            <a:r>
              <a:rPr lang="zh-CN" sz="3200" b="1">
                <a:solidFill>
                  <a:srgbClr val="FF0000"/>
                </a:solidFill>
                <a:latin typeface="楷体_GB2312" panose="02010609030101010101" charset="-122"/>
                <a:ea typeface="楷体_GB2312" panose="02010609030101010101" charset="-122"/>
                <a:cs typeface="楷体_GB2312" panose="02010609030101010101" charset="-122"/>
              </a:rPr>
              <a:t>年仅</a:t>
            </a:r>
            <a:r>
              <a:rPr lang="en-US" sz="3200" b="1">
                <a:solidFill>
                  <a:srgbClr val="FF0000"/>
                </a:solidFill>
                <a:latin typeface="楷体_GB2312" panose="02010609030101010101" charset="-122"/>
                <a:ea typeface="楷体_GB2312" panose="02010609030101010101" charset="-122"/>
                <a:cs typeface="楷体_GB2312" panose="02010609030101010101" charset="-122"/>
              </a:rPr>
              <a:t>14</a:t>
            </a:r>
            <a:r>
              <a:rPr lang="zh-CN" sz="3200" b="1">
                <a:solidFill>
                  <a:srgbClr val="FF0000"/>
                </a:solidFill>
                <a:latin typeface="楷体_GB2312" panose="02010609030101010101" charset="-122"/>
                <a:ea typeface="楷体_GB2312" panose="02010609030101010101" charset="-122"/>
                <a:cs typeface="楷体_GB2312" panose="02010609030101010101" charset="-122"/>
              </a:rPr>
              <a:t>周岁</a:t>
            </a:r>
            <a:r>
              <a:rPr lang="zh-CN" sz="3200" b="1">
                <a:latin typeface="楷体_GB2312" panose="02010609030101010101" charset="-122"/>
                <a:ea typeface="楷体_GB2312" panose="02010609030101010101" charset="-122"/>
                <a:cs typeface="楷体_GB2312" panose="02010609030101010101" charset="-122"/>
              </a:rPr>
              <a:t>。</a:t>
            </a:r>
            <a:r>
              <a:rPr lang="en-US" sz="3200" b="1">
                <a:latin typeface="楷体_GB2312" panose="02010609030101010101" charset="-122"/>
                <a:ea typeface="楷体_GB2312" panose="02010609030101010101" charset="-122"/>
                <a:cs typeface="楷体_GB2312" panose="02010609030101010101" charset="-122"/>
              </a:rPr>
              <a:t>②</a:t>
            </a:r>
            <a:r>
              <a:rPr lang="zh-CN" sz="3200" b="1">
                <a:latin typeface="楷体_GB2312" panose="02010609030101010101" charset="-122"/>
                <a:ea typeface="楷体_GB2312" panose="02010609030101010101" charset="-122"/>
                <a:cs typeface="楷体_GB2312" panose="02010609030101010101" charset="-122"/>
              </a:rPr>
              <a:t>试用期超过法定期限，试用期最长不得</a:t>
            </a:r>
            <a:r>
              <a:rPr lang="zh-CN" sz="3200" b="1">
                <a:solidFill>
                  <a:srgbClr val="FF0000"/>
                </a:solidFill>
                <a:latin typeface="楷体_GB2312" panose="02010609030101010101" charset="-122"/>
                <a:ea typeface="楷体_GB2312" panose="02010609030101010101" charset="-122"/>
                <a:cs typeface="楷体_GB2312" panose="02010609030101010101" charset="-122"/>
              </a:rPr>
              <a:t>超过</a:t>
            </a:r>
            <a:r>
              <a:rPr lang="en-US" sz="3200" b="1">
                <a:solidFill>
                  <a:srgbClr val="FF0000"/>
                </a:solidFill>
                <a:latin typeface="楷体_GB2312" panose="02010609030101010101" charset="-122"/>
                <a:ea typeface="楷体_GB2312" panose="02010609030101010101" charset="-122"/>
                <a:cs typeface="楷体_GB2312" panose="02010609030101010101" charset="-122"/>
              </a:rPr>
              <a:t>6</a:t>
            </a:r>
            <a:r>
              <a:rPr lang="zh-CN" sz="3200" b="1">
                <a:solidFill>
                  <a:srgbClr val="FF0000"/>
                </a:solidFill>
                <a:latin typeface="楷体_GB2312" panose="02010609030101010101" charset="-122"/>
                <a:ea typeface="楷体_GB2312" panose="02010609030101010101" charset="-122"/>
                <a:cs typeface="楷体_GB2312" panose="02010609030101010101" charset="-122"/>
              </a:rPr>
              <a:t>个月</a:t>
            </a:r>
            <a:r>
              <a:rPr lang="zh-CN" sz="3200" b="1">
                <a:latin typeface="楷体_GB2312" panose="02010609030101010101" charset="-122"/>
                <a:ea typeface="楷体_GB2312" panose="02010609030101010101" charset="-122"/>
                <a:cs typeface="楷体_GB2312" panose="02010609030101010101" charset="-122"/>
              </a:rPr>
              <a:t>。</a:t>
            </a:r>
            <a:r>
              <a:rPr lang="en-US" sz="3200" b="1">
                <a:latin typeface="楷体_GB2312" panose="02010609030101010101" charset="-122"/>
                <a:ea typeface="楷体_GB2312" panose="02010609030101010101" charset="-122"/>
                <a:cs typeface="楷体_GB2312" panose="02010609030101010101" charset="-122"/>
              </a:rPr>
              <a:t>③</a:t>
            </a:r>
            <a:r>
              <a:rPr lang="zh-CN" sz="3200" b="1">
                <a:latin typeface="楷体_GB2312" panose="02010609030101010101" charset="-122"/>
                <a:ea typeface="楷体_GB2312" panose="02010609030101010101" charset="-122"/>
                <a:cs typeface="楷体_GB2312" panose="02010609030101010101" charset="-122"/>
              </a:rPr>
              <a:t>工作</a:t>
            </a:r>
            <a:r>
              <a:rPr lang="zh-CN" sz="3200" b="1">
                <a:solidFill>
                  <a:srgbClr val="FF0000"/>
                </a:solidFill>
                <a:latin typeface="楷体_GB2312" panose="02010609030101010101" charset="-122"/>
                <a:ea typeface="楷体_GB2312" panose="02010609030101010101" charset="-122"/>
                <a:cs typeface="楷体_GB2312" panose="02010609030101010101" charset="-122"/>
              </a:rPr>
              <a:t>内容违反法律</a:t>
            </a:r>
            <a:r>
              <a:rPr lang="zh-CN" sz="3200" b="1">
                <a:latin typeface="楷体_GB2312" panose="02010609030101010101" charset="-122"/>
                <a:ea typeface="楷体_GB2312" panose="02010609030101010101" charset="-122"/>
                <a:cs typeface="楷体_GB2312" panose="02010609030101010101" charset="-122"/>
              </a:rPr>
              <a:t>规定。</a:t>
            </a:r>
            <a:r>
              <a:rPr lang="en-US" sz="3200" b="1">
                <a:latin typeface="楷体_GB2312" panose="02010609030101010101" charset="-122"/>
                <a:ea typeface="楷体_GB2312" panose="02010609030101010101" charset="-122"/>
                <a:cs typeface="楷体_GB2312" panose="02010609030101010101" charset="-122"/>
              </a:rPr>
              <a:t>④</a:t>
            </a:r>
            <a:r>
              <a:rPr lang="zh-CN" sz="3200" b="1">
                <a:latin typeface="楷体_GB2312" panose="02010609030101010101" charset="-122"/>
                <a:ea typeface="楷体_GB2312" panose="02010609030101010101" charset="-122"/>
                <a:cs typeface="楷体_GB2312" panose="02010609030101010101" charset="-122"/>
              </a:rPr>
              <a:t>缴纳入厂押金属于</a:t>
            </a:r>
            <a:r>
              <a:rPr lang="zh-CN" sz="3200" b="1">
                <a:solidFill>
                  <a:srgbClr val="FF0000"/>
                </a:solidFill>
                <a:latin typeface="楷体_GB2312" panose="02010609030101010101" charset="-122"/>
                <a:ea typeface="楷体_GB2312" panose="02010609030101010101" charset="-122"/>
                <a:cs typeface="楷体_GB2312" panose="02010609030101010101" charset="-122"/>
              </a:rPr>
              <a:t>非法收费</a:t>
            </a:r>
            <a:r>
              <a:rPr lang="zh-CN" sz="3200" b="1">
                <a:latin typeface="楷体_GB2312" panose="02010609030101010101" charset="-122"/>
                <a:ea typeface="楷体_GB2312" panose="02010609030101010101" charset="-122"/>
                <a:cs typeface="楷体_GB2312" panose="02010609030101010101" charset="-122"/>
              </a:rPr>
              <a:t>。</a:t>
            </a:r>
            <a:r>
              <a:rPr lang="en-US" sz="3200" b="1">
                <a:latin typeface="楷体_GB2312" panose="02010609030101010101" charset="-122"/>
                <a:ea typeface="楷体_GB2312" panose="02010609030101010101" charset="-122"/>
                <a:cs typeface="楷体_GB2312" panose="02010609030101010101" charset="-122"/>
              </a:rPr>
              <a:t>⑤</a:t>
            </a:r>
            <a:r>
              <a:rPr lang="zh-CN" sz="3200" b="1">
                <a:latin typeface="楷体_GB2312" panose="02010609030101010101" charset="-122"/>
                <a:ea typeface="楷体_GB2312" panose="02010609030101010101" charset="-122"/>
                <a:cs typeface="楷体_GB2312" panose="02010609030101010101" charset="-122"/>
              </a:rPr>
              <a:t>解除劳动合同应负违约赔偿责任，</a:t>
            </a:r>
            <a:r>
              <a:rPr lang="zh-CN" sz="3200" b="1">
                <a:solidFill>
                  <a:srgbClr val="FF0000"/>
                </a:solidFill>
                <a:latin typeface="楷体_GB2312" panose="02010609030101010101" charset="-122"/>
                <a:ea typeface="楷体_GB2312" panose="02010609030101010101" charset="-122"/>
                <a:cs typeface="楷体_GB2312" panose="02010609030101010101" charset="-122"/>
              </a:rPr>
              <a:t>于法无据</a:t>
            </a:r>
            <a:r>
              <a:rPr lang="zh-CN" sz="3200" b="1">
                <a:latin typeface="楷体_GB2312" panose="02010609030101010101" charset="-122"/>
                <a:ea typeface="楷体_GB2312" panose="02010609030101010101" charset="-122"/>
                <a:cs typeface="楷体_GB2312" panose="02010609030101010101" charset="-122"/>
              </a:rPr>
              <a:t>。</a:t>
            </a:r>
            <a:r>
              <a:rPr lang="en-US" sz="3200" b="1">
                <a:latin typeface="楷体_GB2312" panose="02010609030101010101" charset="-122"/>
                <a:ea typeface="楷体_GB2312" panose="02010609030101010101" charset="-122"/>
                <a:cs typeface="楷体_GB2312" panose="02010609030101010101" charset="-122"/>
              </a:rPr>
              <a:t>    (2)</a:t>
            </a:r>
            <a:r>
              <a:rPr lang="zh-CN" sz="3200" b="1">
                <a:latin typeface="楷体_GB2312" panose="02010609030101010101" charset="-122"/>
                <a:ea typeface="楷体_GB2312" panose="02010609030101010101" charset="-122"/>
                <a:cs typeface="楷体_GB2312" panose="02010609030101010101" charset="-122"/>
              </a:rPr>
              <a:t>根据法律规定，缺少的</a:t>
            </a:r>
            <a:r>
              <a:rPr lang="zh-CN" sz="3200" b="1">
                <a:solidFill>
                  <a:srgbClr val="FF0000"/>
                </a:solidFill>
                <a:latin typeface="楷体_GB2312" panose="02010609030101010101" charset="-122"/>
                <a:ea typeface="楷体_GB2312" panose="02010609030101010101" charset="-122"/>
                <a:cs typeface="楷体_GB2312" panose="02010609030101010101" charset="-122"/>
              </a:rPr>
              <a:t>必备条款</a:t>
            </a:r>
            <a:r>
              <a:rPr lang="zh-CN" sz="3200" b="1">
                <a:latin typeface="楷体_GB2312" panose="02010609030101010101" charset="-122"/>
                <a:ea typeface="楷体_GB2312" panose="02010609030101010101" charset="-122"/>
                <a:cs typeface="楷体_GB2312" panose="02010609030101010101" charset="-122"/>
              </a:rPr>
              <a:t>有：</a:t>
            </a:r>
            <a:r>
              <a:rPr lang="en-US" sz="3200" b="1">
                <a:latin typeface="楷体_GB2312" panose="02010609030101010101" charset="-122"/>
                <a:ea typeface="楷体_GB2312" panose="02010609030101010101" charset="-122"/>
                <a:cs typeface="楷体_GB2312" panose="02010609030101010101" charset="-122"/>
              </a:rPr>
              <a:t> ①</a:t>
            </a:r>
            <a:r>
              <a:rPr lang="zh-CN" sz="3200" b="1">
                <a:latin typeface="楷体_GB2312" panose="02010609030101010101" charset="-122"/>
                <a:ea typeface="楷体_GB2312" panose="02010609030101010101" charset="-122"/>
                <a:cs typeface="楷体_GB2312" panose="02010609030101010101" charset="-122"/>
              </a:rPr>
              <a:t>劳动保护和劳动条件。</a:t>
            </a:r>
            <a:r>
              <a:rPr lang="en-US" sz="3200" b="1">
                <a:latin typeface="楷体_GB2312" panose="02010609030101010101" charset="-122"/>
                <a:ea typeface="楷体_GB2312" panose="02010609030101010101" charset="-122"/>
                <a:cs typeface="楷体_GB2312" panose="02010609030101010101" charset="-122"/>
              </a:rPr>
              <a:t>②</a:t>
            </a:r>
            <a:r>
              <a:rPr lang="zh-CN" sz="3200" b="1">
                <a:latin typeface="楷体_GB2312" panose="02010609030101010101" charset="-122"/>
                <a:ea typeface="楷体_GB2312" panose="02010609030101010101" charset="-122"/>
                <a:cs typeface="楷体_GB2312" panose="02010609030101010101" charset="-122"/>
              </a:rPr>
              <a:t>社会保险和劳动报酬。</a:t>
            </a:r>
            <a:r>
              <a:rPr lang="en-US" sz="3200" b="1">
                <a:latin typeface="楷体_GB2312" panose="02010609030101010101" charset="-122"/>
                <a:ea typeface="楷体_GB2312" panose="02010609030101010101" charset="-122"/>
                <a:cs typeface="楷体_GB2312" panose="02010609030101010101" charset="-122"/>
              </a:rPr>
              <a:t>③</a:t>
            </a:r>
            <a:r>
              <a:rPr lang="zh-CN" sz="3200" b="1">
                <a:latin typeface="楷体_GB2312" panose="02010609030101010101" charset="-122"/>
                <a:ea typeface="楷体_GB2312" panose="02010609030101010101" charset="-122"/>
                <a:cs typeface="楷体_GB2312" panose="02010609030101010101" charset="-122"/>
              </a:rPr>
              <a:t>劳动合同终止条件。</a:t>
            </a:r>
            <a:r>
              <a:rPr lang="en-US" sz="3200" b="1">
                <a:latin typeface="楷体_GB2312" panose="02010609030101010101" charset="-122"/>
                <a:ea typeface="楷体_GB2312" panose="02010609030101010101" charset="-122"/>
                <a:cs typeface="楷体_GB2312" panose="02010609030101010101" charset="-122"/>
              </a:rPr>
              <a:t>④</a:t>
            </a:r>
            <a:r>
              <a:rPr lang="zh-CN" sz="3200" b="1">
                <a:latin typeface="楷体_GB2312" panose="02010609030101010101" charset="-122"/>
                <a:ea typeface="楷体_GB2312" panose="02010609030101010101" charset="-122"/>
                <a:cs typeface="楷体_GB2312" panose="02010609030101010101" charset="-122"/>
              </a:rPr>
              <a:t>用人单位违反劳动合同的责任。</a:t>
            </a:r>
            <a:r>
              <a:rPr lang="en-US" sz="3200" b="1">
                <a:latin typeface="楷体_GB2312" panose="02010609030101010101" charset="-122"/>
                <a:ea typeface="楷体_GB2312" panose="02010609030101010101" charset="-122"/>
                <a:cs typeface="楷体_GB2312" panose="02010609030101010101" charset="-122"/>
              </a:rPr>
              <a:t>   (3)</a:t>
            </a:r>
            <a:r>
              <a:rPr lang="zh-CN" sz="3200" b="1">
                <a:latin typeface="楷体_GB2312" panose="02010609030101010101" charset="-122"/>
                <a:ea typeface="楷体_GB2312" panose="02010609030101010101" charset="-122"/>
                <a:cs typeface="楷体_GB2312" panose="02010609030101010101" charset="-122"/>
              </a:rPr>
              <a:t>根据对第</a:t>
            </a:r>
            <a:r>
              <a:rPr lang="en-US" sz="3200" b="1">
                <a:latin typeface="楷体_GB2312" panose="02010609030101010101" charset="-122"/>
                <a:ea typeface="楷体_GB2312" panose="02010609030101010101" charset="-122"/>
                <a:cs typeface="楷体_GB2312" panose="02010609030101010101" charset="-122"/>
              </a:rPr>
              <a:t>(1)</a:t>
            </a:r>
            <a:r>
              <a:rPr lang="zh-CN" sz="3200" b="1">
                <a:latin typeface="楷体_GB2312" panose="02010609030101010101" charset="-122"/>
                <a:ea typeface="楷体_GB2312" panose="02010609030101010101" charset="-122"/>
                <a:cs typeface="楷体_GB2312" panose="02010609030101010101" charset="-122"/>
              </a:rPr>
              <a:t>问、第</a:t>
            </a:r>
            <a:r>
              <a:rPr lang="en-US" sz="3200" b="1">
                <a:latin typeface="楷体_GB2312" panose="02010609030101010101" charset="-122"/>
                <a:ea typeface="楷体_GB2312" panose="02010609030101010101" charset="-122"/>
                <a:cs typeface="楷体_GB2312" panose="02010609030101010101" charset="-122"/>
              </a:rPr>
              <a:t>(2)</a:t>
            </a:r>
            <a:r>
              <a:rPr lang="zh-CN" sz="3200" b="1">
                <a:latin typeface="楷体_GB2312" panose="02010609030101010101" charset="-122"/>
                <a:ea typeface="楷体_GB2312" panose="02010609030101010101" charset="-122"/>
                <a:cs typeface="楷体_GB2312" panose="02010609030101010101" charset="-122"/>
              </a:rPr>
              <a:t>问的分析，这份劳动合同是</a:t>
            </a:r>
            <a:r>
              <a:rPr lang="zh-CN" sz="3200" b="1">
                <a:solidFill>
                  <a:srgbClr val="FF0000"/>
                </a:solidFill>
                <a:latin typeface="楷体_GB2312" panose="02010609030101010101" charset="-122"/>
                <a:ea typeface="楷体_GB2312" panose="02010609030101010101" charset="-122"/>
                <a:cs typeface="楷体_GB2312" panose="02010609030101010101" charset="-122"/>
              </a:rPr>
              <a:t>无效劳动合同</a:t>
            </a:r>
            <a:r>
              <a:rPr lang="zh-CN" sz="3200" b="1">
                <a:latin typeface="楷体_GB2312" panose="02010609030101010101" charset="-122"/>
                <a:ea typeface="楷体_GB2312" panose="02010609030101010101" charset="-122"/>
                <a:cs typeface="楷体_GB2312" panose="02010609030101010101" charset="-122"/>
              </a:rPr>
              <a:t>。
</a:t>
            </a:r>
            <a:endParaRPr lang="zh-CN" altLang="en-US" sz="3200" b="1">
              <a:latin typeface="楷体_GB2312" panose="02010609030101010101" charset="-122"/>
              <a:ea typeface="楷体_GB2312" panose="02010609030101010101" charset="-122"/>
              <a:cs typeface="楷体_GB2312" panose="02010609030101010101" charset="-122"/>
            </a:endParaRPr>
          </a:p>
        </p:txBody>
      </p:sp>
      <p:pic>
        <p:nvPicPr>
          <p:cNvPr id="3" name="New picture"/>
          <p:cNvPicPr/>
          <p:nvPr>
            <p:custDataLst>
              <p:tags r:id="rId5"/>
            </p:custDataLst>
          </p:nvPr>
        </p:nvPicPr>
        <p:blipFill>
          <a:blip r:embed="rId4"/>
          <a:stretch>
            <a:fillRect/>
          </a:stretch>
        </p:blipFill>
        <p:spPr>
          <a:xfrm>
            <a:off x="11861800" y="10528300"/>
            <a:ext cx="355600" cy="254000"/>
          </a:xfrm>
          <a:prstGeom prst="cube">
            <a:avLst/>
          </a:prstGeom>
        </p:spPr>
      </p:pic>
      <p:pic>
        <p:nvPicPr>
          <p:cNvPr id="4" name="New picture"/>
          <p:cNvPicPr/>
          <p:nvPr>
            <p:custDataLst>
              <p:tags r:id="rId7"/>
            </p:custDataLst>
          </p:nvPr>
        </p:nvPicPr>
        <p:blipFill>
          <a:blip r:embed="rId6"/>
          <a:stretch>
            <a:fillRect/>
          </a:stretch>
        </p:blipFill>
        <p:spPr>
          <a:xfrm>
            <a:off x="10337800" y="10934700"/>
            <a:ext cx="355600" cy="266700"/>
          </a:xfrm>
          <a:prstGeom prst="cube">
            <a:avLst/>
          </a:prstGeom>
        </p:spPr>
      </p:pic>
    </p:spTree>
  </p:cSld>
  <p:clrMapOvr>
    <a:masterClrMapping/>
  </p:clrMapOvr>
  <mc:AlternateContent>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a:blip r:embed="rId5"/>
          <a:stretch>
            <a:fillRect/>
          </a:stretch>
        </a:blipFill>
        <a:effectLst/>
      </p:bgPr>
    </p:bg>
    <p:spTree>
      <p:nvGrpSpPr>
        <p:cNvPr id="1" name=""/>
        <p:cNvGrpSpPr/>
        <p:nvPr>
          <p:custDataLst>
            <p:tags r:id="rId2"/>
          </p:custDataLst>
        </p:nvPr>
      </p:nvGrpSpPr>
      <p:grpSpPr>
        <a:xfrm>
          <a:off x="0" y="0"/>
          <a:ext cx="0" cy="0"/>
        </a:xfrm>
      </p:grpSpPr>
      <p:sp>
        <p:nvSpPr>
          <p:cNvPr id="100" name="文本框 99"/>
          <p:cNvSpPr txBox="1"/>
          <p:nvPr>
            <p:custDataLst>
              <p:tags r:id="rId3"/>
            </p:custDataLst>
          </p:nvPr>
        </p:nvSpPr>
        <p:spPr>
          <a:xfrm>
            <a:off x="491490" y="1033780"/>
            <a:ext cx="11464290" cy="4523105"/>
          </a:xfrm>
          <a:prstGeom prst="rect">
            <a:avLst/>
          </a:prstGeom>
          <a:noFill/>
          <a:ln w="9525">
            <a:noFill/>
          </a:ln>
        </p:spPr>
        <p:txBody>
          <a:bodyPr wrap="square">
            <a:spAutoFit/>
          </a:bodyPr>
          <a:lstStyle/>
          <a:p>
            <a:pPr indent="0" fontAlgn="auto">
              <a:lnSpc>
                <a:spcPct val="150000"/>
              </a:lnSpc>
              <a:buFont typeface="Arial" panose="020b0604020202020204" pitchFamily="34" charset="0"/>
              <a:buNone/>
            </a:pPr>
            <a:r>
              <a:rPr sz="3200" b="1">
                <a:latin typeface="黑体" panose="02010609060101010101" charset="-122"/>
                <a:ea typeface="黑体" panose="02010609060101010101" charset="-122"/>
                <a:cs typeface="黑体" panose="02010609060101010101" charset="-122"/>
              </a:rPr>
              <a:t>1．宪法规定，公民有劳动的</a:t>
            </a:r>
            <a:r>
              <a:rPr lang="zh-CN" sz="3200" b="1" u="sng">
                <a:solidFill>
                  <a:srgbClr val="FF0000"/>
                </a:solidFill>
                <a:latin typeface="黑体" panose="02010609060101010101" charset="-122"/>
                <a:ea typeface="黑体" panose="02010609060101010101" charset="-122"/>
                <a:cs typeface="黑体" panose="02010609060101010101" charset="-122"/>
              </a:rPr>
              <a:t>权利</a:t>
            </a:r>
            <a:r>
              <a:rPr sz="3200" b="1" u="sng">
                <a:solidFill>
                  <a:srgbClr val="FF0000"/>
                </a:solidFill>
                <a:latin typeface="黑体" panose="02010609060101010101" charset="-122"/>
                <a:ea typeface="黑体" panose="02010609060101010101" charset="-122"/>
                <a:cs typeface="黑体" panose="02010609060101010101" charset="-122"/>
              </a:rPr>
              <a:t>和</a:t>
            </a:r>
            <a:r>
              <a:rPr lang="zh-CN" sz="3200" b="1" u="sng">
                <a:solidFill>
                  <a:srgbClr val="FF0000"/>
                </a:solidFill>
                <a:latin typeface="黑体" panose="02010609060101010101" charset="-122"/>
                <a:ea typeface="黑体" panose="02010609060101010101" charset="-122"/>
                <a:cs typeface="黑体" panose="02010609060101010101" charset="-122"/>
              </a:rPr>
              <a:t>义务</a:t>
            </a:r>
            <a:r>
              <a:rPr sz="3200" b="1">
                <a:latin typeface="黑体" panose="02010609060101010101" charset="-122"/>
                <a:ea typeface="黑体" panose="02010609060101010101" charset="-122"/>
                <a:cs typeface="黑体" panose="02010609060101010101" charset="-122"/>
              </a:rPr>
              <a:t>。国家对就业前的公民进行必要的</a:t>
            </a:r>
            <a:r>
              <a:rPr lang="zh-CN" sz="3200" b="1" u="sng">
                <a:solidFill>
                  <a:srgbClr val="FF0000"/>
                </a:solidFill>
                <a:latin typeface="黑体" panose="02010609060101010101" charset="-122"/>
                <a:ea typeface="黑体" panose="02010609060101010101" charset="-122"/>
                <a:cs typeface="黑体" panose="02010609060101010101" charset="-122"/>
              </a:rPr>
              <a:t>就业劳动训练</a:t>
            </a:r>
            <a:r>
              <a:rPr sz="3200" b="1">
                <a:latin typeface="黑体" panose="02010609060101010101" charset="-122"/>
                <a:ea typeface="黑体" panose="02010609060101010101" charset="-122"/>
                <a:cs typeface="黑体" panose="02010609060101010101" charset="-122"/>
              </a:rPr>
              <a:t>。</a:t>
            </a:r>
          </a:p>
          <a:p>
            <a:pPr indent="0" fontAlgn="auto">
              <a:lnSpc>
                <a:spcPct val="150000"/>
              </a:lnSpc>
              <a:buFont typeface="Arial" panose="020b0604020202020204" pitchFamily="34" charset="0"/>
              <a:buNone/>
            </a:pPr>
            <a:endParaRPr sz="3200" b="1">
              <a:latin typeface="黑体" panose="02010609060101010101" charset="-122"/>
              <a:ea typeface="黑体" panose="02010609060101010101" charset="-122"/>
              <a:cs typeface="黑体" panose="02010609060101010101" charset="-122"/>
            </a:endParaRPr>
          </a:p>
          <a:p>
            <a:pPr indent="0" fontAlgn="auto">
              <a:lnSpc>
                <a:spcPct val="150000"/>
              </a:lnSpc>
              <a:buFont typeface="Arial" panose="020b0604020202020204" pitchFamily="34" charset="0"/>
              <a:buNone/>
            </a:pPr>
            <a:r>
              <a:rPr sz="3200" b="1">
                <a:latin typeface="黑体" panose="02010609060101010101" charset="-122"/>
                <a:ea typeface="黑体" panose="02010609060101010101" charset="-122"/>
                <a:cs typeface="黑体" panose="02010609060101010101" charset="-122"/>
              </a:rPr>
              <a:t>2．我国制定了以《中华人民共和国</a:t>
            </a:r>
            <a:r>
              <a:rPr lang="zh-CN" sz="3200" b="1" u="sng">
                <a:solidFill>
                  <a:srgbClr val="FF0000"/>
                </a:solidFill>
                <a:latin typeface="黑体" panose="02010609060101010101" charset="-122"/>
                <a:ea typeface="黑体" panose="02010609060101010101" charset="-122"/>
                <a:cs typeface="黑体" panose="02010609060101010101" charset="-122"/>
              </a:rPr>
              <a:t>劳动法</a:t>
            </a:r>
            <a:r>
              <a:rPr sz="3200" b="1">
                <a:latin typeface="黑体" panose="02010609060101010101" charset="-122"/>
                <a:ea typeface="黑体" panose="02010609060101010101" charset="-122"/>
                <a:cs typeface="黑体" panose="02010609060101010101" charset="-122"/>
              </a:rPr>
              <a:t>》为代表的一系列劳动法律、法规。这些劳动法律、法规为公民的合法劳动权益提供了有力的</a:t>
            </a:r>
            <a:r>
              <a:rPr lang="zh-CN" sz="3200" b="1" u="sng">
                <a:solidFill>
                  <a:srgbClr val="FF0000"/>
                </a:solidFill>
                <a:latin typeface="黑体" panose="02010609060101010101" charset="-122"/>
                <a:ea typeface="黑体" panose="02010609060101010101" charset="-122"/>
                <a:cs typeface="黑体" panose="02010609060101010101" charset="-122"/>
              </a:rPr>
              <a:t>法律保障</a:t>
            </a:r>
            <a:r>
              <a:rPr sz="3200" b="1">
                <a:latin typeface="黑体" panose="02010609060101010101" charset="-122"/>
                <a:ea typeface="黑体" panose="02010609060101010101" charset="-122"/>
                <a:cs typeface="黑体" panose="02010609060101010101" charset="-122"/>
              </a:rPr>
              <a:t>。</a:t>
            </a:r>
          </a:p>
        </p:txBody>
      </p:sp>
      <p:sp>
        <p:nvSpPr>
          <p:cNvPr id="3" name="文本框 2"/>
          <p:cNvSpPr txBox="1"/>
          <p:nvPr>
            <p:custDataLst>
              <p:tags r:id="rId4"/>
            </p:custDataLst>
          </p:nvPr>
        </p:nvSpPr>
        <p:spPr>
          <a:xfrm>
            <a:off x="69850" y="203200"/>
            <a:ext cx="5878830" cy="706755"/>
          </a:xfrm>
          <a:prstGeom prst="rect">
            <a:avLst/>
          </a:prstGeom>
          <a:noFill/>
        </p:spPr>
        <p:txBody>
          <a:bodyPr wrap="square" rtlCol="0">
            <a:spAutoFit/>
          </a:bodyPr>
          <a:lstStyle/>
          <a:p>
            <a:pPr indent="0" algn="l">
              <a:buFont typeface="Arial" panose="020b0604020202020204" pitchFamily="34" charset="0"/>
              <a:buNone/>
            </a:pPr>
            <a:r>
              <a:rPr lang="zh-CN" altLang="en-US" sz="4000" b="1">
                <a:solidFill>
                  <a:srgbClr val="FF0000"/>
                </a:solidFill>
                <a:latin typeface="黑体" panose="02010609060101010101" charset="-122"/>
                <a:ea typeface="黑体" panose="02010609060101010101" charset="-122"/>
                <a:sym typeface="+mn-ea"/>
              </a:rPr>
              <a:t>（一）法律守护劳动者</a:t>
            </a:r>
          </a:p>
        </p:txBody>
      </p:sp>
    </p:spTree>
  </p:cSld>
  <p:clrMapOvr>
    <a:masterClrMapping/>
  </p:clrMapOvr>
  <mc:AlternateContent>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strips(downLeft)">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a:blip r:embed="rId5"/>
          <a:stretch>
            <a:fillRect/>
          </a:stretch>
        </a:blipFill>
        <a:effectLst/>
      </p:bgPr>
    </p:bg>
    <p:spTree>
      <p:nvGrpSpPr>
        <p:cNvPr id="1" name=""/>
        <p:cNvGrpSpPr/>
        <p:nvPr>
          <p:custDataLst>
            <p:tags r:id="rId2"/>
          </p:custDataLst>
        </p:nvPr>
      </p:nvGrpSpPr>
      <p:grpSpPr>
        <a:xfrm>
          <a:off x="0" y="0"/>
          <a:ext cx="0" cy="0"/>
        </a:xfrm>
      </p:grpSpPr>
      <p:sp>
        <p:nvSpPr>
          <p:cNvPr id="100" name="文本框 99"/>
          <p:cNvSpPr txBox="1"/>
          <p:nvPr>
            <p:custDataLst>
              <p:tags r:id="rId3"/>
            </p:custDataLst>
          </p:nvPr>
        </p:nvSpPr>
        <p:spPr>
          <a:xfrm>
            <a:off x="363855" y="100965"/>
            <a:ext cx="11464290" cy="2306955"/>
          </a:xfrm>
          <a:prstGeom prst="rect">
            <a:avLst/>
          </a:prstGeom>
          <a:noFill/>
          <a:ln w="9525">
            <a:noFill/>
          </a:ln>
        </p:spPr>
        <p:txBody>
          <a:bodyPr wrap="square">
            <a:spAutoFit/>
          </a:bodyPr>
          <a:lstStyle/>
          <a:p>
            <a:pPr indent="0" fontAlgn="auto">
              <a:lnSpc>
                <a:spcPct val="150000"/>
              </a:lnSpc>
              <a:buFont typeface="Arial" panose="020b0604020202020204" pitchFamily="34" charset="0"/>
              <a:buNone/>
            </a:pPr>
            <a:r>
              <a:rPr lang="en-US" sz="3200" b="1">
                <a:latin typeface="黑体" panose="02010609060101010101" charset="-122"/>
                <a:ea typeface="黑体" panose="02010609060101010101" charset="-122"/>
                <a:cs typeface="黑体" panose="02010609060101010101" charset="-122"/>
              </a:rPr>
              <a:t>3.</a:t>
            </a:r>
            <a:r>
              <a:rPr lang="zh-CN" altLang="en-US" sz="3200" b="1">
                <a:latin typeface="黑体" panose="02010609060101010101" charset="-122"/>
                <a:ea typeface="黑体" panose="02010609060101010101" charset="-122"/>
                <a:cs typeface="黑体" panose="02010609060101010101" charset="-122"/>
              </a:rPr>
              <a:t>劳动法的作用</a:t>
            </a:r>
          </a:p>
          <a:p>
            <a:pPr indent="0" fontAlgn="auto">
              <a:lnSpc>
                <a:spcPct val="150000"/>
              </a:lnSpc>
              <a:buFont typeface="Arial" panose="020b0604020202020204" pitchFamily="34" charset="0"/>
              <a:buNone/>
            </a:pPr>
            <a:r>
              <a:rPr lang="en-US" sz="3200" b="1">
                <a:latin typeface="黑体" panose="02010609060101010101" charset="-122"/>
                <a:ea typeface="黑体" panose="02010609060101010101" charset="-122"/>
                <a:cs typeface="黑体" panose="02010609060101010101" charset="-122"/>
              </a:rPr>
              <a:t>主要调整劳动者与用人单位在劳动过程中发生的</a:t>
            </a:r>
            <a:r>
              <a:rPr lang="zh-CN" altLang="en-US" sz="3200" b="1">
                <a:latin typeface="黑体" panose="02010609060101010101" charset="-122"/>
                <a:ea typeface="黑体" panose="02010609060101010101" charset="-122"/>
                <a:cs typeface="黑体" panose="02010609060101010101" charset="-122"/>
              </a:rPr>
              <a:t>社会关系</a:t>
            </a:r>
            <a:r>
              <a:rPr lang="en-US" sz="3200" b="1">
                <a:latin typeface="黑体" panose="02010609060101010101" charset="-122"/>
                <a:ea typeface="黑体" panose="02010609060101010101" charset="-122"/>
                <a:cs typeface="黑体" panose="02010609060101010101" charset="-122"/>
              </a:rPr>
              <a:t>，即</a:t>
            </a:r>
            <a:r>
              <a:rPr lang="en-US" sz="3200" b="1" u="sng">
                <a:solidFill>
                  <a:srgbClr val="FF0000"/>
                </a:solidFill>
                <a:latin typeface="黑体" panose="02010609060101010101" charset="-122"/>
                <a:ea typeface="黑体" panose="02010609060101010101" charset="-122"/>
                <a:cs typeface="黑体" panose="02010609060101010101" charset="-122"/>
              </a:rPr>
              <a:t>劳动关系</a:t>
            </a:r>
            <a:r>
              <a:rPr lang="zh-CN" altLang="en-US" sz="3200" b="1">
                <a:latin typeface="黑体" panose="02010609060101010101" charset="-122"/>
                <a:ea typeface="黑体" panose="02010609060101010101" charset="-122"/>
                <a:cs typeface="黑体" panose="02010609060101010101" charset="-122"/>
              </a:rPr>
              <a:t>。</a:t>
            </a:r>
          </a:p>
        </p:txBody>
      </p:sp>
      <p:sp>
        <p:nvSpPr>
          <p:cNvPr id="2" name="文本框 1"/>
          <p:cNvSpPr txBox="1"/>
          <p:nvPr>
            <p:custDataLst>
              <p:tags r:id="rId4"/>
            </p:custDataLst>
          </p:nvPr>
        </p:nvSpPr>
        <p:spPr>
          <a:xfrm>
            <a:off x="363855" y="2285365"/>
            <a:ext cx="11675110" cy="3784600"/>
          </a:xfrm>
          <a:prstGeom prst="rect">
            <a:avLst/>
          </a:prstGeom>
          <a:noFill/>
          <a:ln w="9525">
            <a:noFill/>
          </a:ln>
        </p:spPr>
        <p:txBody>
          <a:bodyPr wrap="square">
            <a:spAutoFit/>
          </a:bodyPr>
          <a:lstStyle/>
          <a:p>
            <a:pPr indent="0" fontAlgn="auto">
              <a:lnSpc>
                <a:spcPct val="150000"/>
              </a:lnSpc>
              <a:buFont typeface="Arial" panose="020b0604020202020204" pitchFamily="34" charset="0"/>
              <a:buNone/>
            </a:pPr>
            <a:r>
              <a:rPr lang="en-US" sz="3200" b="1">
                <a:latin typeface="黑体" panose="02010609060101010101" charset="-122"/>
                <a:ea typeface="黑体" panose="02010609060101010101" charset="-122"/>
                <a:cs typeface="黑体" panose="02010609060101010101" charset="-122"/>
              </a:rPr>
              <a:t>4.</a:t>
            </a:r>
            <a:r>
              <a:rPr lang="zh-CN" altLang="en-US" sz="3200" b="1">
                <a:latin typeface="黑体" panose="02010609060101010101" charset="-122"/>
                <a:ea typeface="黑体" panose="02010609060101010101" charset="-122"/>
                <a:cs typeface="黑体" panose="02010609060101010101" charset="-122"/>
              </a:rPr>
              <a:t>劳动者的含义与要求</a:t>
            </a:r>
          </a:p>
          <a:p>
            <a:pPr indent="0" fontAlgn="auto">
              <a:lnSpc>
                <a:spcPct val="150000"/>
              </a:lnSpc>
              <a:buFont typeface="Arial" panose="020b0604020202020204" pitchFamily="34" charset="0"/>
              <a:buNone/>
            </a:pPr>
            <a:r>
              <a:rPr lang="zh-CN" altLang="en-US" sz="3200" b="1">
                <a:latin typeface="黑体" panose="02010609060101010101" charset="-122"/>
                <a:ea typeface="黑体" panose="02010609060101010101" charset="-122"/>
                <a:cs typeface="黑体" panose="02010609060101010101" charset="-122"/>
              </a:rPr>
              <a:t>含义</a:t>
            </a:r>
            <a:r>
              <a:rPr lang="en-US" altLang="zh-CN" sz="3200" b="1">
                <a:latin typeface="黑体" panose="02010609060101010101" charset="-122"/>
                <a:ea typeface="黑体" panose="02010609060101010101" charset="-122"/>
                <a:cs typeface="黑体" panose="02010609060101010101" charset="-122"/>
              </a:rPr>
              <a:t>——</a:t>
            </a:r>
            <a:r>
              <a:rPr lang="zh-CN" altLang="en-US" sz="3200" b="1">
                <a:latin typeface="黑体" panose="02010609060101010101" charset="-122"/>
                <a:ea typeface="黑体" panose="02010609060101010101" charset="-122"/>
                <a:cs typeface="黑体" panose="02010609060101010101" charset="-122"/>
              </a:rPr>
              <a:t>指具有劳动能力、以从事某种社会劳动获得收入为主要生活来源、在用人单位的管理下从事劳动并获取</a:t>
            </a:r>
            <a:r>
              <a:rPr lang="zh-CN" altLang="en-US" sz="3200" b="1" u="sng">
                <a:solidFill>
                  <a:srgbClr val="FF0000"/>
                </a:solidFill>
                <a:latin typeface="黑体" panose="02010609060101010101" charset="-122"/>
                <a:ea typeface="黑体" panose="02010609060101010101" charset="-122"/>
                <a:cs typeface="黑体" panose="02010609060101010101" charset="-122"/>
              </a:rPr>
              <a:t>劳动报酬</a:t>
            </a:r>
            <a:r>
              <a:rPr lang="zh-CN" altLang="en-US" sz="3200" b="1">
                <a:latin typeface="黑体" panose="02010609060101010101" charset="-122"/>
                <a:ea typeface="黑体" panose="02010609060101010101" charset="-122"/>
                <a:cs typeface="黑体" panose="02010609060101010101" charset="-122"/>
              </a:rPr>
              <a:t>的人。</a:t>
            </a:r>
          </a:p>
          <a:p>
            <a:pPr indent="0" fontAlgn="auto">
              <a:lnSpc>
                <a:spcPct val="150000"/>
              </a:lnSpc>
              <a:buFont typeface="Arial" panose="020b0604020202020204" pitchFamily="34" charset="0"/>
              <a:buNone/>
            </a:pPr>
            <a:r>
              <a:rPr lang="zh-CN" altLang="en-US" sz="3200" b="1">
                <a:latin typeface="黑体" panose="02010609060101010101" charset="-122"/>
                <a:ea typeface="黑体" panose="02010609060101010101" charset="-122"/>
                <a:cs typeface="黑体" panose="02010609060101010101" charset="-122"/>
              </a:rPr>
              <a:t>要求</a:t>
            </a:r>
            <a:r>
              <a:rPr lang="en-US" altLang="zh-CN" sz="3200" b="1">
                <a:latin typeface="黑体" panose="02010609060101010101" charset="-122"/>
                <a:ea typeface="黑体" panose="02010609060101010101" charset="-122"/>
                <a:cs typeface="黑体" panose="02010609060101010101" charset="-122"/>
              </a:rPr>
              <a:t>——应当达到</a:t>
            </a:r>
            <a:r>
              <a:rPr lang="en-US" altLang="zh-CN" sz="3200" b="1">
                <a:solidFill>
                  <a:srgbClr val="FF0000"/>
                </a:solidFill>
                <a:latin typeface="黑体" panose="02010609060101010101" charset="-122"/>
                <a:ea typeface="黑体" panose="02010609060101010101" charset="-122"/>
                <a:cs typeface="黑体" panose="02010609060101010101" charset="-122"/>
              </a:rPr>
              <a:t>法定就业年龄</a:t>
            </a:r>
            <a:r>
              <a:rPr lang="en-US" altLang="zh-CN" sz="3200" b="1">
                <a:latin typeface="黑体" panose="02010609060101010101" charset="-122"/>
                <a:ea typeface="黑体" panose="02010609060101010101" charset="-122"/>
                <a:cs typeface="黑体" panose="02010609060101010101" charset="-122"/>
              </a:rPr>
              <a:t>，除特殊情况外，禁止用人单位招用未满</a:t>
            </a:r>
            <a:r>
              <a:rPr lang="zh-CN" altLang="en-US" sz="3200" b="1" u="sng">
                <a:solidFill>
                  <a:srgbClr val="FF0000"/>
                </a:solidFill>
                <a:latin typeface="黑体" panose="02010609060101010101" charset="-122"/>
                <a:ea typeface="黑体" panose="02010609060101010101" charset="-122"/>
                <a:cs typeface="黑体" panose="02010609060101010101" charset="-122"/>
              </a:rPr>
              <a:t>十六</a:t>
            </a:r>
            <a:r>
              <a:rPr lang="en-US" altLang="zh-CN" sz="3200" b="1" u="sng">
                <a:solidFill>
                  <a:srgbClr val="FF0000"/>
                </a:solidFill>
                <a:latin typeface="黑体" panose="02010609060101010101" charset="-122"/>
                <a:ea typeface="黑体" panose="02010609060101010101" charset="-122"/>
                <a:cs typeface="黑体" panose="02010609060101010101" charset="-122"/>
              </a:rPr>
              <a:t>周岁</a:t>
            </a:r>
            <a:r>
              <a:rPr lang="en-US" altLang="zh-CN" sz="3200" b="1">
                <a:latin typeface="黑体" panose="02010609060101010101" charset="-122"/>
                <a:ea typeface="黑体" panose="02010609060101010101" charset="-122"/>
                <a:cs typeface="黑体" panose="02010609060101010101" charset="-122"/>
              </a:rPr>
              <a:t>的未成年人</a:t>
            </a:r>
            <a:r>
              <a:rPr lang="zh-CN" altLang="en-US" sz="3200" b="1">
                <a:latin typeface="黑体" panose="02010609060101010101" charset="-122"/>
                <a:ea typeface="黑体" panose="02010609060101010101" charset="-122"/>
                <a:cs typeface="黑体" panose="02010609060101010101" charset="-122"/>
              </a:rPr>
              <a:t>。</a:t>
            </a:r>
          </a:p>
        </p:txBody>
      </p:sp>
    </p:spTree>
  </p:cSld>
  <p:clrMapOvr>
    <a:masterClrMapping/>
  </p:clrMapOvr>
  <mc:AlternateContent>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 presetClass="entr" presetSubtype="32" fill="hold" grpId="0" nodeType="clickEffect">
                                  <p:stCondLst>
                                    <p:cond delay="0"/>
                                  </p:stCondLst>
                                  <p:childTnLst>
                                    <p:set>
                                      <p:cBhvr>
                                        <p:cTn id="6" dur="1000" fill="hold">
                                          <p:stCondLst>
                                            <p:cond delay="0"/>
                                          </p:stCondLst>
                                        </p:cTn>
                                        <p:tgtEl>
                                          <p:spTgt spid="100"/>
                                        </p:tgtEl>
                                        <p:attrNameLst>
                                          <p:attrName>style.visibility</p:attrName>
                                        </p:attrNameLst>
                                      </p:cBhvr>
                                      <p:to>
                                        <p:strVal val="visible"/>
                                      </p:to>
                                    </p:set>
                                    <p:animEffect transition="in" filter="box(out)">
                                      <p:cBhvr>
                                        <p:cTn id="7" dur="1000"/>
                                        <p:tgtEl>
                                          <p:spTgt spid="10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a:blip r:embed="rId8"/>
          <a:stretch>
            <a:fillRect/>
          </a:stretch>
        </a:blipFill>
        <a:effectLst/>
      </p:bgPr>
    </p:bg>
    <p:spTree>
      <p:nvGrpSpPr>
        <p:cNvPr id="1" name=""/>
        <p:cNvGrpSpPr/>
        <p:nvPr>
          <p:custDataLst>
            <p:tags r:id="rId2"/>
          </p:custDataLst>
        </p:nvPr>
      </p:nvGrpSpPr>
      <p:grpSpPr>
        <a:xfrm>
          <a:off x="0" y="0"/>
          <a:ext cx="0" cy="0"/>
        </a:xfrm>
      </p:grpSpPr>
      <p:sp>
        <p:nvSpPr>
          <p:cNvPr id="3" name="文本框 2"/>
          <p:cNvSpPr txBox="1"/>
          <p:nvPr>
            <p:custDataLst>
              <p:tags r:id="rId3"/>
            </p:custDataLst>
          </p:nvPr>
        </p:nvSpPr>
        <p:spPr>
          <a:xfrm>
            <a:off x="69850" y="203200"/>
            <a:ext cx="5878830" cy="706755"/>
          </a:xfrm>
          <a:prstGeom prst="rect">
            <a:avLst/>
          </a:prstGeom>
          <a:noFill/>
        </p:spPr>
        <p:txBody>
          <a:bodyPr wrap="square" rtlCol="0">
            <a:spAutoFit/>
          </a:bodyPr>
          <a:lstStyle/>
          <a:p>
            <a:pPr indent="0">
              <a:buFont typeface="Arial" panose="020b0604020202020204" pitchFamily="34" charset="0"/>
              <a:buNone/>
            </a:pPr>
            <a:r>
              <a:rPr lang="zh-CN" altLang="en-US" sz="4000" b="1">
                <a:solidFill>
                  <a:srgbClr val="FF0000"/>
                </a:solidFill>
                <a:latin typeface="黑体" panose="02010609060101010101" charset="-122"/>
                <a:ea typeface="黑体" panose="02010609060101010101" charset="-122"/>
                <a:sym typeface="+mn-ea"/>
              </a:rPr>
              <a:t>（一）法律守护劳动者</a:t>
            </a:r>
          </a:p>
        </p:txBody>
      </p:sp>
      <p:sp>
        <p:nvSpPr>
          <p:cNvPr id="2" name="文本框 1"/>
          <p:cNvSpPr txBox="1"/>
          <p:nvPr>
            <p:custDataLst>
              <p:tags r:id="rId4"/>
            </p:custDataLst>
          </p:nvPr>
        </p:nvSpPr>
        <p:spPr>
          <a:xfrm>
            <a:off x="424180" y="1871980"/>
            <a:ext cx="7298055" cy="3784600"/>
          </a:xfrm>
          <a:prstGeom prst="rect">
            <a:avLst/>
          </a:prstGeom>
          <a:noFill/>
          <a:ln w="9525">
            <a:noFill/>
          </a:ln>
        </p:spPr>
        <p:txBody>
          <a:bodyPr wrap="square">
            <a:spAutoFit/>
          </a:bodyPr>
          <a:lstStyle/>
          <a:p>
            <a:pPr indent="0" fontAlgn="auto">
              <a:lnSpc>
                <a:spcPct val="150000"/>
              </a:lnSpc>
              <a:buFont typeface="Arial" panose="020b0604020202020204" pitchFamily="34" charset="0"/>
              <a:buNone/>
            </a:pPr>
            <a:r>
              <a:rPr lang="en-US" sz="3200" b="1">
                <a:latin typeface="黑体" panose="02010609060101010101" charset="-122"/>
                <a:ea typeface="黑体" panose="02010609060101010101" charset="-122"/>
                <a:cs typeface="黑体" panose="02010609060101010101" charset="-122"/>
              </a:rPr>
              <a:t>(1)</a:t>
            </a:r>
            <a:r>
              <a:rPr lang="zh-CN" sz="3200" b="1">
                <a:solidFill>
                  <a:srgbClr val="FF0000"/>
                </a:solidFill>
                <a:latin typeface="黑体" panose="02010609060101010101" charset="-122"/>
                <a:ea typeface="黑体" panose="02010609060101010101" charset="-122"/>
                <a:cs typeface="黑体" panose="02010609060101010101" charset="-122"/>
              </a:rPr>
              <a:t>保护劳动者合法权益</a:t>
            </a:r>
            <a:endParaRPr lang="en-US" sz="3200" b="1">
              <a:solidFill>
                <a:srgbClr val="FF0000"/>
              </a:solidFill>
              <a:latin typeface="黑体" panose="02010609060101010101" charset="-122"/>
              <a:ea typeface="黑体" panose="02010609060101010101" charset="-122"/>
              <a:cs typeface="黑体" panose="02010609060101010101" charset="-122"/>
            </a:endParaRPr>
          </a:p>
          <a:p>
            <a:pPr indent="0" fontAlgn="auto">
              <a:lnSpc>
                <a:spcPct val="150000"/>
              </a:lnSpc>
              <a:buFont typeface="Arial" panose="020b0604020202020204" pitchFamily="34" charset="0"/>
              <a:buNone/>
            </a:pPr>
            <a:r>
              <a:rPr lang="en-US" sz="3200" b="1">
                <a:latin typeface="黑体" panose="02010609060101010101" charset="-122"/>
                <a:ea typeface="黑体" panose="02010609060101010101" charset="-122"/>
                <a:cs typeface="黑体" panose="02010609060101010101" charset="-122"/>
              </a:rPr>
              <a:t>①</a:t>
            </a:r>
            <a:r>
              <a:rPr lang="zh-CN" sz="3200" b="1">
                <a:latin typeface="黑体" panose="02010609060101010101" charset="-122"/>
                <a:ea typeface="黑体" panose="02010609060101010101" charset="-122"/>
                <a:cs typeface="黑体" panose="02010609060101010101" charset="-122"/>
              </a:rPr>
              <a:t>地位：劳动法的</a:t>
            </a:r>
            <a:r>
              <a:rPr lang="zh-CN" altLang="en-US" sz="3200" b="1" u="sng">
                <a:solidFill>
                  <a:srgbClr val="FF0000"/>
                </a:solidFill>
                <a:latin typeface="黑体" panose="02010609060101010101" charset="-122"/>
                <a:ea typeface="黑体" panose="02010609060101010101" charset="-122"/>
                <a:cs typeface="黑体" panose="02010609060101010101" charset="-122"/>
              </a:rPr>
              <a:t>首要</a:t>
            </a:r>
            <a:r>
              <a:rPr lang="zh-CN" sz="3200" b="1">
                <a:latin typeface="黑体" panose="02010609060101010101" charset="-122"/>
                <a:ea typeface="黑体" panose="02010609060101010101" charset="-122"/>
                <a:cs typeface="黑体" panose="02010609060101010101" charset="-122"/>
              </a:rPr>
              <a:t>原则。</a:t>
            </a:r>
            <a:r>
              <a:rPr lang="en-US" sz="3200" b="1">
                <a:latin typeface="黑体" panose="02010609060101010101" charset="-122"/>
                <a:ea typeface="黑体" panose="02010609060101010101" charset="-122"/>
                <a:cs typeface="黑体" panose="02010609060101010101" charset="-122"/>
              </a:rPr>
              <a:t>②</a:t>
            </a:r>
            <a:r>
              <a:rPr lang="zh-CN" sz="3200" b="1">
                <a:latin typeface="黑体" panose="02010609060101010101" charset="-122"/>
                <a:ea typeface="黑体" panose="02010609060101010101" charset="-122"/>
                <a:cs typeface="黑体" panose="02010609060101010101" charset="-122"/>
              </a:rPr>
              <a:t>意义：保护劳动者合法权益，可以提升劳动者的</a:t>
            </a:r>
            <a:r>
              <a:rPr lang="zh-CN" sz="3200" b="1">
                <a:solidFill>
                  <a:srgbClr val="FF0000"/>
                </a:solidFill>
                <a:latin typeface="黑体" panose="02010609060101010101" charset="-122"/>
                <a:ea typeface="黑体" panose="02010609060101010101" charset="-122"/>
                <a:cs typeface="黑体" panose="02010609060101010101" charset="-122"/>
              </a:rPr>
              <a:t>获得感、</a:t>
            </a:r>
            <a:r>
              <a:rPr lang="zh-CN" altLang="en-US" sz="3200" b="1">
                <a:solidFill>
                  <a:srgbClr val="FF0000"/>
                </a:solidFill>
                <a:latin typeface="黑体" panose="02010609060101010101" charset="-122"/>
                <a:ea typeface="黑体" panose="02010609060101010101" charset="-122"/>
                <a:cs typeface="黑体" panose="02010609060101010101" charset="-122"/>
              </a:rPr>
              <a:t>幸福感</a:t>
            </a:r>
            <a:r>
              <a:rPr lang="zh-CN" sz="3200" b="1">
                <a:solidFill>
                  <a:srgbClr val="FF0000"/>
                </a:solidFill>
                <a:latin typeface="黑体" panose="02010609060101010101" charset="-122"/>
                <a:ea typeface="黑体" panose="02010609060101010101" charset="-122"/>
                <a:cs typeface="黑体" panose="02010609060101010101" charset="-122"/>
              </a:rPr>
              <a:t>和安全感</a:t>
            </a:r>
            <a:r>
              <a:rPr lang="zh-CN" sz="3200" b="1">
                <a:latin typeface="黑体" panose="02010609060101010101" charset="-122"/>
                <a:ea typeface="黑体" panose="02010609060101010101" charset="-122"/>
                <a:cs typeface="黑体" panose="02010609060101010101" charset="-122"/>
              </a:rPr>
              <a:t>。劳动法就是</a:t>
            </a:r>
            <a:r>
              <a:rPr lang="zh-CN" sz="3200" b="1" u="sng">
                <a:solidFill>
                  <a:srgbClr val="FF0000"/>
                </a:solidFill>
                <a:latin typeface="黑体" panose="02010609060101010101" charset="-122"/>
                <a:ea typeface="黑体" panose="02010609060101010101" charset="-122"/>
                <a:cs typeface="黑体" panose="02010609060101010101" charset="-122"/>
              </a:rPr>
              <a:t>劳动者权益保护法</a:t>
            </a:r>
            <a:r>
              <a:rPr lang="zh-CN" sz="3200" b="1">
                <a:latin typeface="黑体" panose="02010609060101010101" charset="-122"/>
                <a:ea typeface="黑体" panose="02010609060101010101" charset="-122"/>
                <a:cs typeface="黑体" panose="02010609060101010101" charset="-122"/>
              </a:rPr>
              <a:t>。
</a:t>
            </a:r>
            <a:endParaRPr lang="zh-CN" altLang="en-US" sz="3200">
              <a:latin typeface="黑体" panose="02010609060101010101" charset="-122"/>
              <a:ea typeface="黑体" panose="02010609060101010101" charset="-122"/>
              <a:cs typeface="黑体" panose="02010609060101010101" charset="-122"/>
            </a:endParaRPr>
          </a:p>
        </p:txBody>
      </p:sp>
      <p:sp>
        <p:nvSpPr>
          <p:cNvPr id="4" name="文本框 3"/>
          <p:cNvSpPr txBox="1"/>
          <p:nvPr>
            <p:custDataLst>
              <p:tags r:id="rId5"/>
            </p:custDataLst>
          </p:nvPr>
        </p:nvSpPr>
        <p:spPr>
          <a:xfrm>
            <a:off x="502920" y="1226820"/>
            <a:ext cx="5863590" cy="645160"/>
          </a:xfrm>
          <a:prstGeom prst="rect">
            <a:avLst/>
          </a:prstGeom>
          <a:noFill/>
        </p:spPr>
        <p:txBody>
          <a:bodyPr wrap="square" rtlCol="0">
            <a:spAutoFit/>
          </a:bodyPr>
          <a:lstStyle/>
          <a:p>
            <a:pPr algn="l"/>
            <a:r>
              <a:rPr lang="en-US" sz="3600" b="1">
                <a:latin typeface="黑体" panose="02010609060101010101" charset="-122"/>
                <a:ea typeface="黑体" panose="02010609060101010101" charset="-122"/>
                <a:cs typeface="黑体" panose="02010609060101010101" charset="-122"/>
                <a:sym typeface="+mn-ea"/>
              </a:rPr>
              <a:t>5</a:t>
            </a:r>
            <a:r>
              <a:rPr lang="zh-CN" sz="3600" b="1">
                <a:latin typeface="黑体" panose="02010609060101010101" charset="-122"/>
                <a:ea typeface="黑体" panose="02010609060101010101" charset="-122"/>
                <a:cs typeface="黑体" panose="02010609060101010101" charset="-122"/>
                <a:sym typeface="+mn-ea"/>
              </a:rPr>
              <a:t>．劳动法的基本原则</a:t>
            </a:r>
            <a:endParaRPr lang="zh-CN" altLang="en-US" sz="3600">
              <a:latin typeface="黑体" panose="02010609060101010101" charset="-122"/>
              <a:ea typeface="黑体" panose="02010609060101010101" charset="-122"/>
              <a:cs typeface="黑体" panose="02010609060101010101" charset="-122"/>
            </a:endParaRPr>
          </a:p>
        </p:txBody>
      </p:sp>
      <p:pic>
        <p:nvPicPr>
          <p:cNvPr id="6" name="图片 5"/>
          <p:cNvPicPr>
            <a:picLocks noChangeAspect="1"/>
          </p:cNvPicPr>
          <p:nvPr>
            <p:custDataLst>
              <p:tags r:id="rId7"/>
            </p:custDataLst>
          </p:nvPr>
        </p:nvPicPr>
        <p:blipFill>
          <a:blip r:embed="rId6"/>
          <a:stretch>
            <a:fillRect/>
          </a:stretch>
        </p:blipFill>
        <p:spPr>
          <a:xfrm>
            <a:off x="7722235" y="370840"/>
            <a:ext cx="4312920" cy="5635625"/>
          </a:xfrm>
          <a:prstGeom prst="rect">
            <a:avLst/>
          </a:prstGeom>
        </p:spPr>
      </p:pic>
    </p:spTree>
  </p:cSld>
  <p:clrMapOvr>
    <a:masterClrMapping/>
  </p:clrMapOvr>
  <mc:AlternateContent>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1" fill="hold" grpId="0" nodeType="click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par>
                                <p:cTn id="8" presetID="21" presetClass="entr" presetSubtype="1" fill="hold" nodeType="withEffect">
                                  <p:stCondLst>
                                    <p:cond delay="0"/>
                                  </p:stCondLst>
                                  <p:childTnLst>
                                    <p:set>
                                      <p:cBhvr>
                                        <p:cTn id="9" dur="1000" fill="hold">
                                          <p:stCondLst>
                                            <p:cond delay="0"/>
                                          </p:stCondLst>
                                        </p:cTn>
                                        <p:tgtEl>
                                          <p:spTgt spid="6"/>
                                        </p:tgtEl>
                                        <p:attrNameLst>
                                          <p:attrName>style.visibility</p:attrName>
                                        </p:attrNameLst>
                                      </p:cBhvr>
                                      <p:to>
                                        <p:strVal val="visible"/>
                                      </p:to>
                                    </p:set>
                                    <p:animEffect transition="in" filter="wheel(1)">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a:blip r:embed="rId4"/>
          <a:stretch>
            <a:fillRect/>
          </a:stretch>
        </a:blipFill>
        <a:effectLst/>
      </p:bgPr>
    </p:bg>
    <p:spTree>
      <p:nvGrpSpPr>
        <p:cNvPr id="1" name=""/>
        <p:cNvGrpSpPr/>
        <p:nvPr>
          <p:custDataLst>
            <p:tags r:id="rId2"/>
          </p:custDataLst>
        </p:nvPr>
      </p:nvGrpSpPr>
      <p:grpSpPr>
        <a:xfrm>
          <a:off x="0" y="0"/>
          <a:ext cx="0" cy="0"/>
        </a:xfrm>
      </p:grpSpPr>
      <p:sp>
        <p:nvSpPr>
          <p:cNvPr id="100" name="文本框 99"/>
          <p:cNvSpPr txBox="1"/>
          <p:nvPr>
            <p:custDataLst>
              <p:tags r:id="rId3"/>
            </p:custDataLst>
          </p:nvPr>
        </p:nvSpPr>
        <p:spPr>
          <a:xfrm>
            <a:off x="340360" y="317500"/>
            <a:ext cx="11343005" cy="4246245"/>
          </a:xfrm>
          <a:prstGeom prst="rect">
            <a:avLst/>
          </a:prstGeom>
          <a:noFill/>
          <a:ln w="9525">
            <a:noFill/>
          </a:ln>
        </p:spPr>
        <p:txBody>
          <a:bodyPr wrap="square">
            <a:spAutoFit/>
          </a:bodyPr>
          <a:lstStyle/>
          <a:p>
            <a:pPr indent="0" fontAlgn="auto">
              <a:lnSpc>
                <a:spcPct val="150000"/>
              </a:lnSpc>
              <a:buFont typeface="Arial" panose="020b0604020202020204" pitchFamily="34" charset="0"/>
              <a:buNone/>
            </a:pPr>
            <a:r>
              <a:rPr lang="zh-CN" altLang="en-US" sz="3600" b="1">
                <a:latin typeface="黑体" panose="02010609060101010101" charset="-122"/>
                <a:ea typeface="黑体" panose="02010609060101010101" charset="-122"/>
                <a:cs typeface="黑体" panose="02010609060101010101" charset="-122"/>
              </a:rPr>
              <a:t>典例</a:t>
            </a:r>
            <a:r>
              <a:rPr lang="en-US" sz="3600" b="1">
                <a:latin typeface="黑体" panose="02010609060101010101" charset="-122"/>
                <a:ea typeface="黑体" panose="02010609060101010101" charset="-122"/>
                <a:cs typeface="黑体" panose="02010609060101010101" charset="-122"/>
              </a:rPr>
              <a:t>1</a:t>
            </a:r>
            <a:r>
              <a:rPr lang="zh-CN" sz="3600" b="1">
                <a:latin typeface="黑体" panose="02010609060101010101" charset="-122"/>
                <a:ea typeface="黑体" panose="02010609060101010101" charset="-122"/>
                <a:cs typeface="黑体" panose="02010609060101010101" charset="-122"/>
              </a:rPr>
              <a:t>．某私营企业的下列行为</a:t>
            </a:r>
            <a:r>
              <a:rPr lang="zh-CN" sz="3600" b="1">
                <a:solidFill>
                  <a:srgbClr val="FF0000"/>
                </a:solidFill>
                <a:latin typeface="黑体" panose="02010609060101010101" charset="-122"/>
                <a:ea typeface="黑体" panose="02010609060101010101" charset="-122"/>
                <a:cs typeface="黑体" panose="02010609060101010101" charset="-122"/>
              </a:rPr>
              <a:t>不属于</a:t>
            </a:r>
            <a:r>
              <a:rPr lang="zh-CN" sz="3600" b="1">
                <a:latin typeface="黑体" panose="02010609060101010101" charset="-122"/>
                <a:ea typeface="黑体" panose="02010609060101010101" charset="-122"/>
                <a:cs typeface="黑体" panose="02010609060101010101" charset="-122"/>
              </a:rPr>
              <a:t>违反劳动法的是</a:t>
            </a:r>
            <a:r>
              <a:rPr lang="en-US" sz="3600" b="1">
                <a:latin typeface="黑体" panose="02010609060101010101" charset="-122"/>
                <a:ea typeface="黑体" panose="02010609060101010101" charset="-122"/>
                <a:cs typeface="黑体" panose="02010609060101010101" charset="-122"/>
              </a:rPr>
              <a:t>A</a:t>
            </a:r>
            <a:r>
              <a:rPr lang="zh-CN" sz="3600" b="1">
                <a:latin typeface="黑体" panose="02010609060101010101" charset="-122"/>
                <a:ea typeface="黑体" panose="02010609060101010101" charset="-122"/>
                <a:cs typeface="黑体" panose="02010609060101010101" charset="-122"/>
              </a:rPr>
              <a:t>．招收</a:t>
            </a:r>
            <a:r>
              <a:rPr lang="en-US" sz="3600" b="1">
                <a:latin typeface="黑体" panose="02010609060101010101" charset="-122"/>
                <a:ea typeface="黑体" panose="02010609060101010101" charset="-122"/>
                <a:cs typeface="黑体" panose="02010609060101010101" charset="-122"/>
              </a:rPr>
              <a:t>3</a:t>
            </a:r>
            <a:r>
              <a:rPr lang="zh-CN" sz="3600" b="1">
                <a:latin typeface="黑体" panose="02010609060101010101" charset="-122"/>
                <a:ea typeface="黑体" panose="02010609060101010101" charset="-122"/>
                <a:cs typeface="黑体" panose="02010609060101010101" charset="-122"/>
              </a:rPr>
              <a:t>名</a:t>
            </a:r>
            <a:r>
              <a:rPr lang="en-US" sz="3600" b="1">
                <a:latin typeface="黑体" panose="02010609060101010101" charset="-122"/>
                <a:ea typeface="黑体" panose="02010609060101010101" charset="-122"/>
                <a:cs typeface="黑体" panose="02010609060101010101" charset="-122"/>
              </a:rPr>
              <a:t>15</a:t>
            </a:r>
            <a:r>
              <a:rPr lang="zh-CN" sz="3600" b="1">
                <a:latin typeface="黑体" panose="02010609060101010101" charset="-122"/>
                <a:ea typeface="黑体" panose="02010609060101010101" charset="-122"/>
                <a:cs typeface="黑体" panose="02010609060101010101" charset="-122"/>
              </a:rPr>
              <a:t>周岁的工人</a:t>
            </a:r>
            <a:r>
              <a:rPr lang="en-US" sz="3600" b="1">
                <a:latin typeface="黑体" panose="02010609060101010101" charset="-122"/>
                <a:ea typeface="黑体" panose="02010609060101010101" charset="-122"/>
                <a:cs typeface="黑体" panose="02010609060101010101" charset="-122"/>
              </a:rPr>
              <a:t>B</a:t>
            </a:r>
            <a:r>
              <a:rPr lang="zh-CN" sz="3600" b="1">
                <a:latin typeface="黑体" panose="02010609060101010101" charset="-122"/>
                <a:ea typeface="黑体" panose="02010609060101010101" charset="-122"/>
                <a:cs typeface="黑体" panose="02010609060101010101" charset="-122"/>
              </a:rPr>
              <a:t>．以女性为由拒绝招收</a:t>
            </a:r>
            <a:r>
              <a:rPr lang="en-US" sz="3600" b="1">
                <a:latin typeface="黑体" panose="02010609060101010101" charset="-122"/>
                <a:ea typeface="黑体" panose="02010609060101010101" charset="-122"/>
                <a:cs typeface="黑体" panose="02010609060101010101" charset="-122"/>
              </a:rPr>
              <a:t>4</a:t>
            </a:r>
            <a:r>
              <a:rPr lang="zh-CN" sz="3600" b="1">
                <a:latin typeface="黑体" panose="02010609060101010101" charset="-122"/>
                <a:ea typeface="黑体" panose="02010609060101010101" charset="-122"/>
                <a:cs typeface="黑体" panose="02010609060101010101" charset="-122"/>
              </a:rPr>
              <a:t>名女工</a:t>
            </a:r>
            <a:r>
              <a:rPr lang="en-US" sz="3600" b="1">
                <a:latin typeface="黑体" panose="02010609060101010101" charset="-122"/>
                <a:ea typeface="黑体" panose="02010609060101010101" charset="-122"/>
                <a:cs typeface="黑体" panose="02010609060101010101" charset="-122"/>
              </a:rPr>
              <a:t>C</a:t>
            </a:r>
            <a:r>
              <a:rPr lang="zh-CN" sz="3600" b="1">
                <a:latin typeface="黑体" panose="02010609060101010101" charset="-122"/>
                <a:ea typeface="黑体" panose="02010609060101010101" charset="-122"/>
                <a:cs typeface="黑体" panose="02010609060101010101" charset="-122"/>
              </a:rPr>
              <a:t>．不同意职工组建工会</a:t>
            </a:r>
            <a:r>
              <a:rPr lang="en-US" sz="3600" b="1">
                <a:latin typeface="黑体" panose="02010609060101010101" charset="-122"/>
                <a:ea typeface="黑体" panose="02010609060101010101" charset="-122"/>
                <a:cs typeface="黑体" panose="02010609060101010101" charset="-122"/>
              </a:rPr>
              <a:t>D</a:t>
            </a:r>
            <a:r>
              <a:rPr lang="zh-CN" sz="3600" b="1">
                <a:latin typeface="黑体" panose="02010609060101010101" charset="-122"/>
                <a:ea typeface="黑体" panose="02010609060101010101" charset="-122"/>
                <a:cs typeface="黑体" panose="02010609060101010101" charset="-122"/>
              </a:rPr>
              <a:t>．辞退</a:t>
            </a:r>
            <a:r>
              <a:rPr lang="en-US" sz="3600" b="1">
                <a:latin typeface="黑体" panose="02010609060101010101" charset="-122"/>
                <a:ea typeface="黑体" panose="02010609060101010101" charset="-122"/>
                <a:cs typeface="黑体" panose="02010609060101010101" charset="-122"/>
              </a:rPr>
              <a:t>1</a:t>
            </a:r>
            <a:r>
              <a:rPr lang="zh-CN" sz="3600" b="1">
                <a:latin typeface="黑体" panose="02010609060101010101" charset="-122"/>
                <a:ea typeface="黑体" panose="02010609060101010101" charset="-122"/>
                <a:cs typeface="黑体" panose="02010609060101010101" charset="-122"/>
              </a:rPr>
              <a:t>名严重违反规章制度的怀孕女工
</a:t>
            </a:r>
            <a:endParaRPr lang="zh-CN" altLang="en-US" sz="3600" b="1">
              <a:latin typeface="黑体" panose="02010609060101010101" charset="-122"/>
              <a:ea typeface="黑体" panose="02010609060101010101" charset="-122"/>
              <a:cs typeface="黑体" panose="02010609060101010101" charset="-122"/>
            </a:endParaRPr>
          </a:p>
        </p:txBody>
      </p:sp>
    </p:spTree>
  </p:cSld>
  <p:clrMapOvr>
    <a:masterClrMapping/>
  </p:clrMapOvr>
  <mc:AlternateContent>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a:blip r:embed="rId7"/>
          <a:stretch>
            <a:fillRect/>
          </a:stretch>
        </a:blipFill>
        <a:effectLst/>
      </p:bgPr>
    </p:bg>
    <p:spTree>
      <p:nvGrpSpPr>
        <p:cNvPr id="1" name=""/>
        <p:cNvGrpSpPr/>
        <p:nvPr>
          <p:custDataLst>
            <p:tags r:id="rId2"/>
          </p:custDataLst>
        </p:nvPr>
      </p:nvGrpSpPr>
      <p:grpSpPr>
        <a:xfrm>
          <a:off x="0" y="0"/>
          <a:ext cx="0" cy="0"/>
        </a:xfrm>
      </p:grpSpPr>
      <p:sp>
        <p:nvSpPr>
          <p:cNvPr id="4" name="文本框 3"/>
          <p:cNvSpPr txBox="1"/>
          <p:nvPr>
            <p:custDataLst>
              <p:tags r:id="rId3"/>
            </p:custDataLst>
          </p:nvPr>
        </p:nvSpPr>
        <p:spPr>
          <a:xfrm>
            <a:off x="401955" y="283845"/>
            <a:ext cx="5863590" cy="645160"/>
          </a:xfrm>
          <a:prstGeom prst="rect">
            <a:avLst/>
          </a:prstGeom>
          <a:noFill/>
        </p:spPr>
        <p:txBody>
          <a:bodyPr wrap="square" rtlCol="0">
            <a:spAutoFit/>
          </a:bodyPr>
          <a:lstStyle/>
          <a:p>
            <a:r>
              <a:rPr lang="en-US" sz="3600" b="1">
                <a:latin typeface="黑体" panose="02010609060101010101" charset="-122"/>
                <a:ea typeface="黑体" panose="02010609060101010101" charset="-122"/>
                <a:cs typeface="黑体" panose="02010609060101010101" charset="-122"/>
                <a:sym typeface="+mn-ea"/>
              </a:rPr>
              <a:t>5</a:t>
            </a:r>
            <a:r>
              <a:rPr lang="zh-CN" sz="3600" b="1">
                <a:latin typeface="黑体" panose="02010609060101010101" charset="-122"/>
                <a:ea typeface="黑体" panose="02010609060101010101" charset="-122"/>
                <a:cs typeface="黑体" panose="02010609060101010101" charset="-122"/>
                <a:sym typeface="+mn-ea"/>
              </a:rPr>
              <a:t>．劳动法的基本原则</a:t>
            </a:r>
            <a:endParaRPr lang="zh-CN" altLang="en-US" sz="3600">
              <a:latin typeface="黑体" panose="02010609060101010101" charset="-122"/>
              <a:ea typeface="黑体" panose="02010609060101010101" charset="-122"/>
              <a:cs typeface="黑体" panose="02010609060101010101" charset="-122"/>
            </a:endParaRPr>
          </a:p>
        </p:txBody>
      </p:sp>
      <p:sp>
        <p:nvSpPr>
          <p:cNvPr id="2" name="文本框 1"/>
          <p:cNvSpPr txBox="1"/>
          <p:nvPr>
            <p:custDataLst>
              <p:tags r:id="rId4"/>
            </p:custDataLst>
          </p:nvPr>
        </p:nvSpPr>
        <p:spPr>
          <a:xfrm>
            <a:off x="290195" y="1043940"/>
            <a:ext cx="7837170" cy="4523105"/>
          </a:xfrm>
          <a:prstGeom prst="rect">
            <a:avLst/>
          </a:prstGeom>
          <a:noFill/>
          <a:ln w="9525">
            <a:noFill/>
          </a:ln>
        </p:spPr>
        <p:txBody>
          <a:bodyPr wrap="square">
            <a:spAutoFit/>
          </a:bodyPr>
          <a:lstStyle/>
          <a:p>
            <a:pPr indent="0" fontAlgn="auto">
              <a:lnSpc>
                <a:spcPct val="150000"/>
              </a:lnSpc>
              <a:buFont typeface="Arial" panose="020b0604020202020204" pitchFamily="34" charset="0"/>
              <a:buNone/>
            </a:pPr>
            <a:r>
              <a:rPr lang="en-US" sz="3200" b="1">
                <a:solidFill>
                  <a:schemeClr val="tx1"/>
                </a:solidFill>
                <a:latin typeface="黑体" panose="02010609060101010101" charset="-122"/>
                <a:ea typeface="黑体" panose="02010609060101010101" charset="-122"/>
                <a:cs typeface="黑体" panose="02010609060101010101" charset="-122"/>
              </a:rPr>
              <a:t>(2)</a:t>
            </a:r>
            <a:r>
              <a:rPr lang="zh-CN" sz="3200" b="1">
                <a:solidFill>
                  <a:srgbClr val="FF0000"/>
                </a:solidFill>
                <a:latin typeface="黑体" panose="02010609060101010101" charset="-122"/>
                <a:ea typeface="黑体" panose="02010609060101010101" charset="-122"/>
                <a:cs typeface="黑体" panose="02010609060101010101" charset="-122"/>
              </a:rPr>
              <a:t>劳动者平等竞争的原则</a:t>
            </a:r>
            <a:r>
              <a:rPr lang="en-US" sz="3200" b="1">
                <a:latin typeface="黑体" panose="02010609060101010101" charset="-122"/>
                <a:ea typeface="黑体" panose="02010609060101010101" charset="-122"/>
                <a:cs typeface="黑体" panose="02010609060101010101" charset="-122"/>
              </a:rPr>
              <a:t>①</a:t>
            </a:r>
            <a:r>
              <a:rPr lang="zh-CN" sz="3200" b="1">
                <a:latin typeface="黑体" panose="02010609060101010101" charset="-122"/>
                <a:ea typeface="黑体" panose="02010609060101010101" charset="-122"/>
                <a:cs typeface="黑体" panose="02010609060101010101" charset="-122"/>
              </a:rPr>
              <a:t>内涵：劳动者享有</a:t>
            </a:r>
            <a:r>
              <a:rPr lang="zh-CN" sz="3200" b="1" u="sng">
                <a:solidFill>
                  <a:srgbClr val="FF0000"/>
                </a:solidFill>
                <a:latin typeface="黑体" panose="02010609060101010101" charset="-122"/>
                <a:ea typeface="黑体" panose="02010609060101010101" charset="-122"/>
                <a:cs typeface="黑体" panose="02010609060101010101" charset="-122"/>
              </a:rPr>
              <a:t>平等就业和</a:t>
            </a:r>
            <a:r>
              <a:rPr lang="zh-CN" altLang="en-US" sz="3200" b="1" u="sng">
                <a:solidFill>
                  <a:srgbClr val="FF0000"/>
                </a:solidFill>
                <a:latin typeface="黑体" panose="02010609060101010101" charset="-122"/>
                <a:ea typeface="黑体" panose="02010609060101010101" charset="-122"/>
                <a:cs typeface="黑体" panose="02010609060101010101" charset="-122"/>
              </a:rPr>
              <a:t>选择职业</a:t>
            </a:r>
            <a:r>
              <a:rPr lang="zh-CN" sz="3200" b="1">
                <a:latin typeface="黑体" panose="02010609060101010101" charset="-122"/>
                <a:ea typeface="黑体" panose="02010609060101010101" charset="-122"/>
                <a:cs typeface="黑体" panose="02010609060101010101" charset="-122"/>
              </a:rPr>
              <a:t>的权利；劳动者就业，不因民族、种族、性别、宗教信仰不同而受歧视。</a:t>
            </a:r>
            <a:r>
              <a:rPr lang="en-US" sz="3200" b="1">
                <a:latin typeface="黑体" panose="02010609060101010101" charset="-122"/>
                <a:ea typeface="黑体" panose="02010609060101010101" charset="-122"/>
                <a:cs typeface="黑体" panose="02010609060101010101" charset="-122"/>
              </a:rPr>
              <a:t>②</a:t>
            </a:r>
            <a:r>
              <a:rPr lang="zh-CN" sz="3200" b="1">
                <a:latin typeface="黑体" panose="02010609060101010101" charset="-122"/>
                <a:ea typeface="黑体" panose="02010609060101010101" charset="-122"/>
                <a:cs typeface="黑体" panose="02010609060101010101" charset="-122"/>
              </a:rPr>
              <a:t>要求：坚决防止和纠正</a:t>
            </a:r>
            <a:r>
              <a:rPr lang="zh-CN" altLang="en-US" sz="3200" b="1" u="sng">
                <a:solidFill>
                  <a:srgbClr val="FF0000"/>
                </a:solidFill>
                <a:latin typeface="黑体" panose="02010609060101010101" charset="-122"/>
                <a:ea typeface="黑体" panose="02010609060101010101" charset="-122"/>
                <a:cs typeface="黑体" panose="02010609060101010101" charset="-122"/>
              </a:rPr>
              <a:t>就业歧视</a:t>
            </a:r>
            <a:r>
              <a:rPr lang="zh-CN" sz="3200" b="1">
                <a:latin typeface="黑体" panose="02010609060101010101" charset="-122"/>
                <a:ea typeface="黑体" panose="02010609060101010101" charset="-122"/>
                <a:cs typeface="黑体" panose="02010609060101010101" charset="-122"/>
              </a:rPr>
              <a:t>，营造公平就业制度环境。
</a:t>
            </a:r>
            <a:endParaRPr lang="zh-CN" altLang="en-US" sz="3200">
              <a:latin typeface="黑体" panose="02010609060101010101" charset="-122"/>
              <a:ea typeface="黑体" panose="02010609060101010101" charset="-122"/>
              <a:cs typeface="黑体" panose="02010609060101010101" charset="-122"/>
            </a:endParaRPr>
          </a:p>
        </p:txBody>
      </p:sp>
      <p:pic>
        <p:nvPicPr>
          <p:cNvPr id="7" name="图片 6"/>
          <p:cNvPicPr>
            <a:picLocks noChangeAspect="1"/>
          </p:cNvPicPr>
          <p:nvPr>
            <p:custDataLst>
              <p:tags r:id="rId6"/>
            </p:custDataLst>
          </p:nvPr>
        </p:nvPicPr>
        <p:blipFill>
          <a:blip r:embed="rId5"/>
          <a:stretch>
            <a:fillRect/>
          </a:stretch>
        </p:blipFill>
        <p:spPr>
          <a:xfrm>
            <a:off x="8233410" y="386715"/>
            <a:ext cx="3366135" cy="5640070"/>
          </a:xfrm>
          <a:prstGeom prst="rect">
            <a:avLst/>
          </a:prstGeom>
        </p:spPr>
      </p:pic>
    </p:spTree>
  </p:cSld>
  <p:clrMapOvr>
    <a:masterClrMapping/>
  </p:clrMapOvr>
  <mc:AlternateContent>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a:blip r:embed="rId5"/>
          <a:stretch>
            <a:fillRect/>
          </a:stretch>
        </a:blipFill>
        <a:effectLst/>
      </p:bgPr>
    </p:bg>
    <p:spTree>
      <p:nvGrpSpPr>
        <p:cNvPr id="1" name=""/>
        <p:cNvGrpSpPr/>
        <p:nvPr>
          <p:custDataLst>
            <p:tags r:id="rId2"/>
          </p:custDataLst>
        </p:nvPr>
      </p:nvGrpSpPr>
      <p:grpSpPr>
        <a:xfrm>
          <a:off x="0" y="0"/>
          <a:ext cx="0" cy="0"/>
        </a:xfrm>
      </p:grpSpPr>
      <p:sp>
        <p:nvSpPr>
          <p:cNvPr id="4" name="文本框 3"/>
          <p:cNvSpPr txBox="1"/>
          <p:nvPr>
            <p:custDataLst>
              <p:tags r:id="rId3"/>
            </p:custDataLst>
          </p:nvPr>
        </p:nvSpPr>
        <p:spPr>
          <a:xfrm>
            <a:off x="334645" y="240665"/>
            <a:ext cx="5863590" cy="645160"/>
          </a:xfrm>
          <a:prstGeom prst="rect">
            <a:avLst/>
          </a:prstGeom>
          <a:noFill/>
        </p:spPr>
        <p:txBody>
          <a:bodyPr wrap="square" rtlCol="0">
            <a:spAutoFit/>
          </a:bodyPr>
          <a:lstStyle/>
          <a:p>
            <a:r>
              <a:rPr lang="en-US" sz="3600" b="1">
                <a:latin typeface="黑体" panose="02010609060101010101" charset="-122"/>
                <a:ea typeface="黑体" panose="02010609060101010101" charset="-122"/>
                <a:cs typeface="黑体" panose="02010609060101010101" charset="-122"/>
                <a:sym typeface="+mn-ea"/>
              </a:rPr>
              <a:t>5</a:t>
            </a:r>
            <a:r>
              <a:rPr lang="zh-CN" sz="3600" b="1">
                <a:latin typeface="黑体" panose="02010609060101010101" charset="-122"/>
                <a:ea typeface="黑体" panose="02010609060101010101" charset="-122"/>
                <a:cs typeface="黑体" panose="02010609060101010101" charset="-122"/>
                <a:sym typeface="+mn-ea"/>
              </a:rPr>
              <a:t>．劳动法的基本原则</a:t>
            </a:r>
            <a:endParaRPr lang="zh-CN" altLang="en-US" sz="3600">
              <a:latin typeface="黑体" panose="02010609060101010101" charset="-122"/>
              <a:ea typeface="黑体" panose="02010609060101010101" charset="-122"/>
              <a:cs typeface="黑体" panose="02010609060101010101" charset="-122"/>
            </a:endParaRPr>
          </a:p>
        </p:txBody>
      </p:sp>
      <p:sp>
        <p:nvSpPr>
          <p:cNvPr id="2" name="文本框 1"/>
          <p:cNvSpPr txBox="1"/>
          <p:nvPr>
            <p:custDataLst>
              <p:tags r:id="rId4"/>
            </p:custDataLst>
          </p:nvPr>
        </p:nvSpPr>
        <p:spPr>
          <a:xfrm>
            <a:off x="334645" y="1042670"/>
            <a:ext cx="11198225" cy="4523105"/>
          </a:xfrm>
          <a:prstGeom prst="rect">
            <a:avLst/>
          </a:prstGeom>
          <a:noFill/>
          <a:ln w="9525">
            <a:noFill/>
          </a:ln>
        </p:spPr>
        <p:txBody>
          <a:bodyPr wrap="square">
            <a:spAutoFit/>
          </a:bodyPr>
          <a:lstStyle/>
          <a:p>
            <a:pPr indent="0" fontAlgn="auto">
              <a:lnSpc>
                <a:spcPct val="150000"/>
              </a:lnSpc>
              <a:buFont typeface="Arial" panose="020b0604020202020204" pitchFamily="34" charset="0"/>
              <a:buNone/>
            </a:pPr>
            <a:r>
              <a:rPr lang="en-US" sz="3200" b="1">
                <a:latin typeface="黑体" panose="02010609060101010101" charset="-122"/>
                <a:ea typeface="黑体" panose="02010609060101010101" charset="-122"/>
                <a:cs typeface="黑体" panose="02010609060101010101" charset="-122"/>
              </a:rPr>
              <a:t>(3)</a:t>
            </a:r>
            <a:r>
              <a:rPr lang="zh-CN" sz="3200" b="1">
                <a:solidFill>
                  <a:srgbClr val="FF0000"/>
                </a:solidFill>
                <a:latin typeface="黑体" panose="02010609060101010101" charset="-122"/>
                <a:ea typeface="黑体" panose="02010609060101010101" charset="-122"/>
                <a:cs typeface="黑体" panose="02010609060101010101" charset="-122"/>
              </a:rPr>
              <a:t>特殊劳动保护的原则</a:t>
            </a:r>
            <a:endParaRPr lang="en-US" sz="3200" b="1">
              <a:solidFill>
                <a:srgbClr val="FF0000"/>
              </a:solidFill>
              <a:latin typeface="黑体" panose="02010609060101010101" charset="-122"/>
              <a:ea typeface="黑体" panose="02010609060101010101" charset="-122"/>
              <a:cs typeface="黑体" panose="02010609060101010101" charset="-122"/>
            </a:endParaRPr>
          </a:p>
          <a:p>
            <a:pPr indent="0" fontAlgn="auto">
              <a:lnSpc>
                <a:spcPct val="150000"/>
              </a:lnSpc>
              <a:buFont typeface="Arial" panose="020b0604020202020204" pitchFamily="34" charset="0"/>
              <a:buNone/>
            </a:pPr>
            <a:r>
              <a:rPr lang="en-US" sz="3200" b="1">
                <a:latin typeface="黑体" panose="02010609060101010101" charset="-122"/>
                <a:ea typeface="黑体" panose="02010609060101010101" charset="-122"/>
                <a:cs typeface="黑体" panose="02010609060101010101" charset="-122"/>
              </a:rPr>
              <a:t>①</a:t>
            </a:r>
            <a:r>
              <a:rPr lang="zh-CN" sz="3200" b="1">
                <a:latin typeface="黑体" panose="02010609060101010101" charset="-122"/>
                <a:ea typeface="黑体" panose="02010609060101010101" charset="-122"/>
                <a:cs typeface="黑体" panose="02010609060101010101" charset="-122"/>
              </a:rPr>
              <a:t>表现：除对劳动者的权利进行倾斜保护外，劳动法还注重对</a:t>
            </a:r>
            <a:r>
              <a:rPr lang="zh-CN" altLang="en-US" sz="3200" b="1">
                <a:latin typeface="黑体" panose="02010609060101010101" charset="-122"/>
                <a:ea typeface="黑体" panose="02010609060101010101" charset="-122"/>
                <a:cs typeface="黑体" panose="02010609060101010101" charset="-122"/>
              </a:rPr>
              <a:t>未成年工（年满</a:t>
            </a:r>
            <a:r>
              <a:rPr lang="en-US" altLang="zh-CN" sz="3200" b="1">
                <a:latin typeface="黑体" panose="02010609060101010101" charset="-122"/>
                <a:ea typeface="黑体" panose="02010609060101010101" charset="-122"/>
                <a:cs typeface="黑体" panose="02010609060101010101" charset="-122"/>
              </a:rPr>
              <a:t>16</a:t>
            </a:r>
            <a:r>
              <a:rPr lang="zh-CN" altLang="en-US" sz="3200" b="1">
                <a:latin typeface="黑体" panose="02010609060101010101" charset="-122"/>
                <a:ea typeface="黑体" panose="02010609060101010101" charset="-122"/>
                <a:cs typeface="黑体" panose="02010609060101010101" charset="-122"/>
              </a:rPr>
              <a:t>周岁未满</a:t>
            </a:r>
            <a:r>
              <a:rPr lang="en-US" altLang="zh-CN" sz="3200" b="1">
                <a:latin typeface="黑体" panose="02010609060101010101" charset="-122"/>
                <a:ea typeface="黑体" panose="02010609060101010101" charset="-122"/>
                <a:cs typeface="黑体" panose="02010609060101010101" charset="-122"/>
              </a:rPr>
              <a:t>18</a:t>
            </a:r>
            <a:r>
              <a:rPr lang="zh-CN" altLang="en-US" sz="3200" b="1">
                <a:latin typeface="黑体" panose="02010609060101010101" charset="-122"/>
                <a:ea typeface="黑体" panose="02010609060101010101" charset="-122"/>
                <a:cs typeface="黑体" panose="02010609060101010101" charset="-122"/>
              </a:rPr>
              <a:t>周岁）</a:t>
            </a:r>
            <a:r>
              <a:rPr lang="zh-CN" sz="3200" b="1">
                <a:latin typeface="黑体" panose="02010609060101010101" charset="-122"/>
                <a:ea typeface="黑体" panose="02010609060101010101" charset="-122"/>
                <a:cs typeface="黑体" panose="02010609060101010101" charset="-122"/>
              </a:rPr>
              <a:t>、残疾劳动者等特殊劳动者的劳动保护，切实保障劳动者的</a:t>
            </a:r>
            <a:r>
              <a:rPr lang="zh-CN" sz="3200" b="1" u="sng">
                <a:solidFill>
                  <a:srgbClr val="FF0000"/>
                </a:solidFill>
                <a:latin typeface="黑体" panose="02010609060101010101" charset="-122"/>
                <a:ea typeface="黑体" panose="02010609060101010101" charset="-122"/>
                <a:cs typeface="黑体" panose="02010609060101010101" charset="-122"/>
              </a:rPr>
              <a:t>合法权益</a:t>
            </a:r>
            <a:r>
              <a:rPr lang="zh-CN" sz="3200" b="1">
                <a:latin typeface="黑体" panose="02010609060101010101" charset="-122"/>
                <a:ea typeface="黑体" panose="02010609060101010101" charset="-122"/>
                <a:cs typeface="黑体" panose="02010609060101010101" charset="-122"/>
              </a:rPr>
              <a:t>。</a:t>
            </a:r>
            <a:r>
              <a:rPr lang="en-US" sz="3200" b="1">
                <a:latin typeface="黑体" panose="02010609060101010101" charset="-122"/>
                <a:ea typeface="黑体" panose="02010609060101010101" charset="-122"/>
                <a:cs typeface="黑体" panose="02010609060101010101" charset="-122"/>
              </a:rPr>
              <a:t>②</a:t>
            </a:r>
            <a:r>
              <a:rPr lang="zh-CN" sz="3200" b="1">
                <a:latin typeface="黑体" panose="02010609060101010101" charset="-122"/>
                <a:ea typeface="黑体" panose="02010609060101010101" charset="-122"/>
                <a:cs typeface="黑体" panose="02010609060101010101" charset="-122"/>
              </a:rPr>
              <a:t>意义：显示了国家对劳动者的</a:t>
            </a:r>
            <a:r>
              <a:rPr lang="zh-CN" sz="3200" b="1" u="sng">
                <a:solidFill>
                  <a:srgbClr val="FF0000"/>
                </a:solidFill>
                <a:latin typeface="黑体" panose="02010609060101010101" charset="-122"/>
                <a:ea typeface="黑体" panose="02010609060101010101" charset="-122"/>
                <a:cs typeface="黑体" panose="02010609060101010101" charset="-122"/>
              </a:rPr>
              <a:t>关怀</a:t>
            </a:r>
            <a:r>
              <a:rPr lang="zh-CN" sz="3200" b="1">
                <a:latin typeface="黑体" panose="02010609060101010101" charset="-122"/>
                <a:ea typeface="黑体" panose="02010609060101010101" charset="-122"/>
                <a:cs typeface="黑体" panose="02010609060101010101" charset="-122"/>
              </a:rPr>
              <a:t>，也是</a:t>
            </a:r>
            <a:r>
              <a:rPr lang="zh-CN" altLang="en-US" sz="3200" b="1" u="sng">
                <a:solidFill>
                  <a:srgbClr val="FF0000"/>
                </a:solidFill>
                <a:latin typeface="黑体" panose="02010609060101010101" charset="-122"/>
                <a:ea typeface="黑体" panose="02010609060101010101" charset="-122"/>
                <a:cs typeface="黑体" panose="02010609060101010101" charset="-122"/>
              </a:rPr>
              <a:t>社会进步</a:t>
            </a:r>
            <a:r>
              <a:rPr lang="zh-CN" sz="3200" b="1">
                <a:latin typeface="黑体" panose="02010609060101010101" charset="-122"/>
                <a:ea typeface="黑体" panose="02010609060101010101" charset="-122"/>
                <a:cs typeface="黑体" panose="02010609060101010101" charset="-122"/>
              </a:rPr>
              <a:t>的标志。（</a:t>
            </a:r>
            <a:r>
              <a:rPr lang="en-US" altLang="zh-CN" sz="3200" b="1">
                <a:latin typeface="黑体" panose="02010609060101010101" charset="-122"/>
                <a:ea typeface="黑体" panose="02010609060101010101" charset="-122"/>
                <a:cs typeface="黑体" panose="02010609060101010101" charset="-122"/>
              </a:rPr>
              <a:t>P61</a:t>
            </a:r>
            <a:r>
              <a:rPr lang="zh-CN" altLang="en-US" sz="3200" b="1">
                <a:latin typeface="黑体" panose="02010609060101010101" charset="-122"/>
                <a:ea typeface="黑体" panose="02010609060101010101" charset="-122"/>
                <a:cs typeface="黑体" panose="02010609060101010101" charset="-122"/>
              </a:rPr>
              <a:t>相关链接 </a:t>
            </a:r>
            <a:r>
              <a:rPr lang="zh-CN" sz="3200" b="1">
                <a:latin typeface="黑体" panose="02010609060101010101" charset="-122"/>
                <a:ea typeface="黑体" panose="02010609060101010101" charset="-122"/>
                <a:cs typeface="黑体" panose="02010609060101010101" charset="-122"/>
                <a:sym typeface="+mn-ea"/>
              </a:rPr>
              <a:t>女职工</a:t>
            </a:r>
            <a:r>
              <a:rPr lang="zh-CN" sz="3200" b="1">
                <a:latin typeface="黑体" panose="02010609060101010101" charset="-122"/>
                <a:ea typeface="黑体" panose="02010609060101010101" charset="-122"/>
                <a:cs typeface="黑体" panose="02010609060101010101" charset="-122"/>
              </a:rPr>
              <a:t>）
</a:t>
            </a:r>
            <a:endParaRPr lang="zh-CN" altLang="zh-CN" sz="3200" b="1">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a:blip r:embed="rId6"/>
          <a:stretch>
            <a:fillRect/>
          </a:stretch>
        </a:blipFill>
        <a:effectLst/>
      </p:bgPr>
    </p:bg>
    <p:spTree>
      <p:nvGrpSpPr>
        <p:cNvPr id="1" name=""/>
        <p:cNvGrpSpPr/>
        <p:nvPr>
          <p:custDataLst>
            <p:tags r:id="rId2"/>
          </p:custDataLst>
        </p:nvPr>
      </p:nvGrpSpPr>
      <p:grpSpPr>
        <a:xfrm>
          <a:off x="0" y="0"/>
          <a:ext cx="0" cy="0"/>
        </a:xfrm>
      </p:grpSpPr>
      <p:sp>
        <p:nvSpPr>
          <p:cNvPr id="100" name="文本框 99"/>
          <p:cNvSpPr txBox="1"/>
          <p:nvPr>
            <p:custDataLst>
              <p:tags r:id="rId3"/>
            </p:custDataLst>
          </p:nvPr>
        </p:nvSpPr>
        <p:spPr>
          <a:xfrm>
            <a:off x="363855" y="2188210"/>
            <a:ext cx="11173460" cy="3046095"/>
          </a:xfrm>
          <a:prstGeom prst="rect">
            <a:avLst/>
          </a:prstGeom>
          <a:noFill/>
          <a:ln w="9525">
            <a:noFill/>
          </a:ln>
        </p:spPr>
        <p:txBody>
          <a:bodyPr wrap="square">
            <a:spAutoFit/>
          </a:bodyPr>
          <a:lstStyle/>
          <a:p>
            <a:pPr indent="0" fontAlgn="auto">
              <a:lnSpc>
                <a:spcPct val="150000"/>
              </a:lnSpc>
              <a:buFont typeface="Arial" panose="020b0604020202020204" pitchFamily="34" charset="0"/>
              <a:buNone/>
            </a:pPr>
            <a:r>
              <a:rPr sz="3200" b="1">
                <a:latin typeface="黑体" panose="02010609060101010101" charset="-122"/>
                <a:ea typeface="黑体" panose="02010609060101010101" charset="-122"/>
                <a:cs typeface="黑体" panose="02010609060101010101" charset="-122"/>
              </a:rPr>
              <a:t>(1)含义：是劳动者与用人单位</a:t>
            </a:r>
            <a:r>
              <a:rPr sz="3200" b="1" u="sng">
                <a:solidFill>
                  <a:srgbClr val="FF0000"/>
                </a:solidFill>
                <a:latin typeface="黑体" panose="02010609060101010101" charset="-122"/>
                <a:ea typeface="黑体" panose="02010609060101010101" charset="-122"/>
                <a:cs typeface="黑体" panose="02010609060101010101" charset="-122"/>
              </a:rPr>
              <a:t>确立劳动关系、明确双方</a:t>
            </a:r>
            <a:r>
              <a:rPr lang="zh-CN" sz="3200" b="1" u="sng">
                <a:solidFill>
                  <a:srgbClr val="FF0000"/>
                </a:solidFill>
                <a:latin typeface="黑体" panose="02010609060101010101" charset="-122"/>
                <a:ea typeface="黑体" panose="02010609060101010101" charset="-122"/>
                <a:cs typeface="黑体" panose="02010609060101010101" charset="-122"/>
              </a:rPr>
              <a:t>权利和义务</a:t>
            </a:r>
            <a:r>
              <a:rPr sz="3200" b="1">
                <a:latin typeface="黑体" panose="02010609060101010101" charset="-122"/>
                <a:ea typeface="黑体" panose="02010609060101010101" charset="-122"/>
                <a:cs typeface="黑体" panose="02010609060101010101" charset="-122"/>
              </a:rPr>
              <a:t>的协议。</a:t>
            </a:r>
          </a:p>
          <a:p>
            <a:pPr indent="0" fontAlgn="auto">
              <a:lnSpc>
                <a:spcPct val="150000"/>
              </a:lnSpc>
              <a:buFont typeface="Arial" panose="020b0604020202020204" pitchFamily="34" charset="0"/>
              <a:buNone/>
            </a:pPr>
            <a:r>
              <a:rPr sz="3200" b="1">
                <a:latin typeface="黑体" panose="02010609060101010101" charset="-122"/>
                <a:ea typeface="黑体" panose="02010609060101010101" charset="-122"/>
                <a:cs typeface="黑体" panose="02010609060101010101" charset="-122"/>
              </a:rPr>
              <a:t>(2)意义：有了劳动合同，劳动者</a:t>
            </a:r>
            <a:r>
              <a:rPr sz="3200" b="1" u="sng">
                <a:solidFill>
                  <a:srgbClr val="FF0000"/>
                </a:solidFill>
                <a:latin typeface="黑体" panose="02010609060101010101" charset="-122"/>
                <a:ea typeface="黑体" panose="02010609060101010101" charset="-122"/>
                <a:cs typeface="黑体" panose="02010609060101010101" charset="-122"/>
              </a:rPr>
              <a:t>维权有据</a:t>
            </a:r>
            <a:r>
              <a:rPr sz="3200" b="1">
                <a:latin typeface="黑体" panose="02010609060101010101" charset="-122"/>
                <a:ea typeface="黑体" panose="02010609060101010101" charset="-122"/>
                <a:cs typeface="黑体" panose="02010609060101010101" charset="-122"/>
              </a:rPr>
              <a:t>，可以更好地保护自己的</a:t>
            </a:r>
            <a:r>
              <a:rPr sz="3200" b="1" u="sng">
                <a:solidFill>
                  <a:srgbClr val="FF0000"/>
                </a:solidFill>
                <a:latin typeface="黑体" panose="02010609060101010101" charset="-122"/>
                <a:ea typeface="黑体" panose="02010609060101010101" charset="-122"/>
                <a:cs typeface="黑体" panose="02010609060101010101" charset="-122"/>
              </a:rPr>
              <a:t>合法权益</a:t>
            </a:r>
            <a:r>
              <a:rPr sz="3200" b="1">
                <a:latin typeface="黑体" panose="02010609060101010101" charset="-122"/>
                <a:ea typeface="黑体" panose="02010609060101010101" charset="-122"/>
                <a:cs typeface="黑体" panose="02010609060101010101" charset="-122"/>
              </a:rPr>
              <a:t>，构建和发展和谐稳定的</a:t>
            </a:r>
            <a:r>
              <a:rPr lang="zh-CN" sz="3200" b="1" u="sng">
                <a:solidFill>
                  <a:srgbClr val="FF0000"/>
                </a:solidFill>
                <a:latin typeface="黑体" panose="02010609060101010101" charset="-122"/>
                <a:ea typeface="黑体" panose="02010609060101010101" charset="-122"/>
                <a:cs typeface="黑体" panose="02010609060101010101" charset="-122"/>
              </a:rPr>
              <a:t>劳动关系</a:t>
            </a:r>
            <a:r>
              <a:rPr sz="3200" b="1">
                <a:latin typeface="黑体" panose="02010609060101010101" charset="-122"/>
                <a:ea typeface="黑体" panose="02010609060101010101" charset="-122"/>
                <a:cs typeface="黑体" panose="02010609060101010101" charset="-122"/>
              </a:rPr>
              <a:t>。</a:t>
            </a:r>
          </a:p>
        </p:txBody>
      </p:sp>
      <p:sp>
        <p:nvSpPr>
          <p:cNvPr id="2" name="文本框 1"/>
          <p:cNvSpPr txBox="1"/>
          <p:nvPr>
            <p:custDataLst>
              <p:tags r:id="rId4"/>
            </p:custDataLst>
          </p:nvPr>
        </p:nvSpPr>
        <p:spPr>
          <a:xfrm>
            <a:off x="492760" y="1087755"/>
            <a:ext cx="5173980" cy="922020"/>
          </a:xfrm>
          <a:prstGeom prst="rect">
            <a:avLst/>
          </a:prstGeom>
          <a:noFill/>
        </p:spPr>
        <p:txBody>
          <a:bodyPr wrap="square" rtlCol="0">
            <a:spAutoFit/>
          </a:bodyPr>
          <a:lstStyle/>
          <a:p>
            <a:pPr indent="0" algn="l" fontAlgn="auto">
              <a:lnSpc>
                <a:spcPct val="150000"/>
              </a:lnSpc>
              <a:buFont typeface="Arial" panose="020b0604020202020204" pitchFamily="34" charset="0"/>
              <a:buNone/>
            </a:pPr>
            <a:r>
              <a:rPr sz="3600" b="1">
                <a:latin typeface="黑体" panose="02010609060101010101" charset="-122"/>
                <a:ea typeface="黑体" panose="02010609060101010101" charset="-122"/>
                <a:cs typeface="黑体" panose="02010609060101010101" charset="-122"/>
                <a:sym typeface="+mn-ea"/>
              </a:rPr>
              <a:t>1．劳动合同</a:t>
            </a:r>
            <a:endParaRPr lang="zh-CN" altLang="en-US" sz="3600" b="1">
              <a:latin typeface="黑体" panose="02010609060101010101" charset="-122"/>
              <a:ea typeface="黑体" panose="02010609060101010101" charset="-122"/>
              <a:cs typeface="黑体" panose="02010609060101010101" charset="-122"/>
            </a:endParaRPr>
          </a:p>
        </p:txBody>
      </p:sp>
      <p:sp>
        <p:nvSpPr>
          <p:cNvPr id="4" name="文本框 3"/>
          <p:cNvSpPr txBox="1"/>
          <p:nvPr>
            <p:custDataLst>
              <p:tags r:id="rId5"/>
            </p:custDataLst>
          </p:nvPr>
        </p:nvSpPr>
        <p:spPr>
          <a:xfrm>
            <a:off x="69850" y="203200"/>
            <a:ext cx="5878830" cy="706755"/>
          </a:xfrm>
          <a:prstGeom prst="rect">
            <a:avLst/>
          </a:prstGeom>
          <a:noFill/>
        </p:spPr>
        <p:txBody>
          <a:bodyPr wrap="square" rtlCol="0">
            <a:spAutoFit/>
          </a:bodyPr>
          <a:lstStyle/>
          <a:p>
            <a:pPr indent="0" algn="l">
              <a:buFont typeface="Arial" panose="020b0604020202020204" pitchFamily="34" charset="0"/>
              <a:buNone/>
            </a:pPr>
            <a:r>
              <a:rPr lang="zh-CN" altLang="en-US" sz="4000" b="1">
                <a:solidFill>
                  <a:srgbClr val="FF0000"/>
                </a:solidFill>
                <a:latin typeface="黑体" panose="02010609060101010101" charset="-122"/>
                <a:ea typeface="黑体" panose="02010609060101010101" charset="-122"/>
                <a:sym typeface="+mn-ea"/>
              </a:rPr>
              <a:t>（二）劳动也要签合同</a:t>
            </a:r>
          </a:p>
        </p:txBody>
      </p:sp>
    </p:spTree>
  </p:cSld>
  <p:clrMapOvr>
    <a:masterClrMapping/>
  </p:clrMapOvr>
  <mc:AlternateContent>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1" fill="hold" grpId="0" nodeType="clickEffect">
                                  <p:stCondLst>
                                    <p:cond delay="0"/>
                                  </p:stCondLst>
                                  <p:childTnLst>
                                    <p:set>
                                      <p:cBhvr>
                                        <p:cTn id="6" dur="1000" fill="hold">
                                          <p:stCondLst>
                                            <p:cond delay="0"/>
                                          </p:stCondLst>
                                        </p:cTn>
                                        <p:tgtEl>
                                          <p:spTgt spid="100"/>
                                        </p:tgtEl>
                                        <p:attrNameLst>
                                          <p:attrName>style.visibility</p:attrName>
                                        </p:attrNameLst>
                                      </p:cBhvr>
                                      <p:to>
                                        <p:strVal val="visible"/>
                                      </p:to>
                                    </p:set>
                                    <p:animEffect transition="in" filter="wheel(1)">
                                      <p:cBhvr>
                                        <p:cTn id="7"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a:blip r:embed="rId4"/>
          <a:stretch>
            <a:fillRect/>
          </a:stretch>
        </a:blipFill>
        <a:effectLst/>
      </p:bgPr>
    </p:bg>
    <p:spTree>
      <p:nvGrpSpPr>
        <p:cNvPr id="1" name=""/>
        <p:cNvGrpSpPr/>
        <p:nvPr>
          <p:custDataLst>
            <p:tags r:id="rId2"/>
          </p:custDataLst>
        </p:nvPr>
      </p:nvGrpSpPr>
      <p:grpSpPr>
        <a:xfrm>
          <a:off x="0" y="0"/>
          <a:ext cx="0" cy="0"/>
        </a:xfrm>
      </p:grpSpPr>
      <p:sp>
        <p:nvSpPr>
          <p:cNvPr id="100" name="文本框 99"/>
          <p:cNvSpPr txBox="1"/>
          <p:nvPr>
            <p:custDataLst>
              <p:tags r:id="rId3"/>
            </p:custDataLst>
          </p:nvPr>
        </p:nvSpPr>
        <p:spPr>
          <a:xfrm>
            <a:off x="285115" y="102870"/>
            <a:ext cx="11621135" cy="6092825"/>
          </a:xfrm>
          <a:prstGeom prst="rect">
            <a:avLst/>
          </a:prstGeom>
          <a:noFill/>
          <a:ln w="9525">
            <a:noFill/>
          </a:ln>
        </p:spPr>
        <p:txBody>
          <a:bodyPr wrap="square">
            <a:spAutoFit/>
          </a:bodyPr>
          <a:lstStyle/>
          <a:p>
            <a:pPr indent="0" fontAlgn="auto">
              <a:lnSpc>
                <a:spcPct val="150000"/>
              </a:lnSpc>
              <a:buFont typeface="Arial" panose="020b0604020202020204" pitchFamily="34" charset="0"/>
              <a:buNone/>
            </a:pPr>
            <a:r>
              <a:rPr lang="en-US" sz="3600" b="1">
                <a:latin typeface="黑体" panose="02010609060101010101" charset="-122"/>
                <a:ea typeface="黑体" panose="02010609060101010101" charset="-122"/>
                <a:cs typeface="黑体" panose="02010609060101010101" charset="-122"/>
              </a:rPr>
              <a:t>2.</a:t>
            </a:r>
            <a:r>
              <a:rPr lang="zh-CN" altLang="en-US" sz="3600" b="1">
                <a:latin typeface="黑体" panose="02010609060101010101" charset="-122"/>
                <a:ea typeface="黑体" panose="02010609060101010101" charset="-122"/>
                <a:cs typeface="黑体" panose="02010609060101010101" charset="-122"/>
              </a:rPr>
              <a:t>劳动合同的内容</a:t>
            </a:r>
            <a:endParaRPr lang="en-US" sz="3600" b="1">
              <a:latin typeface="黑体" panose="02010609060101010101" charset="-122"/>
              <a:ea typeface="黑体" panose="02010609060101010101" charset="-122"/>
              <a:cs typeface="黑体" panose="02010609060101010101" charset="-122"/>
            </a:endParaRPr>
          </a:p>
          <a:p>
            <a:pPr indent="0" fontAlgn="auto">
              <a:lnSpc>
                <a:spcPct val="150000"/>
              </a:lnSpc>
              <a:buFont typeface="Arial" panose="020b0604020202020204" pitchFamily="34" charset="0"/>
              <a:buNone/>
            </a:pPr>
            <a:r>
              <a:rPr lang="zh-CN" sz="3200" b="1">
                <a:latin typeface="黑体" panose="02010609060101010101" charset="-122"/>
                <a:ea typeface="黑体" panose="02010609060101010101" charset="-122"/>
                <a:cs typeface="黑体" panose="02010609060101010101" charset="-122"/>
              </a:rPr>
              <a:t>（</a:t>
            </a:r>
            <a:r>
              <a:rPr lang="en-US" altLang="zh-CN" sz="3200" b="1">
                <a:latin typeface="黑体" panose="02010609060101010101" charset="-122"/>
                <a:ea typeface="黑体" panose="02010609060101010101" charset="-122"/>
                <a:cs typeface="黑体" panose="02010609060101010101" charset="-122"/>
              </a:rPr>
              <a:t>1</a:t>
            </a:r>
            <a:r>
              <a:rPr lang="zh-CN" sz="3200" b="1">
                <a:latin typeface="黑体" panose="02010609060101010101" charset="-122"/>
                <a:ea typeface="黑体" panose="02010609060101010101" charset="-122"/>
                <a:cs typeface="黑体" panose="02010609060101010101" charset="-122"/>
              </a:rPr>
              <a:t>）</a:t>
            </a:r>
            <a:r>
              <a:rPr sz="3200" b="1">
                <a:latin typeface="黑体" panose="02010609060101010101" charset="-122"/>
                <a:ea typeface="黑体" panose="02010609060101010101" charset="-122"/>
                <a:cs typeface="黑体" panose="02010609060101010101" charset="-122"/>
              </a:rPr>
              <a:t>必备条款：是任何劳动合同必须具备的条款，主要包括：劳动</a:t>
            </a:r>
            <a:r>
              <a:rPr sz="3200" b="1">
                <a:solidFill>
                  <a:srgbClr val="FF0000"/>
                </a:solidFill>
                <a:latin typeface="黑体" panose="02010609060101010101" charset="-122"/>
                <a:ea typeface="黑体" panose="02010609060101010101" charset="-122"/>
                <a:cs typeface="黑体" panose="02010609060101010101" charset="-122"/>
              </a:rPr>
              <a:t>合同期限</a:t>
            </a:r>
            <a:r>
              <a:rPr sz="3200" b="1">
                <a:latin typeface="黑体" panose="02010609060101010101" charset="-122"/>
                <a:ea typeface="黑体" panose="02010609060101010101" charset="-122"/>
                <a:cs typeface="黑体" panose="02010609060101010101" charset="-122"/>
              </a:rPr>
              <a:t>，工作</a:t>
            </a:r>
            <a:r>
              <a:rPr sz="3200" b="1">
                <a:solidFill>
                  <a:srgbClr val="FF0000"/>
                </a:solidFill>
                <a:latin typeface="黑体" panose="02010609060101010101" charset="-122"/>
                <a:ea typeface="黑体" panose="02010609060101010101" charset="-122"/>
                <a:cs typeface="黑体" panose="02010609060101010101" charset="-122"/>
              </a:rPr>
              <a:t>内容</a:t>
            </a:r>
            <a:r>
              <a:rPr sz="3200" b="1">
                <a:latin typeface="黑体" panose="02010609060101010101" charset="-122"/>
                <a:ea typeface="黑体" panose="02010609060101010101" charset="-122"/>
                <a:cs typeface="黑体" panose="02010609060101010101" charset="-122"/>
              </a:rPr>
              <a:t>和工作</a:t>
            </a:r>
            <a:r>
              <a:rPr sz="3200" b="1">
                <a:solidFill>
                  <a:srgbClr val="FF0000"/>
                </a:solidFill>
                <a:latin typeface="黑体" panose="02010609060101010101" charset="-122"/>
                <a:ea typeface="黑体" panose="02010609060101010101" charset="-122"/>
                <a:cs typeface="黑体" panose="02010609060101010101" charset="-122"/>
              </a:rPr>
              <a:t>地点</a:t>
            </a:r>
            <a:r>
              <a:rPr sz="3200" b="1">
                <a:latin typeface="黑体" panose="02010609060101010101" charset="-122"/>
                <a:ea typeface="黑体" panose="02010609060101010101" charset="-122"/>
                <a:cs typeface="黑体" panose="02010609060101010101" charset="-122"/>
              </a:rPr>
              <a:t>，工作</a:t>
            </a:r>
            <a:r>
              <a:rPr sz="3200" b="1">
                <a:solidFill>
                  <a:srgbClr val="FF0000"/>
                </a:solidFill>
                <a:latin typeface="黑体" panose="02010609060101010101" charset="-122"/>
                <a:ea typeface="黑体" panose="02010609060101010101" charset="-122"/>
                <a:cs typeface="黑体" panose="02010609060101010101" charset="-122"/>
              </a:rPr>
              <a:t>时间</a:t>
            </a:r>
            <a:r>
              <a:rPr sz="3200" b="1">
                <a:latin typeface="黑体" panose="02010609060101010101" charset="-122"/>
                <a:ea typeface="黑体" panose="02010609060101010101" charset="-122"/>
                <a:cs typeface="黑体" panose="02010609060101010101" charset="-122"/>
              </a:rPr>
              <a:t>和</a:t>
            </a:r>
            <a:r>
              <a:rPr sz="3200" b="1">
                <a:solidFill>
                  <a:srgbClr val="FF0000"/>
                </a:solidFill>
                <a:latin typeface="黑体" panose="02010609060101010101" charset="-122"/>
                <a:ea typeface="黑体" panose="02010609060101010101" charset="-122"/>
                <a:cs typeface="黑体" panose="02010609060101010101" charset="-122"/>
              </a:rPr>
              <a:t>休息休假</a:t>
            </a:r>
            <a:r>
              <a:rPr sz="3200" b="1">
                <a:latin typeface="黑体" panose="02010609060101010101" charset="-122"/>
                <a:ea typeface="黑体" panose="02010609060101010101" charset="-122"/>
                <a:cs typeface="黑体" panose="02010609060101010101" charset="-122"/>
              </a:rPr>
              <a:t>，</a:t>
            </a:r>
            <a:r>
              <a:rPr lang="zh-CN" sz="3200" b="1" u="sng">
                <a:solidFill>
                  <a:srgbClr val="FF0000"/>
                </a:solidFill>
                <a:latin typeface="黑体" panose="02010609060101010101" charset="-122"/>
                <a:ea typeface="黑体" panose="02010609060101010101" charset="-122"/>
                <a:cs typeface="黑体" panose="02010609060101010101" charset="-122"/>
              </a:rPr>
              <a:t>劳动报酬</a:t>
            </a:r>
            <a:r>
              <a:rPr sz="3200" b="1" u="sng">
                <a:solidFill>
                  <a:srgbClr val="FF0000"/>
                </a:solidFill>
                <a:latin typeface="黑体" panose="02010609060101010101" charset="-122"/>
                <a:ea typeface="黑体" panose="02010609060101010101" charset="-122"/>
                <a:cs typeface="黑体" panose="02010609060101010101" charset="-122"/>
              </a:rPr>
              <a:t>，社会保险</a:t>
            </a:r>
            <a:r>
              <a:rPr sz="3200" b="1">
                <a:latin typeface="黑体" panose="02010609060101010101" charset="-122"/>
                <a:ea typeface="黑体" panose="02010609060101010101" charset="-122"/>
                <a:cs typeface="黑体" panose="02010609060101010101" charset="-122"/>
              </a:rPr>
              <a:t>，劳动保护、劳动条件和职业危害防护，等等。</a:t>
            </a:r>
          </a:p>
          <a:p>
            <a:pPr indent="0" fontAlgn="auto">
              <a:lnSpc>
                <a:spcPct val="150000"/>
              </a:lnSpc>
              <a:buFont typeface="Arial" panose="020b0604020202020204" pitchFamily="34" charset="0"/>
              <a:buNone/>
            </a:pPr>
            <a:r>
              <a:rPr lang="zh-CN" sz="3200" b="1">
                <a:latin typeface="楷体_GB2312" panose="02010609030101010101" charset="-122"/>
                <a:ea typeface="楷体_GB2312" panose="02010609030101010101" charset="-122"/>
                <a:cs typeface="黑体" panose="02010609060101010101" charset="-122"/>
              </a:rPr>
              <a:t>（</a:t>
            </a:r>
            <a:r>
              <a:rPr lang="en-US" altLang="zh-CN" sz="3200" b="1">
                <a:latin typeface="楷体_GB2312" panose="02010609030101010101" charset="-122"/>
                <a:ea typeface="楷体_GB2312" panose="02010609030101010101" charset="-122"/>
                <a:cs typeface="黑体" panose="02010609060101010101" charset="-122"/>
              </a:rPr>
              <a:t>2</a:t>
            </a:r>
            <a:r>
              <a:rPr lang="zh-CN" sz="3200" b="1">
                <a:latin typeface="楷体_GB2312" panose="02010609030101010101" charset="-122"/>
                <a:ea typeface="楷体_GB2312" panose="02010609030101010101" charset="-122"/>
                <a:cs typeface="黑体" panose="02010609060101010101" charset="-122"/>
              </a:rPr>
              <a:t>）</a:t>
            </a:r>
            <a:r>
              <a:rPr sz="3200" b="1">
                <a:latin typeface="楷体_GB2312" panose="02010609030101010101" charset="-122"/>
                <a:ea typeface="楷体_GB2312" panose="02010609030101010101" charset="-122"/>
                <a:cs typeface="黑体" panose="02010609060101010101" charset="-122"/>
              </a:rPr>
              <a:t>可备条款：是除必备条款外劳动合同中可以规定的条款，包括试用期、</a:t>
            </a:r>
            <a:r>
              <a:rPr lang="zh-CN" sz="3200" b="1">
                <a:latin typeface="楷体_GB2312" panose="02010609030101010101" charset="-122"/>
                <a:ea typeface="楷体_GB2312" panose="02010609030101010101" charset="-122"/>
                <a:cs typeface="黑体" panose="02010609060101010101" charset="-122"/>
              </a:rPr>
              <a:t>培训</a:t>
            </a:r>
            <a:r>
              <a:rPr sz="3200" b="1">
                <a:latin typeface="楷体_GB2312" panose="02010609030101010101" charset="-122"/>
                <a:ea typeface="楷体_GB2312" panose="02010609030101010101" charset="-122"/>
                <a:cs typeface="黑体" panose="02010609060101010101" charset="-122"/>
              </a:rPr>
              <a:t>、保守秘密、补充保险和福利待遇等条款。</a:t>
            </a:r>
          </a:p>
          <a:p>
            <a:pPr indent="0" fontAlgn="auto">
              <a:lnSpc>
                <a:spcPct val="150000"/>
              </a:lnSpc>
              <a:buFont typeface="Arial" panose="020b0604020202020204" pitchFamily="34" charset="0"/>
              <a:buNone/>
            </a:pPr>
            <a:r>
              <a:rPr lang="zh-CN" sz="3200" b="1">
                <a:latin typeface="楷体_GB2312" panose="02010609030101010101" charset="-122"/>
                <a:ea typeface="楷体_GB2312" panose="02010609030101010101" charset="-122"/>
                <a:cs typeface="黑体" panose="02010609060101010101" charset="-122"/>
              </a:rPr>
              <a:t>（</a:t>
            </a:r>
            <a:r>
              <a:rPr lang="en-US" altLang="zh-CN" sz="3200" b="1">
                <a:latin typeface="楷体_GB2312" panose="02010609030101010101" charset="-122"/>
                <a:ea typeface="楷体_GB2312" panose="02010609030101010101" charset="-122"/>
                <a:cs typeface="黑体" panose="02010609060101010101" charset="-122"/>
              </a:rPr>
              <a:t>P63</a:t>
            </a:r>
            <a:r>
              <a:rPr lang="zh-CN" altLang="en-US" sz="3200" b="1">
                <a:latin typeface="楷体_GB2312" panose="02010609030101010101" charset="-122"/>
                <a:ea typeface="楷体_GB2312" panose="02010609030101010101" charset="-122"/>
                <a:cs typeface="黑体" panose="02010609060101010101" charset="-122"/>
              </a:rPr>
              <a:t>相关链接）</a:t>
            </a:r>
            <a:endParaRPr sz="3200" b="1">
              <a:latin typeface="楷体_GB2312" panose="02010609030101010101" charset="-122"/>
              <a:ea typeface="楷体_GB2312" panose="02010609030101010101" charset="-122"/>
              <a:cs typeface="黑体" panose="02010609060101010101" charset="-122"/>
            </a:endParaRPr>
          </a:p>
          <a:p>
            <a:pPr indent="0" fontAlgn="auto">
              <a:lnSpc>
                <a:spcPct val="150000"/>
              </a:lnSpc>
              <a:buFont typeface="Arial" panose="020b0604020202020204" pitchFamily="34" charset="0"/>
              <a:buNone/>
            </a:pPr>
            <a:r>
              <a:rPr lang="zh-CN" sz="3200" b="1">
                <a:latin typeface="黑体" panose="02010609060101010101" charset="-122"/>
                <a:ea typeface="黑体" panose="02010609060101010101" charset="-122"/>
                <a:cs typeface="黑体" panose="02010609060101010101" charset="-122"/>
              </a:rPr>
              <a:t>（</a:t>
            </a:r>
            <a:r>
              <a:rPr lang="en-US" altLang="zh-CN" sz="3200" b="1">
                <a:latin typeface="黑体" panose="02010609060101010101" charset="-122"/>
                <a:ea typeface="黑体" panose="02010609060101010101" charset="-122"/>
                <a:cs typeface="黑体" panose="02010609060101010101" charset="-122"/>
              </a:rPr>
              <a:t>3</a:t>
            </a:r>
            <a:r>
              <a:rPr lang="zh-CN" sz="3200" b="1">
                <a:latin typeface="黑体" panose="02010609060101010101" charset="-122"/>
                <a:ea typeface="黑体" panose="02010609060101010101" charset="-122"/>
                <a:cs typeface="黑体" panose="02010609060101010101" charset="-122"/>
              </a:rPr>
              <a:t>）</a:t>
            </a:r>
            <a:r>
              <a:rPr sz="3200" b="1">
                <a:latin typeface="黑体" panose="02010609060101010101" charset="-122"/>
                <a:ea typeface="黑体" panose="02010609060101010101" charset="-122"/>
                <a:cs typeface="黑体" panose="02010609060101010101" charset="-122"/>
              </a:rPr>
              <a:t>要求：建立劳动关系应当订立</a:t>
            </a:r>
            <a:r>
              <a:rPr lang="zh-CN" sz="3200" b="1" u="sng">
                <a:solidFill>
                  <a:srgbClr val="FF0000"/>
                </a:solidFill>
                <a:latin typeface="黑体" panose="02010609060101010101" charset="-122"/>
                <a:ea typeface="黑体" panose="02010609060101010101" charset="-122"/>
                <a:cs typeface="黑体" panose="02010609060101010101" charset="-122"/>
              </a:rPr>
              <a:t>书面</a:t>
            </a:r>
            <a:r>
              <a:rPr sz="3200" b="1">
                <a:solidFill>
                  <a:schemeClr val="tx1"/>
                </a:solidFill>
                <a:latin typeface="黑体" panose="02010609060101010101" charset="-122"/>
                <a:ea typeface="黑体" panose="02010609060101010101" charset="-122"/>
                <a:cs typeface="黑体" panose="02010609060101010101" charset="-122"/>
              </a:rPr>
              <a:t>劳动合同</a:t>
            </a:r>
            <a:r>
              <a:rPr sz="3200" b="1">
                <a:latin typeface="黑体" panose="02010609060101010101" charset="-122"/>
                <a:ea typeface="黑体" panose="02010609060101010101" charset="-122"/>
                <a:cs typeface="黑体" panose="02010609060101010101" charset="-122"/>
              </a:rPr>
              <a:t>。</a:t>
            </a:r>
          </a:p>
        </p:txBody>
      </p:sp>
    </p:spTree>
  </p:cSld>
  <p:clrMapOvr>
    <a:masterClrMapping/>
  </p:clrMapOvr>
  <mc:AlternateContent>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arn(inVertical)">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tags/tag1.xml><?xml version="1.0" encoding="utf-8"?>
<p:tagLst xmlns:p="http://schemas.openxmlformats.org/presentationml/2006/main">
  <p:tag name="AS_UNIQUEID" val="230"/>
</p:tagLst>
</file>

<file path=ppt/tags/tag10.xml><?xml version="1.0" encoding="utf-8"?>
<p:tagLst xmlns:p="http://schemas.openxmlformats.org/presentationml/2006/main">
  <p:tag name="AS_UNIQUEID" val="155"/>
</p:tagLst>
</file>

<file path=ppt/tags/tag11.xml><?xml version="1.0" encoding="utf-8"?>
<p:tagLst xmlns:p="http://schemas.openxmlformats.org/presentationml/2006/main">
  <p:tag name="AS_UNIQUEID" val="156"/>
</p:tagLst>
</file>

<file path=ppt/tags/tag12.xml><?xml version="1.0" encoding="utf-8"?>
<p:tagLst xmlns:p="http://schemas.openxmlformats.org/presentationml/2006/main">
  <p:tag name="AS_UNIQUEID" val="157"/>
</p:tagLst>
</file>

<file path=ppt/tags/tag13.xml><?xml version="1.0" encoding="utf-8"?>
<p:tagLst xmlns:p="http://schemas.openxmlformats.org/presentationml/2006/main">
  <p:tag name="AS_UNIQUEID" val="158"/>
</p:tagLst>
</file>

<file path=ppt/tags/tag14.xml><?xml version="1.0" encoding="utf-8"?>
<p:tagLst xmlns:p="http://schemas.openxmlformats.org/presentationml/2006/main">
  <p:tag name="AS_UNIQUEID" val="159"/>
</p:tagLst>
</file>

<file path=ppt/tags/tag15.xml><?xml version="1.0" encoding="utf-8"?>
<p:tagLst xmlns:p="http://schemas.openxmlformats.org/presentationml/2006/main">
  <p:tag name="AS_UNIQUEID" val="160"/>
</p:tagLst>
</file>

<file path=ppt/tags/tag16.xml><?xml version="1.0" encoding="utf-8"?>
<p:tagLst xmlns:p="http://schemas.openxmlformats.org/presentationml/2006/main">
  <p:tag name="AS_UNIQUEID" val="234"/>
</p:tagLst>
</file>

<file path=ppt/tags/tag17.xml><?xml version="1.0" encoding="utf-8"?>
<p:tagLst xmlns:p="http://schemas.openxmlformats.org/presentationml/2006/main">
  <p:tag name="AS_UNIQUEID" val="162"/>
</p:tagLst>
</file>

<file path=ppt/tags/tag18.xml><?xml version="1.0" encoding="utf-8"?>
<p:tagLst xmlns:p="http://schemas.openxmlformats.org/presentationml/2006/main">
  <p:tag name="AS_UNIQUEID" val="163"/>
</p:tagLst>
</file>

<file path=ppt/tags/tag19.xml><?xml version="1.0" encoding="utf-8"?>
<p:tagLst xmlns:p="http://schemas.openxmlformats.org/presentationml/2006/main">
  <p:tag name="AS_UNIQUEID" val="164"/>
</p:tagLst>
</file>

<file path=ppt/tags/tag2.xml><?xml version="1.0" encoding="utf-8"?>
<p:tagLst xmlns:p="http://schemas.openxmlformats.org/presentationml/2006/main">
  <p:tag name="AS_UNIQUEID" val="231"/>
</p:tagLst>
</file>

<file path=ppt/tags/tag20.xml><?xml version="1.0" encoding="utf-8"?>
<p:tagLst xmlns:p="http://schemas.openxmlformats.org/presentationml/2006/main">
  <p:tag name="AS_UNIQUEID" val="235"/>
</p:tagLst>
</file>

<file path=ppt/tags/tag21.xml><?xml version="1.0" encoding="utf-8"?>
<p:tagLst xmlns:p="http://schemas.openxmlformats.org/presentationml/2006/main">
  <p:tag name="AS_UNIQUEID" val="171"/>
</p:tagLst>
</file>

<file path=ppt/tags/tag22.xml><?xml version="1.0" encoding="utf-8"?>
<p:tagLst xmlns:p="http://schemas.openxmlformats.org/presentationml/2006/main">
  <p:tag name="AS_UNIQUEID" val="172"/>
</p:tagLst>
</file>

<file path=ppt/tags/tag23.xml><?xml version="1.0" encoding="utf-8"?>
<p:tagLst xmlns:p="http://schemas.openxmlformats.org/presentationml/2006/main">
  <p:tag name="AS_UNIQUEID" val="236"/>
</p:tagLst>
</file>

<file path=ppt/tags/tag24.xml><?xml version="1.0" encoding="utf-8"?>
<p:tagLst xmlns:p="http://schemas.openxmlformats.org/presentationml/2006/main">
  <p:tag name="AS_UNIQUEID" val="176"/>
</p:tagLst>
</file>

<file path=ppt/tags/tag25.xml><?xml version="1.0" encoding="utf-8"?>
<p:tagLst xmlns:p="http://schemas.openxmlformats.org/presentationml/2006/main">
  <p:tag name="AS_UNIQUEID" val="177"/>
</p:tagLst>
</file>

<file path=ppt/tags/tag26.xml><?xml version="1.0" encoding="utf-8"?>
<p:tagLst xmlns:p="http://schemas.openxmlformats.org/presentationml/2006/main">
  <p:tag name="AS_UNIQUEID" val="237"/>
</p:tagLst>
</file>

<file path=ppt/tags/tag27.xml><?xml version="1.0" encoding="utf-8"?>
<p:tagLst xmlns:p="http://schemas.openxmlformats.org/presentationml/2006/main">
  <p:tag name="AS_UNIQUEID" val="179"/>
</p:tagLst>
</file>

<file path=ppt/tags/tag28.xml><?xml version="1.0" encoding="utf-8"?>
<p:tagLst xmlns:p="http://schemas.openxmlformats.org/presentationml/2006/main">
  <p:tag name="AS_UNIQUEID" val="180"/>
</p:tagLst>
</file>

<file path=ppt/tags/tag29.xml><?xml version="1.0" encoding="utf-8"?>
<p:tagLst xmlns:p="http://schemas.openxmlformats.org/presentationml/2006/main">
  <p:tag name="AS_UNIQUEID" val="238"/>
</p:tagLst>
</file>

<file path=ppt/tags/tag3.xml><?xml version="1.0" encoding="utf-8"?>
<p:tagLst xmlns:p="http://schemas.openxmlformats.org/presentationml/2006/main">
  <p:tag name="AS_UNIQUEID" val="232"/>
</p:tagLst>
</file>

<file path=ppt/tags/tag30.xml><?xml version="1.0" encoding="utf-8"?>
<p:tagLst xmlns:p="http://schemas.openxmlformats.org/presentationml/2006/main">
  <p:tag name="AS_UNIQUEID" val="182"/>
</p:tagLst>
</file>

<file path=ppt/tags/tag31.xml><?xml version="1.0" encoding="utf-8"?>
<p:tagLst xmlns:p="http://schemas.openxmlformats.org/presentationml/2006/main">
  <p:tag name="AS_UNIQUEID" val="183"/>
</p:tagLst>
</file>

<file path=ppt/tags/tag32.xml><?xml version="1.0" encoding="utf-8"?>
<p:tagLst xmlns:p="http://schemas.openxmlformats.org/presentationml/2006/main">
  <p:tag name="AS_UNIQUEID" val="184"/>
</p:tagLst>
</file>

<file path=ppt/tags/tag33.xml><?xml version="1.0" encoding="utf-8"?>
<p:tagLst xmlns:p="http://schemas.openxmlformats.org/presentationml/2006/main">
  <p:tag name="AS_UNIQUEID" val="185"/>
</p:tagLst>
</file>

<file path=ppt/tags/tag34.xml><?xml version="1.0" encoding="utf-8"?>
<p:tagLst xmlns:p="http://schemas.openxmlformats.org/presentationml/2006/main">
  <p:tag name="AS_UNIQUEID" val="239"/>
</p:tagLst>
</file>

<file path=ppt/tags/tag35.xml><?xml version="1.0" encoding="utf-8"?>
<p:tagLst xmlns:p="http://schemas.openxmlformats.org/presentationml/2006/main">
  <p:tag name="AS_UNIQUEID" val="187"/>
</p:tagLst>
</file>

<file path=ppt/tags/tag36.xml><?xml version="1.0" encoding="utf-8"?>
<p:tagLst xmlns:p="http://schemas.openxmlformats.org/presentationml/2006/main">
  <p:tag name="AS_UNIQUEID" val="240"/>
</p:tagLst>
</file>

<file path=ppt/tags/tag37.xml><?xml version="1.0" encoding="utf-8"?>
<p:tagLst xmlns:p="http://schemas.openxmlformats.org/presentationml/2006/main">
  <p:tag name="AS_UNIQUEID" val="189"/>
</p:tagLst>
</file>

<file path=ppt/tags/tag38.xml><?xml version="1.0" encoding="utf-8"?>
<p:tagLst xmlns:p="http://schemas.openxmlformats.org/presentationml/2006/main">
  <p:tag name="AS_UNIQUEID" val="190"/>
</p:tagLst>
</file>

<file path=ppt/tags/tag39.xml><?xml version="1.0" encoding="utf-8"?>
<p:tagLst xmlns:p="http://schemas.openxmlformats.org/presentationml/2006/main">
  <p:tag name="AS_UNIQUEID" val="191"/>
</p:tagLst>
</file>

<file path=ppt/tags/tag4.xml><?xml version="1.0" encoding="utf-8"?>
<p:tagLst xmlns:p="http://schemas.openxmlformats.org/presentationml/2006/main">
  <p:tag name="AS_UNIQUEID" val="149"/>
</p:tagLst>
</file>

<file path=ppt/tags/tag40.xml><?xml version="1.0" encoding="utf-8"?>
<p:tagLst xmlns:p="http://schemas.openxmlformats.org/presentationml/2006/main">
  <p:tag name="AS_UNIQUEID" val="241"/>
</p:tagLst>
</file>

<file path=ppt/tags/tag41.xml><?xml version="1.0" encoding="utf-8"?>
<p:tagLst xmlns:p="http://schemas.openxmlformats.org/presentationml/2006/main">
  <p:tag name="AS_UNIQUEID" val="193"/>
</p:tagLst>
</file>

<file path=ppt/tags/tag42.xml><?xml version="1.0" encoding="utf-8"?>
<p:tagLst xmlns:p="http://schemas.openxmlformats.org/presentationml/2006/main">
  <p:tag name="AS_UNIQUEID" val="194"/>
</p:tagLst>
</file>

<file path=ppt/tags/tag43.xml><?xml version="1.0" encoding="utf-8"?>
<p:tagLst xmlns:p="http://schemas.openxmlformats.org/presentationml/2006/main">
  <p:tag name="AS_UNIQUEID" val="242"/>
</p:tagLst>
</file>

<file path=ppt/tags/tag44.xml><?xml version="1.0" encoding="utf-8"?>
<p:tagLst xmlns:p="http://schemas.openxmlformats.org/presentationml/2006/main">
  <p:tag name="AS_UNIQUEID" val="198"/>
</p:tagLst>
</file>

<file path=ppt/tags/tag45.xml><?xml version="1.0" encoding="utf-8"?>
<p:tagLst xmlns:p="http://schemas.openxmlformats.org/presentationml/2006/main">
  <p:tag name="AS_UNIQUEID" val="199"/>
</p:tagLst>
</file>

<file path=ppt/tags/tag46.xml><?xml version="1.0" encoding="utf-8"?>
<p:tagLst xmlns:p="http://schemas.openxmlformats.org/presentationml/2006/main">
  <p:tag name="AS_UNIQUEID" val="200"/>
</p:tagLst>
</file>

<file path=ppt/tags/tag47.xml><?xml version="1.0" encoding="utf-8"?>
<p:tagLst xmlns:p="http://schemas.openxmlformats.org/presentationml/2006/main">
  <p:tag name="AS_UNIQUEID" val="243"/>
</p:tagLst>
</file>

<file path=ppt/tags/tag48.xml><?xml version="1.0" encoding="utf-8"?>
<p:tagLst xmlns:p="http://schemas.openxmlformats.org/presentationml/2006/main">
  <p:tag name="AS_UNIQUEID" val="202"/>
</p:tagLst>
</file>

<file path=ppt/tags/tag49.xml><?xml version="1.0" encoding="utf-8"?>
<p:tagLst xmlns:p="http://schemas.openxmlformats.org/presentationml/2006/main">
  <p:tag name="AS_UNIQUEID" val="244"/>
</p:tagLst>
</file>

<file path=ppt/tags/tag5.xml><?xml version="1.0" encoding="utf-8"?>
<p:tagLst xmlns:p="http://schemas.openxmlformats.org/presentationml/2006/main">
  <p:tag name="AS_UNIQUEID" val="150"/>
</p:tagLst>
</file>

<file path=ppt/tags/tag50.xml><?xml version="1.0" encoding="utf-8"?>
<p:tagLst xmlns:p="http://schemas.openxmlformats.org/presentationml/2006/main">
  <p:tag name="AS_UNIQUEID" val="204"/>
</p:tagLst>
</file>

<file path=ppt/tags/tag51.xml><?xml version="1.0" encoding="utf-8"?>
<p:tagLst xmlns:p="http://schemas.openxmlformats.org/presentationml/2006/main">
  <p:tag name="AS_UNIQUEID" val="205"/>
</p:tagLst>
</file>

<file path=ppt/tags/tag52.xml><?xml version="1.0" encoding="utf-8"?>
<p:tagLst xmlns:p="http://schemas.openxmlformats.org/presentationml/2006/main">
  <p:tag name="AS_UNIQUEID" val="245"/>
</p:tagLst>
</file>

<file path=ppt/tags/tag53.xml><?xml version="1.0" encoding="utf-8"?>
<p:tagLst xmlns:p="http://schemas.openxmlformats.org/presentationml/2006/main">
  <p:tag name="AS_UNIQUEID" val="207"/>
</p:tagLst>
</file>

<file path=ppt/tags/tag54.xml><?xml version="1.0" encoding="utf-8"?>
<p:tagLst xmlns:p="http://schemas.openxmlformats.org/presentationml/2006/main">
  <p:tag name="AS_UNIQUEID" val="208"/>
</p:tagLst>
</file>

<file path=ppt/tags/tag55.xml><?xml version="1.0" encoding="utf-8"?>
<p:tagLst xmlns:p="http://schemas.openxmlformats.org/presentationml/2006/main">
  <p:tag name="AS_UNIQUEID" val="209"/>
</p:tagLst>
</file>

<file path=ppt/tags/tag56.xml><?xml version="1.0" encoding="utf-8"?>
<p:tagLst xmlns:p="http://schemas.openxmlformats.org/presentationml/2006/main">
  <p:tag name="AS_UNIQUEID" val="246"/>
</p:tagLst>
</file>

<file path=ppt/tags/tag57.xml><?xml version="1.0" encoding="utf-8"?>
<p:tagLst xmlns:p="http://schemas.openxmlformats.org/presentationml/2006/main">
  <p:tag name="AS_UNIQUEID" val="211"/>
</p:tagLst>
</file>

<file path=ppt/tags/tag58.xml><?xml version="1.0" encoding="utf-8"?>
<p:tagLst xmlns:p="http://schemas.openxmlformats.org/presentationml/2006/main">
  <p:tag name="AS_UNIQUEID" val="212"/>
</p:tagLst>
</file>

<file path=ppt/tags/tag59.xml><?xml version="1.0" encoding="utf-8"?>
<p:tagLst xmlns:p="http://schemas.openxmlformats.org/presentationml/2006/main">
  <p:tag name="AS_UNIQUEID" val="247"/>
</p:tagLst>
</file>

<file path=ppt/tags/tag6.xml><?xml version="1.0" encoding="utf-8"?>
<p:tagLst xmlns:p="http://schemas.openxmlformats.org/presentationml/2006/main">
  <p:tag name="AS_UNIQUEID" val="151"/>
</p:tagLst>
</file>

<file path=ppt/tags/tag60.xml><?xml version="1.0" encoding="utf-8"?>
<p:tagLst xmlns:p="http://schemas.openxmlformats.org/presentationml/2006/main">
  <p:tag name="AS_UNIQUEID" val="214"/>
</p:tagLst>
</file>

<file path=ppt/tags/tag61.xml><?xml version="1.0" encoding="utf-8"?>
<p:tagLst xmlns:p="http://schemas.openxmlformats.org/presentationml/2006/main">
  <p:tag name="AS_UNIQUEID" val="215"/>
</p:tagLst>
</file>

<file path=ppt/tags/tag62.xml><?xml version="1.0" encoding="utf-8"?>
<p:tagLst xmlns:p="http://schemas.openxmlformats.org/presentationml/2006/main">
  <p:tag name="AS_UNIQUEID" val="216"/>
</p:tagLst>
</file>

<file path=ppt/tags/tag63.xml><?xml version="1.0" encoding="utf-8"?>
<p:tagLst xmlns:p="http://schemas.openxmlformats.org/presentationml/2006/main">
  <p:tag name="AS_UNIQUEID" val="217"/>
</p:tagLst>
</file>

<file path=ppt/tags/tag64.xml><?xml version="1.0" encoding="utf-8"?>
<p:tagLst xmlns:p="http://schemas.openxmlformats.org/presentationml/2006/main">
  <p:tag name="AS_UNIQUEID" val="248"/>
</p:tagLst>
</file>

<file path=ppt/tags/tag65.xml><?xml version="1.0" encoding="utf-8"?>
<p:tagLst xmlns:p="http://schemas.openxmlformats.org/presentationml/2006/main">
  <p:tag name="AS_UNIQUEID" val="219"/>
</p:tagLst>
</file>

<file path=ppt/tags/tag66.xml><?xml version="1.0" encoding="utf-8"?>
<p:tagLst xmlns:p="http://schemas.openxmlformats.org/presentationml/2006/main">
  <p:tag name="AS_UNIQUEID" val="220"/>
</p:tagLst>
</file>

<file path=ppt/tags/tag67.xml><?xml version="1.0" encoding="utf-8"?>
<p:tagLst xmlns:p="http://schemas.openxmlformats.org/presentationml/2006/main">
  <p:tag name="AS_UNIQUEID" val="249"/>
</p:tagLst>
</file>

<file path=ppt/tags/tag68.xml><?xml version="1.0" encoding="utf-8"?>
<p:tagLst xmlns:p="http://schemas.openxmlformats.org/presentationml/2006/main">
  <p:tag name="AS_UNIQUEID" val="222"/>
</p:tagLst>
</file>

<file path=ppt/tags/tag69.xml><?xml version="1.0" encoding="utf-8"?>
<p:tagLst xmlns:p="http://schemas.openxmlformats.org/presentationml/2006/main">
  <p:tag name="AS_UNIQUEID" val="223"/>
</p:tagLst>
</file>

<file path=ppt/tags/tag7.xml><?xml version="1.0" encoding="utf-8"?>
<p:tagLst xmlns:p="http://schemas.openxmlformats.org/presentationml/2006/main">
  <p:tag name="AS_UNIQUEID" val="152"/>
</p:tagLst>
</file>

<file path=ppt/tags/tag70.xml><?xml version="1.0" encoding="utf-8"?>
<p:tagLst xmlns:p="http://schemas.openxmlformats.org/presentationml/2006/main">
  <p:tag name="AS_UNIQUEID" val="224"/>
</p:tagLst>
</file>

<file path=ppt/tags/tag71.xml><?xml version="1.0" encoding="utf-8"?>
<p:tagLst xmlns:p="http://schemas.openxmlformats.org/presentationml/2006/main">
  <p:tag name="AS_UNIQUEID" val="250"/>
</p:tagLst>
</file>

<file path=ppt/tags/tag72.xml><?xml version="1.0" encoding="utf-8"?>
<p:tagLst xmlns:p="http://schemas.openxmlformats.org/presentationml/2006/main">
  <p:tag name="AS_UNIQUEID" val="226"/>
</p:tagLst>
</file>

<file path=ppt/tags/tag73.xml><?xml version="1.0" encoding="utf-8"?>
<p:tagLst xmlns:p="http://schemas.openxmlformats.org/presentationml/2006/main">
  <p:tag name="AS_UNIQUEID" val="251"/>
</p:tagLst>
</file>

<file path=ppt/tags/tag74.xml><?xml version="1.0" encoding="utf-8"?>
<p:tagLst xmlns:p="http://schemas.openxmlformats.org/presentationml/2006/main">
  <p:tag name="AS_UNIQUEID" val="228"/>
</p:tagLst>
</file>

<file path=ppt/tags/tag75.xml><?xml version="1.0" encoding="utf-8"?>
<p:tagLst xmlns:p="http://schemas.openxmlformats.org/presentationml/2006/main">
  <p:tag name="AS_UNIQUEID" val="229"/>
</p:tagLst>
</file>

<file path=ppt/tags/tag76.xml><?xml version="1.0" encoding="utf-8"?>
<p:tagLst xmlns:p="http://schemas.openxmlformats.org/presentationml/2006/main">
  <p:tag name="AS_UNIQUEID" val="252"/>
</p:tagLst>
</file>

<file path=ppt/tags/tag77.xml><?xml version="1.0" encoding="utf-8"?>
<p:tagLst xmlns:p="http://schemas.openxmlformats.org/presentationml/2006/main">
  <p:tag name="AS_OS" val="Unix 3.10 unknown"/>
  <p:tag name="AS_RELEASE_DATE" val="2020.11.30"/>
  <p:tag name="AS_TITLE" val="Aspose.Slides for Java"/>
  <p:tag name="AS_VERSION" val="20.11"/>
</p:tagLst>
</file>

<file path=ppt/tags/tag8.xml><?xml version="1.0" encoding="utf-8"?>
<p:tagLst xmlns:p="http://schemas.openxmlformats.org/presentationml/2006/main">
  <p:tag name="AS_UNIQUEID" val="153"/>
</p:tagLst>
</file>

<file path=ppt/tags/tag9.xml><?xml version="1.0" encoding="utf-8"?>
<p:tagLst xmlns:p="http://schemas.openxmlformats.org/presentationml/2006/main">
  <p:tag name="AS_UNIQUEID" val="233"/>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6">
      <a:majorFont>
        <a:latin typeface="Aldhabi"/>
        <a:ea typeface="李旭科书法"/>
        <a:cs typeface="Arial"/>
      </a:majorFont>
      <a:minorFont>
        <a:latin typeface="Aldhabi"/>
        <a:ea typeface="李旭科书法"/>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49</Paragraphs>
  <Slides>17</Slides>
  <Notes>1</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17</vt:i4>
      </vt:variant>
    </vt:vector>
  </HeadingPairs>
  <TitlesOfParts>
    <vt:vector baseType="lpstr" size="28">
      <vt:lpstr>Arial</vt:lpstr>
      <vt:lpstr>Aldhabi</vt:lpstr>
      <vt:lpstr>李旭科书法</vt:lpstr>
      <vt:lpstr>等线 Light</vt:lpstr>
      <vt:lpstr>等线</vt:lpstr>
      <vt:lpstr>方正粗黑宋简体</vt:lpstr>
      <vt:lpstr>黑体</vt:lpstr>
      <vt:lpstr>楷体_GB2312</vt:lpstr>
      <vt:lpstr>Times New Roman</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2021-04-12T10:28:23.317</cp:lastPrinted>
  <dcterms:created xsi:type="dcterms:W3CDTF">2021-04-12T10:28:23Z</dcterms:created>
  <dcterms:modified xsi:type="dcterms:W3CDTF">2021-04-12T02:28:23Z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