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65" r:id="rId2"/>
  </p:sldMasterIdLst>
  <p:notesMasterIdLst>
    <p:notesMasterId r:id="rId19"/>
  </p:notesMasterIdLst>
  <p:sldIdLst>
    <p:sldId id="374" r:id="rId3"/>
    <p:sldId id="383" r:id="rId4"/>
    <p:sldId id="376" r:id="rId5"/>
    <p:sldId id="384" r:id="rId6"/>
    <p:sldId id="385" r:id="rId7"/>
    <p:sldId id="387" r:id="rId8"/>
    <p:sldId id="386" r:id="rId9"/>
    <p:sldId id="377" r:id="rId10"/>
    <p:sldId id="388" r:id="rId11"/>
    <p:sldId id="389" r:id="rId12"/>
    <p:sldId id="390" r:id="rId13"/>
    <p:sldId id="378" r:id="rId14"/>
    <p:sldId id="379" r:id="rId15"/>
    <p:sldId id="380" r:id="rId16"/>
    <p:sldId id="381" r:id="rId17"/>
    <p:sldId id="382" r:id="rId18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1104" y="-282"/>
      </p:cViewPr>
      <p:guideLst>
        <p:guide orient="horz" pos="1620"/>
        <p:guide pos="2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7213" cy="780272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78DC5-68C9-45D0-982A-2A0CDCE664DE}" type="datetimeFigureOut">
              <a:rPr lang="zh-CN" altLang="en-US" smtClean="0"/>
              <a:pPr/>
              <a:t>2021/11/30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AB389-0930-4B07-A734-B3E1CA3C068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54208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54208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54208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542084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54208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54208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754208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FA573-E2C9-4BE2-B603-0A869E2978A8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754208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未知"/>
          <p:cNvSpPr>
            <a:spLocks noChangeArrowheads="1"/>
          </p:cNvSpPr>
          <p:nvPr/>
        </p:nvSpPr>
        <p:spPr bwMode="auto">
          <a:xfrm>
            <a:off x="609600" y="914400"/>
            <a:ext cx="7924800" cy="6858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pitchFamily="34" charset="0"/>
            </a:endParaRPr>
          </a:p>
        </p:txBody>
      </p:sp>
      <p:sp>
        <p:nvSpPr>
          <p:cNvPr id="5" name="直接连接符 2055"/>
          <p:cNvSpPr>
            <a:spLocks noChangeShapeType="1"/>
          </p:cNvSpPr>
          <p:nvPr/>
        </p:nvSpPr>
        <p:spPr bwMode="auto">
          <a:xfrm>
            <a:off x="1981201" y="29718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CN" altLang="en-US">
              <a:latin typeface="Arial" pitchFamily="34" charset="0"/>
            </a:endParaRPr>
          </a:p>
        </p:txBody>
      </p:sp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914403" y="1143000"/>
            <a:ext cx="7623175" cy="13144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buClrTx/>
              <a:buSzTx/>
              <a:buFontTx/>
              <a:defRPr sz="5000"/>
            </a:lvl1pPr>
          </a:lstStyle>
          <a:p>
            <a:pPr lvl="0"/>
            <a:r>
              <a:rPr lang="zh-CN" altLang="en-US" noProof="1"/>
              <a:t>单击此处编辑母版标题样式</a:t>
            </a: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981200" y="2971800"/>
            <a:ext cx="6553200" cy="13144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2800"/>
            </a:lvl1pPr>
            <a:lvl2pPr marL="344805" lvl="1" indent="0" algn="ctr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2800"/>
            </a:lvl2pPr>
            <a:lvl3pPr marL="671830" lvl="2" indent="0" algn="ctr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2800"/>
            </a:lvl3pPr>
            <a:lvl4pPr marL="1024255" lvl="3" indent="0" algn="ctr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2800"/>
            </a:lvl4pPr>
            <a:lvl5pPr marL="1341755" lvl="4" indent="0" algn="ctr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2800"/>
            </a:lvl5pPr>
          </a:lstStyle>
          <a:p>
            <a:pPr lvl="0"/>
            <a:r>
              <a:rPr lang="zh-CN" altLang="en-US" noProof="1"/>
              <a:t>单击此处编辑母版副标题样式</a:t>
            </a:r>
          </a:p>
        </p:txBody>
      </p:sp>
      <p:sp>
        <p:nvSpPr>
          <p:cNvPr id="6" name="日期占位符 205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页脚占位符 2052"/>
          <p:cNvSpPr>
            <a:spLocks noGrp="1"/>
          </p:cNvSpPr>
          <p:nvPr>
            <p:ph type="ftr" sz="quarter" idx="11"/>
          </p:nvPr>
        </p:nvSpPr>
        <p:spPr>
          <a:xfrm>
            <a:off x="3124200" y="4682729"/>
            <a:ext cx="2895600" cy="342900"/>
          </a:xfrm>
        </p:spPr>
        <p:txBody>
          <a:bodyPr/>
          <a:lstStyle>
            <a:lvl1pPr algn="ctr">
              <a:defRPr sz="1200">
                <a:latin typeface="Garamond" panose="02020404030301010803" pitchFamily="2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20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B9384-DFBA-4C20-9B38-138624231E0A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FF68-4787-45FD-865E-675170982B14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8361"/>
            <a:ext cx="2057400" cy="4389834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1" y="208361"/>
            <a:ext cx="6052931" cy="4389834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4BB76-9A77-4DCC-BA6C-268E8383C4AD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7C0A8-9DD4-401E-9B40-E21417424C2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25CCD-16FF-4CF6-B649-1F146BAE4D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9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DF9E7-BC23-4DE9-8DB6-ADAB15A759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2504" cy="3394472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151"/>
            <a:ext cx="4032504" cy="3394472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D58DB-1F55-4F6B-B887-759720FACA0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3" y="1333829"/>
            <a:ext cx="3655181" cy="617934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3" y="1999035"/>
            <a:ext cx="3655181" cy="264321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6" y="1333829"/>
            <a:ext cx="3673183" cy="617934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6" y="1999035"/>
            <a:ext cx="3673183" cy="264321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A826D-662F-421A-9BFC-8E6E40E215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6A022-2CA4-4B95-9180-0021613709D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58EEE-83A7-4C88-9A34-F5B45D047C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7F97B-EB97-4652-8B40-3F1A0ABB35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3F700-9F6C-46BF-B9DD-5CDAC676C611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3124012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2" y="342901"/>
            <a:ext cx="4629151" cy="405288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3124012" cy="28586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BFFFB-BBF9-4746-82C4-50890E04E2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24714-78FC-49E4-9776-CD1A148117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1" y="205980"/>
            <a:ext cx="6052931" cy="4388644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075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3076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077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12B4E-7D33-4B6A-8BA2-CACB4FEAEA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9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F47C4-86A2-4850-8BFB-353A478FB488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2504" cy="339804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151"/>
            <a:ext cx="4032504" cy="339804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83F67-34F7-4EBD-B69A-617777892C4B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3" y="1333829"/>
            <a:ext cx="3655181" cy="617934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3" y="1999035"/>
            <a:ext cx="3655181" cy="264321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6" y="1333829"/>
            <a:ext cx="3673183" cy="617934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6" y="1999035"/>
            <a:ext cx="3673183" cy="264321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EAA91-1EEC-4311-A9BC-5A094766C093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37A09-E979-40F7-94B3-DF26E0613120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45461-F3FD-4C78-91F3-979C02041121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2" y="740570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BF02F-BDD0-4697-B3EA-ADD1C99B22DB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3124012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2" y="342901"/>
            <a:ext cx="4629151" cy="405288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3124012" cy="28586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B02F1-85D4-4F9F-BBF7-3B996FC879CA}" type="slidenum">
              <a:rPr lang="zh-CN" altLang="en-US"/>
              <a:pPr>
                <a:defRPr/>
              </a:pPr>
              <a:t>‹#›</a:t>
            </a:fld>
            <a:endParaRPr lang="zh-CN" alt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02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8361"/>
            <a:ext cx="8229600" cy="85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1026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1"/>
            <a:ext cx="8229600" cy="339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2729"/>
            <a:ext cx="2133600" cy="3429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 noProof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200" noProof="1">
                <a:latin typeface="Garamond" panose="02020404030301010803" pitchFamily="2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2729"/>
            <a:ext cx="2133600" cy="3429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644EF1D2-04F7-4EA0-920E-6E3CC32C1AB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8" r:id="rId1"/>
    <p:sldLayoutId id="2147484699" r:id="rId2"/>
    <p:sldLayoutId id="2147484700" r:id="rId3"/>
    <p:sldLayoutId id="2147484701" r:id="rId4"/>
    <p:sldLayoutId id="2147484702" r:id="rId5"/>
    <p:sldLayoutId id="2147484703" r:id="rId6"/>
    <p:sldLayoutId id="2147484704" r:id="rId7"/>
    <p:sldLayoutId id="2147484705" r:id="rId8"/>
    <p:sldLayoutId id="2147484706" r:id="rId9"/>
    <p:sldLayoutId id="2147484707" r:id="rId10"/>
    <p:sldLayoutId id="2147484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lvl="1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lvl="2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lvl="3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lvl="4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307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8195" name="文本占位符 3074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6" name="日期占位符 3075"/>
          <p:cNvSpPr>
            <a:spLocks noGrp="1"/>
          </p:cNvSpPr>
          <p:nvPr>
            <p:ph type="dt" sz="half" idx="2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7" name="页脚占位符 3076"/>
          <p:cNvSpPr>
            <a:spLocks noGrp="1"/>
          </p:cNvSpPr>
          <p:nvPr>
            <p:ph type="ftr" sz="quarter" idx="3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8" name="灯片编号占位符 3077"/>
          <p:cNvSpPr>
            <a:spLocks noGrp="1"/>
          </p:cNvSpPr>
          <p:nvPr>
            <p:ph type="sldNum" sz="quarter" idx="4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B4DF2CE8-50A5-44EA-83B7-2A5FCA30F57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7" r:id="rId1"/>
    <p:sldLayoutId id="2147484678" r:id="rId2"/>
    <p:sldLayoutId id="2147484679" r:id="rId3"/>
    <p:sldLayoutId id="2147484680" r:id="rId4"/>
    <p:sldLayoutId id="2147484681" r:id="rId5"/>
    <p:sldLayoutId id="2147484682" r:id="rId6"/>
    <p:sldLayoutId id="2147484683" r:id="rId7"/>
    <p:sldLayoutId id="2147484684" r:id="rId8"/>
    <p:sldLayoutId id="2147484685" r:id="rId9"/>
    <p:sldLayoutId id="2147484686" r:id="rId10"/>
    <p:sldLayoutId id="2147484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14" y="571554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304672" y="0"/>
            <a:ext cx="9448672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17" y="4057612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14" y="228663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17" y="742998"/>
            <a:ext cx="8153187" cy="1698581"/>
          </a:xfrm>
          <a:prstGeom prst="rect">
            <a:avLst/>
          </a:prstGeom>
        </p:spPr>
      </p:pic>
      <p:sp>
        <p:nvSpPr>
          <p:cNvPr id="12" name="文本框 3"/>
          <p:cNvSpPr txBox="1">
            <a:spLocks noChangeArrowheads="1"/>
          </p:cNvSpPr>
          <p:nvPr/>
        </p:nvSpPr>
        <p:spPr bwMode="auto">
          <a:xfrm>
            <a:off x="381110" y="1085891"/>
            <a:ext cx="8457979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 smtClean="0">
                <a:latin typeface="Arial" pitchFamily="34" charset="0"/>
              </a:rPr>
              <a:t>微专题</a:t>
            </a:r>
            <a:r>
              <a:rPr lang="zh-CN" altLang="en-US" sz="2800" b="1" dirty="0">
                <a:latin typeface="Arial" pitchFamily="34" charset="0"/>
              </a:rPr>
              <a:t>复习：</a:t>
            </a:r>
          </a:p>
          <a:p>
            <a:pPr>
              <a:defRPr/>
            </a:pPr>
            <a:endParaRPr lang="en-US" altLang="zh-CN" sz="6000" b="1" dirty="0">
              <a:latin typeface="Arial" pitchFamily="34" charset="0"/>
            </a:endParaRPr>
          </a:p>
          <a:p>
            <a:pPr>
              <a:defRPr/>
            </a:pPr>
            <a:r>
              <a:rPr lang="zh-CN" altLang="en-US" sz="3600" b="1" dirty="0" smtClean="0">
                <a:latin typeface="Arial" pitchFamily="34" charset="0"/>
              </a:rPr>
              <a:t>圆锥曲线最值问题常见类型及解法</a:t>
            </a:r>
            <a:endParaRPr lang="zh-CN" altLang="en-US" sz="3600" b="1" dirty="0">
              <a:latin typeface="Arial" pitchFamily="34" charset="0"/>
            </a:endParaRPr>
          </a:p>
        </p:txBody>
      </p:sp>
      <p:sp>
        <p:nvSpPr>
          <p:cNvPr id="13" name="文本框 2"/>
          <p:cNvSpPr txBox="1">
            <a:spLocks noChangeArrowheads="1"/>
          </p:cNvSpPr>
          <p:nvPr/>
        </p:nvSpPr>
        <p:spPr bwMode="auto">
          <a:xfrm>
            <a:off x="5410179" y="3486127"/>
            <a:ext cx="2698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dirty="0"/>
              <a:t>授课人：俞水凤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464" y="571553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533505" y="685851"/>
            <a:ext cx="8229600" cy="3398044"/>
          </a:xfrm>
        </p:spPr>
        <p:txBody>
          <a:bodyPr/>
          <a:lstStyle/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endParaRPr lang="zh-CN" altLang="en-US" dirty="0" smtClean="0"/>
          </a:p>
        </p:txBody>
      </p:sp>
      <p:graphicFrame>
        <p:nvGraphicFramePr>
          <p:cNvPr id="106507" name="Object 11"/>
          <p:cNvGraphicFramePr>
            <a:graphicFrameLocks noChangeAspect="1"/>
          </p:cNvGraphicFramePr>
          <p:nvPr/>
        </p:nvGraphicFramePr>
        <p:xfrm>
          <a:off x="838298" y="220662"/>
          <a:ext cx="7935913" cy="4922838"/>
        </p:xfrm>
        <a:graphic>
          <a:graphicData uri="http://schemas.openxmlformats.org/presentationml/2006/ole">
            <p:oleObj spid="_x0000_s152578" name="Equation" r:id="rId7" imgW="2971800" imgH="2463480" progId="Equation.DSMT4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464" y="571553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533505" y="685851"/>
            <a:ext cx="8229600" cy="3398044"/>
          </a:xfrm>
        </p:spPr>
        <p:txBody>
          <a:bodyPr/>
          <a:lstStyle/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endParaRPr lang="zh-CN" altLang="en-US" dirty="0" smtClean="0"/>
          </a:p>
        </p:txBody>
      </p:sp>
      <p:graphicFrame>
        <p:nvGraphicFramePr>
          <p:cNvPr id="106507" name="Object 11"/>
          <p:cNvGraphicFramePr>
            <a:graphicFrameLocks noChangeAspect="1"/>
          </p:cNvGraphicFramePr>
          <p:nvPr/>
        </p:nvGraphicFramePr>
        <p:xfrm>
          <a:off x="563563" y="0"/>
          <a:ext cx="8580437" cy="5024437"/>
        </p:xfrm>
        <a:graphic>
          <a:graphicData uri="http://schemas.openxmlformats.org/presentationml/2006/ole">
            <p:oleObj spid="_x0000_s153602" name="Equation" r:id="rId7" imgW="3213000" imgH="2514600" progId="Equation.DSMT4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05703" y="4171909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42959"/>
            <a:ext cx="9144000" cy="1905000"/>
          </a:xfrm>
          <a:prstGeom prst="rect">
            <a:avLst/>
          </a:prstGeom>
        </p:spPr>
      </p:pic>
      <p:graphicFrame>
        <p:nvGraphicFramePr>
          <p:cNvPr id="73730" name="对象 1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646114" y="784622"/>
          <a:ext cx="7980363" cy="2394347"/>
        </p:xfrm>
        <a:graphic>
          <a:graphicData uri="http://schemas.openxmlformats.org/presentationml/2006/ole">
            <p:oleObj spid="_x0000_s73730" name="Equation" r:id="rId7" imgW="3555720" imgH="1422360" progId="Equation.DSMT4">
              <p:embed/>
            </p:oleObj>
          </a:graphicData>
        </a:graphic>
      </p:graphicFrame>
      <p:pic>
        <p:nvPicPr>
          <p:cNvPr id="11" name="图片 15" descr="学科网(www.zxxk.com)--教育资源门户，提供试题试卷、教案、课件、教学论文、素材等各类教学资源库下载，还有大量丰富的教学资讯！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00752" y="2970911"/>
            <a:ext cx="1828752" cy="139266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sp>
        <p:nvSpPr>
          <p:cNvPr id="11" name="文本框 24577"/>
          <p:cNvSpPr txBox="1">
            <a:spLocks noChangeArrowheads="1"/>
          </p:cNvSpPr>
          <p:nvPr/>
        </p:nvSpPr>
        <p:spPr bwMode="auto">
          <a:xfrm>
            <a:off x="838299" y="742999"/>
            <a:ext cx="2590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 smtClean="0"/>
              <a:t>课堂小结</a:t>
            </a:r>
            <a:endParaRPr lang="zh-CN" altLang="en-US" sz="3200" b="1" dirty="0"/>
          </a:p>
        </p:txBody>
      </p:sp>
      <p:sp>
        <p:nvSpPr>
          <p:cNvPr id="12" name="文本框 24578"/>
          <p:cNvSpPr txBox="1">
            <a:spLocks noChangeArrowheads="1"/>
          </p:cNvSpPr>
          <p:nvPr/>
        </p:nvSpPr>
        <p:spPr bwMode="auto">
          <a:xfrm>
            <a:off x="641352" y="1622822"/>
            <a:ext cx="8081963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dirty="0" smtClean="0"/>
              <a:t>最值问题的求解思路：</a:t>
            </a:r>
          </a:p>
          <a:p>
            <a:r>
              <a:rPr lang="zh-CN" altLang="en-US" sz="2400" dirty="0" smtClean="0"/>
              <a:t> （</a:t>
            </a:r>
            <a:r>
              <a:rPr lang="en-US" altLang="zh-CN" sz="2400" dirty="0" smtClean="0"/>
              <a:t>1）</a:t>
            </a:r>
            <a:r>
              <a:rPr lang="zh-CN" altLang="en-US" sz="2400" dirty="0" smtClean="0"/>
              <a:t>圆锥曲线定义法</a:t>
            </a:r>
            <a:endParaRPr lang="en-US" altLang="zh-CN" sz="2400" dirty="0" smtClean="0"/>
          </a:p>
          <a:p>
            <a:r>
              <a:rPr lang="zh-CN" altLang="en-US" sz="2400" dirty="0" smtClean="0"/>
              <a:t> （</a:t>
            </a:r>
            <a:r>
              <a:rPr lang="en-US" altLang="zh-CN" sz="2400" dirty="0" smtClean="0"/>
              <a:t>2）</a:t>
            </a:r>
            <a:r>
              <a:rPr lang="zh-CN" altLang="en-US" sz="2400" dirty="0" smtClean="0"/>
              <a:t>圆锥曲线切线法</a:t>
            </a:r>
            <a:endParaRPr lang="en-US" altLang="zh-CN" sz="2400" dirty="0" smtClean="0"/>
          </a:p>
          <a:p>
            <a:r>
              <a:rPr lang="zh-CN" altLang="en-US" sz="2400" dirty="0" smtClean="0"/>
              <a:t> （</a:t>
            </a:r>
            <a:r>
              <a:rPr lang="en-US" altLang="zh-CN" sz="2400" dirty="0" smtClean="0"/>
              <a:t>3）</a:t>
            </a:r>
            <a:r>
              <a:rPr lang="zh-CN" altLang="en-US" sz="2400" dirty="0" smtClean="0"/>
              <a:t>建立目标函数法（然后根据目标函数的特征选择相应的方法进行求解，构建不等式，利用已知或隐含的</a:t>
            </a:r>
            <a:r>
              <a:rPr lang="zh-CN" altLang="en-US" sz="2400" dirty="0" smtClean="0"/>
              <a:t>不等关系</a:t>
            </a:r>
            <a:r>
              <a:rPr lang="zh-CN" altLang="en-US" sz="2400" dirty="0" smtClean="0"/>
              <a:t>，构建以待求量为元的不等式求解）</a:t>
            </a:r>
            <a:r>
              <a:rPr lang="en-US" altLang="zh-CN" sz="2400" dirty="0" smtClean="0"/>
              <a:t>.</a:t>
            </a:r>
          </a:p>
          <a:p>
            <a:r>
              <a:rPr lang="en-US" altLang="zh-CN" sz="2400" dirty="0" smtClean="0"/>
              <a:t>            </a:t>
            </a:r>
            <a:endParaRPr lang="zh-CN" altLang="en-US" sz="2400" dirty="0" smtClean="0"/>
          </a:p>
          <a:p>
            <a:pPr>
              <a:lnSpc>
                <a:spcPct val="150000"/>
              </a:lnSpc>
            </a:pPr>
            <a:r>
              <a:rPr lang="en-US" altLang="zh-CN" sz="2400" dirty="0" smtClean="0">
                <a:latin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381110" y="362008"/>
            <a:ext cx="8305800" cy="408741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sz="2800" dirty="0" smtClean="0"/>
              <a:t>         </a:t>
            </a:r>
            <a:r>
              <a:rPr lang="zh-CN" altLang="en-US" sz="2800" dirty="0" smtClean="0">
                <a:solidFill>
                  <a:srgbClr val="000000"/>
                </a:solidFill>
                <a:latin typeface="宋体" pitchFamily="2" charset="-122"/>
              </a:rPr>
              <a:t>圆锥曲线</a:t>
            </a:r>
            <a:r>
              <a:rPr lang="zh-CN" altLang="en-US" sz="2800" dirty="0" smtClean="0">
                <a:solidFill>
                  <a:srgbClr val="000000"/>
                </a:solidFill>
                <a:latin typeface="宋体" pitchFamily="2" charset="-122"/>
              </a:rPr>
              <a:t>大题第二小题综合性强，巧在</a:t>
            </a:r>
            <a:r>
              <a:rPr lang="en-US" altLang="zh-CN" sz="2800" dirty="0" smtClean="0">
                <a:solidFill>
                  <a:srgbClr val="000000"/>
                </a:solidFill>
                <a:latin typeface="宋体" pitchFamily="2" charset="-122"/>
              </a:rPr>
              <a:t>“</a:t>
            </a:r>
            <a:r>
              <a:rPr lang="zh-CN" altLang="en-US" sz="2800" dirty="0" smtClean="0">
                <a:solidFill>
                  <a:srgbClr val="FF0000"/>
                </a:solidFill>
                <a:latin typeface="宋体" pitchFamily="2" charset="-122"/>
              </a:rPr>
              <a:t>设</a:t>
            </a:r>
            <a:r>
              <a:rPr lang="en-US" altLang="zh-CN" sz="2800" dirty="0" smtClean="0">
                <a:solidFill>
                  <a:srgbClr val="000000"/>
                </a:solidFill>
                <a:latin typeface="宋体" pitchFamily="2" charset="-122"/>
              </a:rPr>
              <a:t>”、</a:t>
            </a:r>
            <a:r>
              <a:rPr lang="zh-CN" altLang="en-US" sz="2800" dirty="0" smtClean="0">
                <a:solidFill>
                  <a:srgbClr val="000000"/>
                </a:solidFill>
                <a:latin typeface="宋体" pitchFamily="2" charset="-122"/>
              </a:rPr>
              <a:t>难在</a:t>
            </a:r>
            <a:r>
              <a:rPr lang="en-US" altLang="zh-CN" sz="2800" dirty="0" smtClean="0">
                <a:solidFill>
                  <a:srgbClr val="000000"/>
                </a:solidFill>
                <a:latin typeface="宋体" pitchFamily="2" charset="-122"/>
              </a:rPr>
              <a:t>“</a:t>
            </a:r>
            <a:r>
              <a:rPr lang="zh-CN" altLang="en-US" sz="2800" dirty="0" smtClean="0">
                <a:solidFill>
                  <a:srgbClr val="FF0000"/>
                </a:solidFill>
                <a:latin typeface="宋体" pitchFamily="2" charset="-122"/>
              </a:rPr>
              <a:t>算</a:t>
            </a:r>
            <a:r>
              <a:rPr lang="en-US" altLang="zh-CN" sz="2800" dirty="0" smtClean="0">
                <a:solidFill>
                  <a:srgbClr val="000000"/>
                </a:solidFill>
                <a:latin typeface="宋体" pitchFamily="2" charset="-122"/>
              </a:rPr>
              <a:t>”.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000000"/>
                </a:solidFill>
                <a:latin typeface="宋体" pitchFamily="2" charset="-122"/>
              </a:rPr>
              <a:t>  一般将解题过程分为三步：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000000"/>
                </a:solidFill>
                <a:latin typeface="宋体" pitchFamily="2" charset="-122"/>
              </a:rPr>
              <a:t>  第一步，联立两个方程，并将消元所得方程的判别式与根与系数的关系正确写出；</a:t>
            </a:r>
            <a:endParaRPr lang="en-US" altLang="zh-CN" sz="28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000000"/>
                </a:solidFill>
                <a:latin typeface="宋体" pitchFamily="2" charset="-122"/>
              </a:rPr>
              <a:t>  第二步，用两个交点的同一类坐标的和与积，来表示题目中涉及的位置关系和数量关系；</a:t>
            </a:r>
            <a:endParaRPr lang="en-US" altLang="zh-CN" sz="28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800" dirty="0" smtClean="0">
                <a:solidFill>
                  <a:srgbClr val="000000"/>
                </a:solidFill>
                <a:latin typeface="宋体" pitchFamily="2" charset="-122"/>
              </a:rPr>
              <a:t>  第三步，求解转化而来的代数问题，并将结果回归到原几何问题中</a:t>
            </a:r>
            <a:r>
              <a:rPr lang="en-US" altLang="zh-CN" sz="2800" dirty="0" smtClean="0">
                <a:solidFill>
                  <a:srgbClr val="000000"/>
                </a:solidFill>
                <a:latin typeface="宋体" pitchFamily="2" charset="-122"/>
              </a:rPr>
              <a:t>.</a:t>
            </a:r>
            <a:endParaRPr lang="zh-CN" altLang="en-US" sz="28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800" dirty="0" smtClean="0"/>
              <a:t>          </a:t>
            </a:r>
            <a:endParaRPr lang="zh-CN" altLang="en-US" sz="2800" dirty="0" smtClean="0">
              <a:solidFill>
                <a:srgbClr val="000000"/>
              </a:solidFill>
              <a:latin typeface="宋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57296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609704" y="400050"/>
            <a:ext cx="8000896" cy="291463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CN" altLang="en-US" dirty="0" smtClean="0"/>
              <a:t>          </a:t>
            </a:r>
            <a:r>
              <a:rPr lang="zh-CN" altLang="en-US" sz="32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3200" dirty="0" smtClean="0">
                <a:solidFill>
                  <a:srgbClr val="000000"/>
                </a:solidFill>
                <a:latin typeface="宋体" pitchFamily="2" charset="-122"/>
              </a:rPr>
              <a:t>   </a:t>
            </a:r>
            <a:endParaRPr lang="en-US" altLang="zh-CN" sz="32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32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sz="3200" dirty="0" smtClean="0">
                <a:solidFill>
                  <a:srgbClr val="000000"/>
                </a:solidFill>
                <a:latin typeface="宋体" pitchFamily="2" charset="-122"/>
              </a:rPr>
              <a:t>作业：优化方案</a:t>
            </a:r>
            <a:r>
              <a:rPr lang="en-US" altLang="zh-CN" sz="3200" dirty="0" smtClean="0">
                <a:solidFill>
                  <a:srgbClr val="000000"/>
                </a:solidFill>
                <a:latin typeface="宋体" pitchFamily="2" charset="-122"/>
              </a:rPr>
              <a:t>P186</a:t>
            </a:r>
            <a:r>
              <a:rPr lang="zh-CN" altLang="en-US" sz="3200" dirty="0" smtClean="0">
                <a:solidFill>
                  <a:srgbClr val="000000"/>
                </a:solidFill>
                <a:latin typeface="宋体" pitchFamily="2" charset="-122"/>
              </a:rPr>
              <a:t>第</a:t>
            </a:r>
            <a:r>
              <a:rPr lang="en-US" altLang="zh-CN" sz="3200" dirty="0" smtClean="0">
                <a:solidFill>
                  <a:srgbClr val="000000"/>
                </a:solidFill>
                <a:latin typeface="宋体" pitchFamily="2" charset="-122"/>
              </a:rPr>
              <a:t>2</a:t>
            </a:r>
            <a:r>
              <a:rPr lang="zh-CN" altLang="en-US" sz="3200" dirty="0" smtClean="0">
                <a:solidFill>
                  <a:srgbClr val="000000"/>
                </a:solidFill>
                <a:latin typeface="宋体" pitchFamily="2" charset="-122"/>
              </a:rPr>
              <a:t>题和</a:t>
            </a:r>
            <a:r>
              <a:rPr lang="en-US" altLang="zh-CN" sz="3200" dirty="0" smtClean="0">
                <a:solidFill>
                  <a:srgbClr val="000000"/>
                </a:solidFill>
                <a:latin typeface="宋体" pitchFamily="2" charset="-122"/>
              </a:rPr>
              <a:t>P187</a:t>
            </a:r>
            <a:r>
              <a:rPr lang="zh-CN" altLang="en-US" sz="3200" dirty="0" smtClean="0">
                <a:solidFill>
                  <a:srgbClr val="000000"/>
                </a:solidFill>
                <a:latin typeface="宋体" pitchFamily="2" charset="-122"/>
              </a:rPr>
              <a:t>第</a:t>
            </a:r>
            <a:r>
              <a:rPr lang="en-US" altLang="zh-CN" sz="3200" dirty="0" smtClean="0">
                <a:solidFill>
                  <a:srgbClr val="000000"/>
                </a:solidFill>
                <a:latin typeface="宋体" pitchFamily="2" charset="-122"/>
              </a:rPr>
              <a:t>4</a:t>
            </a:r>
            <a:r>
              <a:rPr lang="zh-CN" altLang="en-US" sz="3200" dirty="0" smtClean="0">
                <a:solidFill>
                  <a:srgbClr val="000000"/>
                </a:solidFill>
                <a:latin typeface="宋体" pitchFamily="2" charset="-122"/>
              </a:rPr>
              <a:t>题</a:t>
            </a:r>
            <a:endParaRPr lang="en-US" altLang="zh-CN" sz="3200" dirty="0" smtClean="0">
              <a:solidFill>
                <a:srgbClr val="000000"/>
              </a:solidFill>
              <a:latin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3200" dirty="0" smtClean="0">
                <a:solidFill>
                  <a:srgbClr val="000000"/>
                </a:solidFill>
                <a:latin typeface="宋体" pitchFamily="2" charset="-122"/>
              </a:rPr>
              <a:t>          </a:t>
            </a:r>
            <a:r>
              <a:rPr lang="en-US" altLang="zh-CN" sz="3200" b="1" dirty="0" smtClean="0">
                <a:solidFill>
                  <a:srgbClr val="000000"/>
                </a:solidFill>
                <a:latin typeface="宋体" pitchFamily="2" charset="-122"/>
              </a:rPr>
              <a:t>+</a:t>
            </a:r>
            <a:r>
              <a:rPr lang="zh-CN" altLang="en-US" sz="3200" dirty="0" smtClean="0">
                <a:solidFill>
                  <a:srgbClr val="000000"/>
                </a:solidFill>
                <a:latin typeface="宋体" pitchFamily="2" charset="-122"/>
              </a:rPr>
              <a:t>及时归纳整理</a:t>
            </a:r>
            <a:endParaRPr lang="zh-CN" altLang="en-US" dirty="0" smtClean="0">
              <a:solidFill>
                <a:srgbClr val="000000"/>
              </a:solidFill>
              <a:latin typeface="宋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sp>
        <p:nvSpPr>
          <p:cNvPr id="11" name="矩形 10" descr="纸袋"/>
          <p:cNvSpPr>
            <a:spLocks noChangeArrowheads="1" noChangeShapeType="1" noTextEdit="1"/>
          </p:cNvSpPr>
          <p:nvPr/>
        </p:nvSpPr>
        <p:spPr bwMode="auto">
          <a:xfrm>
            <a:off x="2484439" y="1707358"/>
            <a:ext cx="4176712" cy="9179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6"/>
                  <a:srcRect/>
                  <a:tile tx="0" ty="0" sx="100000" sy="100000" flip="none" algn="tl"/>
                </a:blipFill>
                <a:effectLst>
                  <a:outerShdw dist="563969" dir="14049730" sx="125000" sy="125000" algn="tl" rotWithShape="0">
                    <a:srgbClr val="C7DFD3">
                      <a:alpha val="75000"/>
                    </a:srgbClr>
                  </a:outerShdw>
                </a:effectLst>
                <a:latin typeface="宋体"/>
                <a:ea typeface="宋体"/>
              </a:rPr>
              <a:t>多谢指导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912" y="171514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71553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457309" y="1085889"/>
            <a:ext cx="8153187" cy="2914574"/>
          </a:xfrm>
        </p:spPr>
        <p:txBody>
          <a:bodyPr/>
          <a:lstStyle/>
          <a:p>
            <a:pPr>
              <a:buNone/>
            </a:pPr>
            <a:r>
              <a:rPr lang="en-US" altLang="zh-CN" sz="2800" dirty="0" smtClean="0"/>
              <a:t>          </a:t>
            </a:r>
            <a:r>
              <a:rPr lang="zh-CN" altLang="en-US" sz="2800" dirty="0" smtClean="0"/>
              <a:t>高考地位：</a:t>
            </a: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          </a:t>
            </a:r>
            <a:r>
              <a:rPr lang="zh-CN" altLang="en-US" sz="2800" dirty="0" smtClean="0"/>
              <a:t>最值问题是高考的热点，而圆锥曲线的最值问题几乎是高考的必考点，不仅会在选择题或填空题中进行考察，在综合题中也往往将其设计为试题考查的核心</a:t>
            </a:r>
            <a:r>
              <a:rPr lang="en-US" altLang="zh-CN" sz="2800" dirty="0" smtClean="0"/>
              <a:t>.</a:t>
            </a:r>
            <a:endParaRPr lang="zh-CN" altLang="zh-CN" sz="2800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194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381111" y="571554"/>
            <a:ext cx="8229600" cy="3398044"/>
          </a:xfrm>
        </p:spPr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zh-CN" sz="2800" dirty="0" smtClean="0"/>
              <a:t>圆锥曲线中的最值问题，因其知识容量大，综合性强，历来备受高考命题者的青睐，今天我们一起来探讨求解这类问题的方法</a:t>
            </a:r>
            <a:r>
              <a:rPr lang="en-US" altLang="zh-CN" sz="2800" dirty="0" smtClean="0"/>
              <a:t>.</a:t>
            </a:r>
            <a:endParaRPr lang="zh-CN" altLang="zh-CN" sz="2800" dirty="0" smtClean="0"/>
          </a:p>
          <a:p>
            <a:endParaRPr lang="zh-CN" alt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267" y="400107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533505" y="742999"/>
            <a:ext cx="8229600" cy="3398044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sz="2400" dirty="0" smtClean="0"/>
              <a:t>类型一：两条线段最值问题（关键用好圆锥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    </a:t>
            </a:r>
            <a:r>
              <a:rPr lang="zh-CN" altLang="en-US" sz="2400" dirty="0" smtClean="0"/>
              <a:t>曲线的定义）</a:t>
            </a:r>
            <a:endParaRPr lang="en-US" altLang="zh-CN" sz="2400" dirty="0" smtClean="0"/>
          </a:p>
          <a:p>
            <a:pPr>
              <a:buNone/>
            </a:pPr>
            <a:endParaRPr lang="zh-CN" altLang="zh-CN" dirty="0" smtClean="0"/>
          </a:p>
          <a:p>
            <a:endParaRPr lang="zh-CN" altLang="en-US" dirty="0" smtClean="0"/>
          </a:p>
        </p:txBody>
      </p:sp>
      <p:graphicFrame>
        <p:nvGraphicFramePr>
          <p:cNvPr id="106507" name="Object 11"/>
          <p:cNvGraphicFramePr>
            <a:graphicFrameLocks noChangeAspect="1"/>
          </p:cNvGraphicFramePr>
          <p:nvPr/>
        </p:nvGraphicFramePr>
        <p:xfrm>
          <a:off x="0" y="1504978"/>
          <a:ext cx="8105776" cy="1889125"/>
        </p:xfrm>
        <a:graphic>
          <a:graphicData uri="http://schemas.openxmlformats.org/presentationml/2006/ole">
            <p:oleObj spid="_x0000_s106507" name="Equation" r:id="rId7" imgW="2857320" imgH="888840" progId="Equation.DSMT4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28475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266" y="590602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152516" y="666800"/>
            <a:ext cx="8229600" cy="3398044"/>
          </a:xfrm>
        </p:spPr>
        <p:txBody>
          <a:bodyPr/>
          <a:lstStyle/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endParaRPr lang="zh-CN" altLang="en-US" dirty="0" smtClean="0"/>
          </a:p>
        </p:txBody>
      </p:sp>
      <p:graphicFrame>
        <p:nvGraphicFramePr>
          <p:cNvPr id="106507" name="Object 11"/>
          <p:cNvGraphicFramePr>
            <a:graphicFrameLocks noChangeAspect="1"/>
          </p:cNvGraphicFramePr>
          <p:nvPr/>
        </p:nvGraphicFramePr>
        <p:xfrm>
          <a:off x="457308" y="971592"/>
          <a:ext cx="8196262" cy="1798638"/>
        </p:xfrm>
        <a:graphic>
          <a:graphicData uri="http://schemas.openxmlformats.org/presentationml/2006/ole">
            <p:oleObj spid="_x0000_s141314" name="Equation" r:id="rId7" imgW="3035160" imgH="888840" progId="Equation.DSMT4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464" y="571553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533505" y="685851"/>
            <a:ext cx="8229600" cy="3398044"/>
          </a:xfrm>
        </p:spPr>
        <p:txBody>
          <a:bodyPr/>
          <a:lstStyle/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endParaRPr lang="zh-CN" altLang="en-US" dirty="0" smtClean="0"/>
          </a:p>
        </p:txBody>
      </p:sp>
      <p:graphicFrame>
        <p:nvGraphicFramePr>
          <p:cNvPr id="106507" name="Object 11"/>
          <p:cNvGraphicFramePr>
            <a:graphicFrameLocks noChangeAspect="1"/>
          </p:cNvGraphicFramePr>
          <p:nvPr/>
        </p:nvGraphicFramePr>
        <p:xfrm>
          <a:off x="457308" y="971592"/>
          <a:ext cx="8275637" cy="1778000"/>
        </p:xfrm>
        <a:graphic>
          <a:graphicData uri="http://schemas.openxmlformats.org/presentationml/2006/ole">
            <p:oleObj spid="_x0000_s146434" name="Equation" r:id="rId7" imgW="3098520" imgH="888840" progId="Equation.DSMT4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464" y="571553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533505" y="685851"/>
            <a:ext cx="8229600" cy="3398044"/>
          </a:xfrm>
        </p:spPr>
        <p:txBody>
          <a:bodyPr/>
          <a:lstStyle/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endParaRPr lang="zh-CN" altLang="en-US" dirty="0" smtClean="0"/>
          </a:p>
        </p:txBody>
      </p:sp>
      <p:graphicFrame>
        <p:nvGraphicFramePr>
          <p:cNvPr id="106507" name="Object 11"/>
          <p:cNvGraphicFramePr>
            <a:graphicFrameLocks noChangeAspect="1"/>
          </p:cNvGraphicFramePr>
          <p:nvPr/>
        </p:nvGraphicFramePr>
        <p:xfrm>
          <a:off x="1143090" y="1352582"/>
          <a:ext cx="6580187" cy="1268016"/>
        </p:xfrm>
        <a:graphic>
          <a:graphicData uri="http://schemas.openxmlformats.org/presentationml/2006/ole">
            <p:oleObj spid="_x0000_s145410" name="Equation" r:id="rId7" imgW="2463480" imgH="634680" progId="Equation.DSMT4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04915" y="0"/>
            <a:ext cx="8486095" cy="456111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  <a:effectLst>
            <a:outerShdw blurRad="1397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91194"/>
            <a:ext cx="9144000" cy="1905000"/>
          </a:xfrm>
          <a:prstGeom prst="rect">
            <a:avLst/>
          </a:prstGeom>
        </p:spPr>
      </p:pic>
      <p:graphicFrame>
        <p:nvGraphicFramePr>
          <p:cNvPr id="71682" name="Object 2">
            <a:hlinkClick r:id="" action="ppaction://ole?verb=1"/>
          </p:cNvPr>
          <p:cNvGraphicFramePr>
            <a:graphicFrameLocks noChangeAspect="1"/>
          </p:cNvGraphicFramePr>
          <p:nvPr/>
        </p:nvGraphicFramePr>
        <p:xfrm>
          <a:off x="936626" y="748903"/>
          <a:ext cx="7466013" cy="3461147"/>
        </p:xfrm>
        <a:graphic>
          <a:graphicData uri="http://schemas.openxmlformats.org/presentationml/2006/ole">
            <p:oleObj spid="_x0000_s71682" name="Equation" r:id="rId7" imgW="3327120" imgH="2057400" progId="Equation.DSMT4">
              <p:embed/>
            </p:oleObj>
          </a:graphicData>
        </a:graphic>
      </p:graphicFrame>
      <p:pic>
        <p:nvPicPr>
          <p:cNvPr id="12" name="图片 4" descr="学科网(www.zxxk.com)--教育资源门户，提供试题试卷、教案、课件、教学论文、素材等各类教学资源库下载，还有大量丰富的教学资讯！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9763" y="2343157"/>
            <a:ext cx="1904951" cy="204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图片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284" y="132290"/>
            <a:ext cx="8845787" cy="184287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2F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文本框 80"/>
          <p:cNvSpPr txBox="1"/>
          <p:nvPr/>
        </p:nvSpPr>
        <p:spPr>
          <a:xfrm>
            <a:off x="2583977" y="1184745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4928433" y="3637403"/>
            <a:ext cx="1663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博洋柳体" panose="02000600000000000000" pitchFamily="2" charset="-122"/>
              <a:ea typeface="博洋柳体" panose="02000600000000000000" pitchFamily="2" charset="-122"/>
              <a:cs typeface="博洋柳体" panose="02000600000000000000" pitchFamily="2" charset="-122"/>
              <a:sym typeface="FZHei-B01S" panose="02010601030101010101" pitchFamily="2" charset="-122"/>
            </a:endParaRPr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627" y="4126637"/>
            <a:ext cx="604932" cy="631398"/>
          </a:xfrm>
          <a:prstGeom prst="rect">
            <a:avLst/>
          </a:prstGeom>
        </p:spPr>
      </p:pic>
      <p:pic>
        <p:nvPicPr>
          <p:cNvPr id="56" name="图片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61" y="2"/>
            <a:ext cx="1014987" cy="99669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464" y="571553"/>
            <a:ext cx="9144000" cy="1905000"/>
          </a:xfrm>
          <a:prstGeom prst="rect">
            <a:avLst/>
          </a:prstGeom>
        </p:spPr>
      </p:pic>
      <p:sp>
        <p:nvSpPr>
          <p:cNvPr id="11" name="文本占位符 8193"/>
          <p:cNvSpPr>
            <a:spLocks noGrp="1" noRot="1" noChangeArrowheads="1"/>
          </p:cNvSpPr>
          <p:nvPr>
            <p:ph idx="1"/>
          </p:nvPr>
        </p:nvSpPr>
        <p:spPr>
          <a:xfrm>
            <a:off x="533505" y="685851"/>
            <a:ext cx="8229600" cy="3398044"/>
          </a:xfrm>
        </p:spPr>
        <p:txBody>
          <a:bodyPr/>
          <a:lstStyle/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endParaRPr lang="zh-CN" altLang="en-US" dirty="0" smtClean="0"/>
          </a:p>
        </p:txBody>
      </p:sp>
      <p:graphicFrame>
        <p:nvGraphicFramePr>
          <p:cNvPr id="106507" name="Object 11"/>
          <p:cNvGraphicFramePr>
            <a:graphicFrameLocks noChangeAspect="1"/>
          </p:cNvGraphicFramePr>
          <p:nvPr/>
        </p:nvGraphicFramePr>
        <p:xfrm>
          <a:off x="914496" y="362008"/>
          <a:ext cx="7223125" cy="4440237"/>
        </p:xfrm>
        <a:graphic>
          <a:graphicData uri="http://schemas.openxmlformats.org/presentationml/2006/ole">
            <p:oleObj spid="_x0000_s151554" name="Equation" r:id="rId7" imgW="2705040" imgH="2222280" progId="Equation.DSMT4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47329"/>
      </a:accent6>
      <a:hlink>
        <a:srgbClr val="996600"/>
      </a:hlink>
      <a:folHlink>
        <a:srgbClr val="AFBF39"/>
      </a:folHlink>
    </a:clrScheme>
    <a:fontScheme name="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1809</TotalTime>
  <Pages>0</Pages>
  <Words>344</Words>
  <Characters>0</Characters>
  <Application>Microsoft Office PowerPoint</Application>
  <DocSecurity>0</DocSecurity>
  <PresentationFormat>全屏显示(16:9)</PresentationFormat>
  <Lines>0</Lines>
  <Paragraphs>60</Paragraphs>
  <Slides>16</Slides>
  <Notes>16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Edge</vt:lpstr>
      <vt:lpstr>自定义设计方案</vt:lpstr>
      <vt:lpstr>MathType 6.0 Equation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80</cp:revision>
  <dcterms:created xsi:type="dcterms:W3CDTF">2013-04-08T11:04:54Z</dcterms:created>
  <dcterms:modified xsi:type="dcterms:W3CDTF">2021-11-30T05:55:54Z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2052-11.1.0.9584</vt:lpwstr>
  </property>
</Properties>
</file>